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081" r:id="rId2"/>
    <p:sldMasterId id="2147484099" r:id="rId3"/>
    <p:sldMasterId id="2147484111" r:id="rId4"/>
  </p:sldMasterIdLst>
  <p:notesMasterIdLst>
    <p:notesMasterId r:id="rId57"/>
  </p:notesMasterIdLst>
  <p:handoutMasterIdLst>
    <p:handoutMasterId r:id="rId58"/>
  </p:handoutMasterIdLst>
  <p:sldIdLst>
    <p:sldId id="317" r:id="rId5"/>
    <p:sldId id="342" r:id="rId6"/>
    <p:sldId id="368" r:id="rId7"/>
    <p:sldId id="369" r:id="rId8"/>
    <p:sldId id="319" r:id="rId9"/>
    <p:sldId id="343" r:id="rId10"/>
    <p:sldId id="345" r:id="rId11"/>
    <p:sldId id="370" r:id="rId12"/>
    <p:sldId id="346" r:id="rId13"/>
    <p:sldId id="347" r:id="rId14"/>
    <p:sldId id="297" r:id="rId15"/>
    <p:sldId id="350" r:id="rId16"/>
    <p:sldId id="349" r:id="rId17"/>
    <p:sldId id="367" r:id="rId18"/>
    <p:sldId id="361" r:id="rId19"/>
    <p:sldId id="325" r:id="rId20"/>
    <p:sldId id="362" r:id="rId21"/>
    <p:sldId id="363" r:id="rId22"/>
    <p:sldId id="344" r:id="rId23"/>
    <p:sldId id="366" r:id="rId24"/>
    <p:sldId id="364" r:id="rId25"/>
    <p:sldId id="365" r:id="rId26"/>
    <p:sldId id="271" r:id="rId27"/>
    <p:sldId id="323" r:id="rId28"/>
    <p:sldId id="327" r:id="rId29"/>
    <p:sldId id="326" r:id="rId30"/>
    <p:sldId id="336" r:id="rId31"/>
    <p:sldId id="351" r:id="rId32"/>
    <p:sldId id="328" r:id="rId33"/>
    <p:sldId id="356" r:id="rId34"/>
    <p:sldId id="352" r:id="rId35"/>
    <p:sldId id="353" r:id="rId36"/>
    <p:sldId id="354" r:id="rId37"/>
    <p:sldId id="355" r:id="rId38"/>
    <p:sldId id="322" r:id="rId39"/>
    <p:sldId id="357" r:id="rId40"/>
    <p:sldId id="335" r:id="rId41"/>
    <p:sldId id="320" r:id="rId42"/>
    <p:sldId id="338" r:id="rId43"/>
    <p:sldId id="332" r:id="rId44"/>
    <p:sldId id="333" r:id="rId45"/>
    <p:sldId id="340" r:id="rId46"/>
    <p:sldId id="329" r:id="rId47"/>
    <p:sldId id="324" r:id="rId48"/>
    <p:sldId id="321" r:id="rId49"/>
    <p:sldId id="341" r:id="rId50"/>
    <p:sldId id="330" r:id="rId51"/>
    <p:sldId id="337" r:id="rId52"/>
    <p:sldId id="331" r:id="rId53"/>
    <p:sldId id="360" r:id="rId54"/>
    <p:sldId id="359" r:id="rId55"/>
    <p:sldId id="318" r:id="rId56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rus BT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rus BT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rus BT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rus BT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rus BT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rus BT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rus BT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rus BT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accent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rus BT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10E91AB9-B288-460D-AF94-EB204BA51E4E}">
          <p14:sldIdLst>
            <p14:sldId id="317"/>
            <p14:sldId id="342"/>
            <p14:sldId id="368"/>
            <p14:sldId id="369"/>
            <p14:sldId id="319"/>
            <p14:sldId id="343"/>
            <p14:sldId id="345"/>
            <p14:sldId id="370"/>
            <p14:sldId id="346"/>
            <p14:sldId id="347"/>
            <p14:sldId id="297"/>
            <p14:sldId id="350"/>
            <p14:sldId id="349"/>
            <p14:sldId id="367"/>
            <p14:sldId id="361"/>
            <p14:sldId id="325"/>
            <p14:sldId id="362"/>
            <p14:sldId id="363"/>
            <p14:sldId id="344"/>
            <p14:sldId id="366"/>
            <p14:sldId id="364"/>
            <p14:sldId id="365"/>
            <p14:sldId id="271"/>
            <p14:sldId id="323"/>
            <p14:sldId id="327"/>
            <p14:sldId id="326"/>
            <p14:sldId id="336"/>
            <p14:sldId id="351"/>
            <p14:sldId id="328"/>
            <p14:sldId id="356"/>
            <p14:sldId id="352"/>
            <p14:sldId id="353"/>
            <p14:sldId id="354"/>
            <p14:sldId id="355"/>
            <p14:sldId id="322"/>
            <p14:sldId id="357"/>
            <p14:sldId id="335"/>
            <p14:sldId id="320"/>
            <p14:sldId id="338"/>
            <p14:sldId id="332"/>
            <p14:sldId id="333"/>
            <p14:sldId id="340"/>
            <p14:sldId id="329"/>
            <p14:sldId id="324"/>
            <p14:sldId id="321"/>
            <p14:sldId id="341"/>
            <p14:sldId id="330"/>
            <p14:sldId id="337"/>
            <p14:sldId id="331"/>
            <p14:sldId id="360"/>
            <p14:sldId id="359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E6D"/>
    <a:srgbClr val="171169"/>
    <a:srgbClr val="1D2A8D"/>
    <a:srgbClr val="023D9C"/>
    <a:srgbClr val="138B91"/>
    <a:srgbClr val="16A3AA"/>
    <a:srgbClr val="1AC0C8"/>
    <a:srgbClr val="AACCBD"/>
    <a:srgbClr val="7DA38A"/>
    <a:srgbClr val="7CA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5" autoAdjust="0"/>
    <p:restoredTop sz="86902" autoAdjust="0"/>
  </p:normalViewPr>
  <p:slideViewPr>
    <p:cSldViewPr>
      <p:cViewPr>
        <p:scale>
          <a:sx n="56" d="100"/>
          <a:sy n="56" d="100"/>
        </p:scale>
        <p:origin x="876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2314"/>
    </p:cViewPr>
  </p:sorterViewPr>
  <p:notesViewPr>
    <p:cSldViewPr>
      <p:cViewPr varScale="1">
        <p:scale>
          <a:sx n="81" d="100"/>
          <a:sy n="81" d="100"/>
        </p:scale>
        <p:origin x="3144" y="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, Ying" userId="b110eb50-9387-41f7-9c5e-0397ffb70da3" providerId="ADAL" clId="{CE1BC5DF-2DF0-4252-8C43-26AE1D81F891}"/>
    <pc:docChg chg="custSel modSld">
      <pc:chgData name="Yu, Ying" userId="b110eb50-9387-41f7-9c5e-0397ffb70da3" providerId="ADAL" clId="{CE1BC5DF-2DF0-4252-8C43-26AE1D81F891}" dt="2024-01-04T17:53:22.464" v="152" actId="20577"/>
      <pc:docMkLst>
        <pc:docMk/>
      </pc:docMkLst>
      <pc:sldChg chg="modSp mod">
        <pc:chgData name="Yu, Ying" userId="b110eb50-9387-41f7-9c5e-0397ffb70da3" providerId="ADAL" clId="{CE1BC5DF-2DF0-4252-8C43-26AE1D81F891}" dt="2024-01-04T17:25:01.701" v="6" actId="20577"/>
        <pc:sldMkLst>
          <pc:docMk/>
          <pc:sldMk cId="2048004360" sldId="317"/>
        </pc:sldMkLst>
        <pc:spChg chg="mod">
          <ac:chgData name="Yu, Ying" userId="b110eb50-9387-41f7-9c5e-0397ffb70da3" providerId="ADAL" clId="{CE1BC5DF-2DF0-4252-8C43-26AE1D81F891}" dt="2024-01-04T17:25:01.701" v="6" actId="20577"/>
          <ac:spMkLst>
            <pc:docMk/>
            <pc:sldMk cId="2048004360" sldId="317"/>
            <ac:spMk id="3" creationId="{00000000-0000-0000-0000-000000000000}"/>
          </ac:spMkLst>
        </pc:spChg>
      </pc:sldChg>
      <pc:sldChg chg="modSp mod">
        <pc:chgData name="Yu, Ying" userId="b110eb50-9387-41f7-9c5e-0397ffb70da3" providerId="ADAL" clId="{CE1BC5DF-2DF0-4252-8C43-26AE1D81F891}" dt="2024-01-04T17:33:47.708" v="125" actId="20577"/>
        <pc:sldMkLst>
          <pc:docMk/>
          <pc:sldMk cId="1122018444" sldId="322"/>
        </pc:sldMkLst>
        <pc:spChg chg="mod">
          <ac:chgData name="Yu, Ying" userId="b110eb50-9387-41f7-9c5e-0397ffb70da3" providerId="ADAL" clId="{CE1BC5DF-2DF0-4252-8C43-26AE1D81F891}" dt="2024-01-04T17:33:47.708" v="125" actId="20577"/>
          <ac:spMkLst>
            <pc:docMk/>
            <pc:sldMk cId="1122018444" sldId="322"/>
            <ac:spMk id="3" creationId="{00000000-0000-0000-0000-000000000000}"/>
          </ac:spMkLst>
        </pc:spChg>
      </pc:sldChg>
      <pc:sldChg chg="modSp mod">
        <pc:chgData name="Yu, Ying" userId="b110eb50-9387-41f7-9c5e-0397ffb70da3" providerId="ADAL" clId="{CE1BC5DF-2DF0-4252-8C43-26AE1D81F891}" dt="2024-01-04T17:53:22.464" v="152" actId="20577"/>
        <pc:sldMkLst>
          <pc:docMk/>
          <pc:sldMk cId="1672462855" sldId="340"/>
        </pc:sldMkLst>
        <pc:spChg chg="mod">
          <ac:chgData name="Yu, Ying" userId="b110eb50-9387-41f7-9c5e-0397ffb70da3" providerId="ADAL" clId="{CE1BC5DF-2DF0-4252-8C43-26AE1D81F891}" dt="2024-01-04T17:53:22.464" v="152" actId="20577"/>
          <ac:spMkLst>
            <pc:docMk/>
            <pc:sldMk cId="1672462855" sldId="340"/>
            <ac:spMk id="6" creationId="{A8E6C644-A105-488B-9623-06EC62FD459D}"/>
          </ac:spMkLst>
        </pc:spChg>
      </pc:sldChg>
      <pc:sldChg chg="modSp mod">
        <pc:chgData name="Yu, Ying" userId="b110eb50-9387-41f7-9c5e-0397ffb70da3" providerId="ADAL" clId="{CE1BC5DF-2DF0-4252-8C43-26AE1D81F891}" dt="2024-01-04T17:26:10.222" v="11" actId="20577"/>
        <pc:sldMkLst>
          <pc:docMk/>
          <pc:sldMk cId="3016469929" sldId="346"/>
        </pc:sldMkLst>
        <pc:spChg chg="mod">
          <ac:chgData name="Yu, Ying" userId="b110eb50-9387-41f7-9c5e-0397ffb70da3" providerId="ADAL" clId="{CE1BC5DF-2DF0-4252-8C43-26AE1D81F891}" dt="2024-01-04T17:26:10.222" v="11" actId="20577"/>
          <ac:spMkLst>
            <pc:docMk/>
            <pc:sldMk cId="3016469929" sldId="346"/>
            <ac:spMk id="3" creationId="{15B2E3C8-A5A8-4096-8A5B-C85C2D3C3F50}"/>
          </ac:spMkLst>
        </pc:spChg>
      </pc:sldChg>
      <pc:sldChg chg="modSp mod">
        <pc:chgData name="Yu, Ying" userId="b110eb50-9387-41f7-9c5e-0397ffb70da3" providerId="ADAL" clId="{CE1BC5DF-2DF0-4252-8C43-26AE1D81F891}" dt="2024-01-04T17:32:55.826" v="121" actId="20577"/>
        <pc:sldMkLst>
          <pc:docMk/>
          <pc:sldMk cId="3702955588" sldId="352"/>
        </pc:sldMkLst>
        <pc:spChg chg="mod">
          <ac:chgData name="Yu, Ying" userId="b110eb50-9387-41f7-9c5e-0397ffb70da3" providerId="ADAL" clId="{CE1BC5DF-2DF0-4252-8C43-26AE1D81F891}" dt="2024-01-04T17:32:05.973" v="80" actId="1076"/>
          <ac:spMkLst>
            <pc:docMk/>
            <pc:sldMk cId="3702955588" sldId="352"/>
            <ac:spMk id="2" creationId="{EC60893D-DD4D-483F-9151-C470578F2E50}"/>
          </ac:spMkLst>
        </pc:spChg>
        <pc:spChg chg="mod">
          <ac:chgData name="Yu, Ying" userId="b110eb50-9387-41f7-9c5e-0397ffb70da3" providerId="ADAL" clId="{CE1BC5DF-2DF0-4252-8C43-26AE1D81F891}" dt="2024-01-04T17:32:55.826" v="121" actId="20577"/>
          <ac:spMkLst>
            <pc:docMk/>
            <pc:sldMk cId="3702955588" sldId="352"/>
            <ac:spMk id="3" creationId="{86EA46DA-AD08-4696-956C-0CFBC61B4849}"/>
          </ac:spMkLst>
        </pc:spChg>
      </pc:sldChg>
      <pc:sldChg chg="modSp mod">
        <pc:chgData name="Yu, Ying" userId="b110eb50-9387-41f7-9c5e-0397ffb70da3" providerId="ADAL" clId="{CE1BC5DF-2DF0-4252-8C43-26AE1D81F891}" dt="2024-01-04T17:29:04.314" v="34" actId="20577"/>
        <pc:sldMkLst>
          <pc:docMk/>
          <pc:sldMk cId="1200430444" sldId="356"/>
        </pc:sldMkLst>
        <pc:spChg chg="mod">
          <ac:chgData name="Yu, Ying" userId="b110eb50-9387-41f7-9c5e-0397ffb70da3" providerId="ADAL" clId="{CE1BC5DF-2DF0-4252-8C43-26AE1D81F891}" dt="2024-01-04T17:29:04.314" v="34" actId="20577"/>
          <ac:spMkLst>
            <pc:docMk/>
            <pc:sldMk cId="1200430444" sldId="356"/>
            <ac:spMk id="3" creationId="{A033C4C8-A7E6-46A7-AED9-D80D7BE51E2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CF3A21AC-FA80-4CFC-80D0-9A147BC61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61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526FDA99-6899-47B5-8F99-8C75373D8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71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68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things the Help desk can help with is Office 365. As a current CBC student, you can download Office for free to your laptop and if you have trouble doing that, you can give them a call.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82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couple of scanning apps that I have found to be user friendly.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5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29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link can be found on the mail library home page.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97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quickest way to go to the library’s homepage is by using the Quick Links on the right side of the CBC homepage.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37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17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when you use </a:t>
            </a:r>
            <a:r>
              <a:rPr lang="en-US" sz="1200" dirty="0">
                <a:solidFill>
                  <a:schemeClr val="tx1"/>
                </a:solidFill>
                <a:effectLst/>
              </a:rPr>
              <a:t>Health Sciences </a:t>
            </a:r>
            <a:r>
              <a:rPr lang="en-US" sz="1200" dirty="0" err="1">
                <a:solidFill>
                  <a:schemeClr val="tx1"/>
                </a:solidFill>
                <a:effectLst/>
              </a:rPr>
              <a:t>OneSearch</a:t>
            </a:r>
            <a:r>
              <a:rPr lang="en-US" dirty="0"/>
              <a:t>, you will get less results, but hopefully more relevant to allied health. They have pro and cons. Sometimes you want to use a bigger database because you might want to have a broader number of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98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4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human (librarian) actually will answer you, even in the middle of the night because this is a collaborative service that we joined with other librarians throughout the world. /sometimes you might be getting help from a librarian in Bellevue College. You might get help on how to find a reputable website from a librarian in Hong Kong. You might get help on how to use a better keyword to do your search from a librarian from the United Kingdom. If they can't answer a question that's pretty local, a CBC librarian will follow up by email.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61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baseline="0" dirty="0"/>
              <a:t> encourage you to use the “Chat with a Librarian” service.  A CBC librarian staffs the chat Monday-Thursday from 8am to 4pm and on Fridays, from 8am to noon. Outside of those hours, a backup librarian from another college will answer your chat question 24/7. A CBC librarian will also review after hours chat transcript and follow up with you though email as needed.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06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the 30 minutes session, students should be able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72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source of information and tutorials is the Health Sciences Library course that I created in Canvas. It's an open course, which means anyone has the link can go there and look at the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68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Canvas course, I have videos on how to search the Health Sciences </a:t>
            </a:r>
            <a:r>
              <a:rPr lang="en-US" dirty="0" err="1"/>
              <a:t>OneSearch</a:t>
            </a:r>
            <a:r>
              <a:rPr lang="en-US" dirty="0"/>
              <a:t> and how to search CINAHL,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73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well as information on how to do APA citations.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07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AA1B6B-EAAD-4AAD-B826-34822CE91A7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34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45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the 30 minutes session, students should be able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10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feel free to email</a:t>
            </a:r>
            <a:r>
              <a:rPr lang="en-US" baseline="0" dirty="0"/>
              <a:t> me directly using my email address or email me through Canvas. </a:t>
            </a:r>
            <a:r>
              <a:rPr lang="en-US" dirty="0"/>
              <a:t>I got my master's degree in Library and Information Science from University of Illinois in 2002 and I worked at CBC as a faculty for a very long time and really enjoy helping students as a librarian.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30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AA1B6B-EAAD-4AAD-B826-34822CE91A7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37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$12 equals to about 400 pages black and white at</a:t>
            </a:r>
            <a:r>
              <a:rPr lang="en-US" baseline="0" dirty="0"/>
              <a:t> 3 cents per page/side, default double-sided. Color is 9 cents per page, default single-sided.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79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AA1B6B-EAAD-4AAD-B826-34822CE91A7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25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81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6FDA99-6899-47B5-8F99-8C75373D818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56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hawk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304800"/>
            <a:ext cx="127211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luehawk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0"/>
            <a:ext cx="12721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2438400" cy="6858000"/>
          </a:xfrm>
          <a:prstGeom prst="rect">
            <a:avLst/>
          </a:prstGeom>
          <a:gradFill rotWithShape="1">
            <a:gsLst>
              <a:gs pos="0">
                <a:srgbClr val="A8B4D4">
                  <a:alpha val="50000"/>
                </a:srgbClr>
              </a:gs>
              <a:gs pos="100000">
                <a:srgbClr val="CAD1E4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800"/>
          </a:p>
        </p:txBody>
      </p:sp>
      <p:pic>
        <p:nvPicPr>
          <p:cNvPr id="7" name="Picture 7" descr="bluehaw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21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AF843-BA53-4CB0-B129-CFDCF60AB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4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3E958-A0FB-4B3A-9CBC-609B62549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3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274639"/>
            <a:ext cx="2692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9"/>
            <a:ext cx="78740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90A80-F3AD-4C60-9EFF-6F02363F9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7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1090" y="1540931"/>
            <a:ext cx="7046977" cy="18457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>
              <a:defRPr/>
            </a:pPr>
            <a:fld id="{F1EAF843-BA53-4CB0-B129-CFDCF60AB7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423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95401" y="1704393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762001"/>
            <a:ext cx="9601196" cy="914400"/>
          </a:xfrm>
        </p:spPr>
        <p:txBody>
          <a:bodyPr>
            <a:normAutofit/>
          </a:bodyPr>
          <a:lstStyle>
            <a:lvl1pPr>
              <a:defRPr sz="5400">
                <a:latin typeface="Britannic Bold" panose="020B0903060703020204" pitchFamily="34" charset="0"/>
                <a:cs typeface="Aharoni" panose="02010803020104030203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981200"/>
            <a:ext cx="9601196" cy="3894668"/>
          </a:xfrm>
        </p:spPr>
        <p:txBody>
          <a:bodyPr>
            <a:noAutofit/>
          </a:bodyPr>
          <a:lstStyle>
            <a:lvl1pPr>
              <a:defRPr sz="4800">
                <a:latin typeface="Calibri" panose="020F0502020204030204" pitchFamily="34" charset="0"/>
              </a:defRPr>
            </a:lvl1pPr>
            <a:lvl2pPr>
              <a:defRPr sz="4800">
                <a:latin typeface="Calibri" panose="020F0502020204030204" pitchFamily="34" charset="0"/>
              </a:defRPr>
            </a:lvl2pPr>
            <a:lvl3pPr>
              <a:defRPr sz="4800">
                <a:latin typeface="Calibri" panose="020F0502020204030204" pitchFamily="34" charset="0"/>
              </a:defRPr>
            </a:lvl3pPr>
            <a:lvl4pPr>
              <a:defRPr sz="4800">
                <a:latin typeface="Calibri" panose="020F0502020204030204" pitchFamily="34" charset="0"/>
              </a:defRPr>
            </a:lvl4pPr>
            <a:lvl5pPr>
              <a:defRPr sz="48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BB6FD-224F-4B62-BEBD-3C30298CDD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68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2FE09-B9EB-4D3E-9E77-5D411B2039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27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9FF99-5131-46F5-94FB-2F0268B75B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1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170B59-2EAE-4398-9706-E6657AED5D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102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19EC2E-EE44-4E29-9F3D-58D6AEBCA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406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12E551-D296-447E-9E76-AA96844A97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97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5905C-9C20-4830-AA1D-746FCB08D0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11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BB6FD-224F-4B62-BEBD-3C30298CD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2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19FBF4-D2B8-474E-B542-10EFDCE27E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50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B6271-2D4B-419A-A60D-1DF15B189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1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B6271-2D4B-419A-A60D-1DF15B189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62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B6271-2D4B-419A-A60D-1DF15B189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510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B6271-2D4B-419A-A60D-1DF15B189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1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B6271-2D4B-419A-A60D-1DF15B189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774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B6271-2D4B-419A-A60D-1DF15B189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955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3E958-A0FB-4B3A-9CBC-609B625490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914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C90A80-F3AD-4C60-9EFF-6F02363F94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465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2AC66-1CE6-48CF-B08A-1F52B6C798E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567E-D049-4E4A-96D7-63D2247A2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6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FE09-B9EB-4D3E-9E77-5D411B203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06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2AC66-1CE6-48CF-B08A-1F52B6C798E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567E-D049-4E4A-96D7-63D2247A2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9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2AC66-1CE6-48CF-B08A-1F52B6C798E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567E-D049-4E4A-96D7-63D2247A2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53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2AC66-1CE6-48CF-B08A-1F52B6C798E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567E-D049-4E4A-96D7-63D2247A2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88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2AC66-1CE6-48CF-B08A-1F52B6C798E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567E-D049-4E4A-96D7-63D2247A2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27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2AC66-1CE6-48CF-B08A-1F52B6C798E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567E-D049-4E4A-96D7-63D2247A2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49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2AC66-1CE6-48CF-B08A-1F52B6C798E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567E-D049-4E4A-96D7-63D2247A2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15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2AC66-1CE6-48CF-B08A-1F52B6C798E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567E-D049-4E4A-96D7-63D2247A2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44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2AC66-1CE6-48CF-B08A-1F52B6C798E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567E-D049-4E4A-96D7-63D2247A2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5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2AC66-1CE6-48CF-B08A-1F52B6C798E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567E-D049-4E4A-96D7-63D2247A2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325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2AC66-1CE6-48CF-B08A-1F52B6C798E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567E-D049-4E4A-96D7-63D2247A2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1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1"/>
            <a:ext cx="5283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600201"/>
            <a:ext cx="5283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9FF99-5131-46F5-94FB-2F0268B75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B35BF-A666-4CD5-AA65-BB865F982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43DAA-A14E-4E1C-B635-EB13F979D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8D0D8-7817-48A0-A97A-AA3D2E189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FAF-DAC3-410F-8071-DA074988FB3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C1-E435-4B36-AB07-CD39739B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623D3-058B-4F52-87F6-8DF7F394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F932-A2AE-4E4B-A154-47653ED6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214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39791-5A12-462A-9968-710A6AA2B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D5A16-1629-4A57-850A-3B761B869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825A1-49AB-48FD-8DEC-60C99810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FAF-DAC3-410F-8071-DA074988FB3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9CC96-329C-4042-BF1C-3BB9FB94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84CBF-376C-40C7-82DE-6768A485A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F932-A2AE-4E4B-A154-47653ED6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97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FCFF-706E-4204-9AC5-619FA94C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66699-4EFB-4CB3-8B09-247DF1D7E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930F9-2122-499E-AFFD-802D162E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FAF-DAC3-410F-8071-DA074988FB3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A88D0-3EF8-45D1-AD1D-813D440A8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FB4CA-4506-481D-8C8C-ECDBBC22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F932-A2AE-4E4B-A154-47653ED6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36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95B08-E092-45FD-8A13-B79007365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01D0D-2FDE-497F-8B0B-DD888EF11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131DA-51B6-4CF2-8D90-55537E7E9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3E1A-19D3-45D8-93B5-7B96ADC36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FAF-DAC3-410F-8071-DA074988FB3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A6FEE-03AD-475A-8928-54F6BD51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AEB06-71E7-4A80-A44B-0A527574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F932-A2AE-4E4B-A154-47653ED6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83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FC5D4-BC69-41F7-8451-74913815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B4E88-0FAE-4953-B48C-D9E529F4A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6637B-FF0F-4F0A-A8EB-36765059F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E49EF-2ABA-4C95-AE41-92037B019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73E7B-0588-4951-8752-D769ABEDD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4DEB3-0F2C-4D55-B9CD-2E7EE5DB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FAF-DAC3-410F-8071-DA074988FB3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5314A3-CA94-49BA-B992-4DD023939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5DE05F-18C7-4EE4-9AF1-EBAAE3D4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F932-A2AE-4E4B-A154-47653ED6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37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959C-8709-4DE8-8C9F-D089C2FE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48182-E09B-4EB1-8758-4D24C3C4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FAF-DAC3-410F-8071-DA074988FB3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0803F-E9FD-4E4A-A035-35169E541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0A4AE-0FFF-47A2-99DC-7A7560A2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F932-A2AE-4E4B-A154-47653ED6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1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66EC3E-4BE2-48F9-9ED8-0DFBB7C3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FAF-DAC3-410F-8071-DA074988FB3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0FB27-ED9F-4411-BF08-5E88E78B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D3E2E-A4E4-49BF-A9C7-E60EFFA7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F932-A2AE-4E4B-A154-47653ED6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40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01792-D8DA-4BA7-A80E-4C145B81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DCC2D-C9EC-42B9-9B05-7FC228608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4F5C2-4C50-4AE5-A022-701C4A77D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0A17C-3BAB-4E85-A165-90D4925A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FAF-DAC3-410F-8071-DA074988FB3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328CE-CA51-48B4-BEC1-7073F8062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176E9-E137-438B-BF98-C8333F2F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F932-A2AE-4E4B-A154-47653ED6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341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BE925-D3EA-4EA4-B115-1DE22E91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076A39-17CC-47DC-8CC9-D28469EE5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CA05E-75CF-4A6B-8A92-3780782B7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723A5-D23F-4C14-916C-FA310D62C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FAF-DAC3-410F-8071-DA074988FB3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CCBA9-BCC2-4712-84E3-9AA2AB18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FB639-9A44-47D6-B4CA-D88D4EE16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F932-A2AE-4E4B-A154-47653ED6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70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70574-4EA5-4EAD-9648-7CBA92FB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8A91C-656A-400C-BD0B-BB56C96BA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DBBB1-07C8-4B33-8583-22C809766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FAF-DAC3-410F-8071-DA074988FB3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C4D5-00CD-4C9F-9458-9AA89369C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AA7A8-9771-4DA4-B08C-7DF5DE0C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F932-A2AE-4E4B-A154-47653ED6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2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70B59-2EAE-4398-9706-E6657AED5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004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1B0311-7A0F-4013-93E0-ECD73E56D1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E6DC9C-39E2-4B76-9150-77B62CD79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FA0B8-4841-447D-92C9-0815927E4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FAF-DAC3-410F-8071-DA074988FB3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E143-1C7E-46EA-8428-C830AE1B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83054-5B2D-4EEF-897B-21E59E3B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F932-A2AE-4E4B-A154-47653ED6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26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2A87-5739-498A-9F5D-4E0F8BE258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1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9EC2E-EE44-4E29-9F3D-58D6AEBCA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E551-D296-447E-9E76-AA96844A9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5905C-9C20-4830-AA1D-746FCB08D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9FBF4-D2B8-474E-B542-10EFDCE27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3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hawk"/>
          <p:cNvPicPr>
            <a:picLocks noChangeAspect="1" noChangeArrowheads="1"/>
          </p:cNvPicPr>
          <p:nvPr/>
        </p:nvPicPr>
        <p:blipFill>
          <a:blip r:embed="rId1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0"/>
            <a:ext cx="12721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bluehawk"/>
          <p:cNvPicPr>
            <a:picLocks noChangeAspect="1" noChangeArrowheads="1"/>
          </p:cNvPicPr>
          <p:nvPr/>
        </p:nvPicPr>
        <p:blipFill>
          <a:blip r:embed="rId13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304800"/>
            <a:ext cx="127211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274638"/>
            <a:ext cx="1066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1"/>
            <a:ext cx="1076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89AB6271-2D4B-419A-A60D-1DF15B189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0" y="0"/>
            <a:ext cx="2438400" cy="6858000"/>
          </a:xfrm>
          <a:prstGeom prst="rect">
            <a:avLst/>
          </a:prstGeom>
          <a:gradFill rotWithShape="1">
            <a:gsLst>
              <a:gs pos="0">
                <a:srgbClr val="A8B4D4">
                  <a:alpha val="50000"/>
                </a:srgbClr>
              </a:gs>
              <a:gs pos="100000">
                <a:srgbClr val="CAD1E4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800"/>
          </a:p>
        </p:txBody>
      </p:sp>
      <p:pic>
        <p:nvPicPr>
          <p:cNvPr id="1034" name="Picture 10" descr="bluehaw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211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800">
          <a:solidFill>
            <a:srgbClr val="40406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4"/>
        <a:defRPr sz="2400">
          <a:solidFill>
            <a:srgbClr val="4B4BA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40406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0406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40406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0406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0406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0406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0406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9AB6271-2D4B-419A-A60D-1DF15B189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7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  <p:sldLayoutId id="2147484094" r:id="rId13"/>
    <p:sldLayoutId id="2147484095" r:id="rId14"/>
    <p:sldLayoutId id="2147484096" r:id="rId15"/>
    <p:sldLayoutId id="2147484097" r:id="rId16"/>
    <p:sldLayoutId id="214748409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2AC66-1CE6-48CF-B08A-1F52B6C798E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4567E-D049-4E4A-96D7-63D2247A2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1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7CCA0E-E487-4027-82EB-0A31F2675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0CB4C-054A-43F5-B0EF-266E1BA0D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C1B34-863E-436D-B9AA-F1844BB08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28FAF-DAC3-410F-8071-DA074988FB3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6F39E-880F-45AA-A9BE-2D2BE345E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5CE77-D229-41C8-BFE1-9451286BB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7F932-A2AE-4E4B-A154-47653ED6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8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cbc.teamdynamix.com/TDClient/1860/Portal/KB/?CategoryID=15391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netprint.columbiabasin.edu:9191/" TargetMode="External"/><Relationship Id="rId2" Type="http://schemas.openxmlformats.org/officeDocument/2006/relationships/hyperlink" Target="https://www.columbiabasin.edu/netprint" TargetMode="Externa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bc.teamdynamix.com/TDClient/1860/Portal/KB/ArticleDet?ID=85992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bc.teamdynamix.com/TDClient/1860/Portal/KB/ArticleDet?ID=8598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umbiabasin.edu/i-am/current-hawk/student-resources/technology-services/index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shelp@columbiabasin.ed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drive/answer/3145835?co=GENIE.Platform%3DAndroid&amp;hl=e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columbiabasin.libcal.com/spaces?lid=7360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bit.ly/CBClibrooms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columbiabasin.libanswers.com/faq/285887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lumbiabasin.edu/ou-forms/request-an-item.html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umbiabasin.edu/hslibrary" TargetMode="External"/><Relationship Id="rId2" Type="http://schemas.openxmlformats.org/officeDocument/2006/relationships/hyperlink" Target="https://columbiabasin.edu/library" TargetMode="Externa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bc.instructure.com/courses/858579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yyu@columbiabasin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37E18C-6A7E-43FB-9CCF-A1CFD33E9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958" y="3589868"/>
            <a:ext cx="3476042" cy="1680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6731" y="1752600"/>
            <a:ext cx="7747002" cy="1515533"/>
          </a:xfrm>
        </p:spPr>
        <p:txBody>
          <a:bodyPr>
            <a:noAutofit/>
          </a:bodyPr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en-US" sz="4800" b="1" dirty="0">
                <a:ln>
                  <a:noFill/>
                </a:ln>
                <a:solidFill>
                  <a:srgbClr val="000099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Health Sciences Library </a:t>
            </a:r>
            <a:br>
              <a:rPr lang="en-US" sz="4800" b="1" dirty="0">
                <a:ln>
                  <a:noFill/>
                </a:ln>
                <a:solidFill>
                  <a:srgbClr val="000099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lang="en-US" sz="4800" b="1" dirty="0">
                <a:ln>
                  <a:noFill/>
                </a:ln>
                <a:solidFill>
                  <a:srgbClr val="0000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Orientation</a:t>
            </a:r>
            <a:endParaRPr lang="en-US" sz="4800" dirty="0">
              <a:ln>
                <a:noFill/>
              </a:ln>
              <a:solidFill>
                <a:srgbClr val="0088E4"/>
              </a:solidFill>
              <a:latin typeface="Leelawadee" panose="020B0502040204020203" pitchFamily="34" charset="-3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 algn="r">
              <a:lnSpc>
                <a:spcPct val="115000"/>
              </a:lnSpc>
              <a:defRPr/>
            </a:pPr>
            <a:endParaRPr lang="en-US" sz="1800" kern="0" dirty="0">
              <a:solidFill>
                <a:srgbClr val="5C5CAA"/>
              </a:solidFill>
            </a:endParaRPr>
          </a:p>
          <a:p>
            <a:pPr algn="r">
              <a:lnSpc>
                <a:spcPct val="115000"/>
              </a:lnSpc>
              <a:defRPr/>
            </a:pPr>
            <a:r>
              <a:rPr lang="en-US" sz="5400" i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Ying Yu</a:t>
            </a:r>
          </a:p>
          <a:p>
            <a:pPr algn="r">
              <a:lnSpc>
                <a:spcPct val="115000"/>
              </a:lnSpc>
              <a:defRPr/>
            </a:pPr>
            <a:r>
              <a:rPr lang="en-US" sz="3800" kern="0" dirty="0">
                <a:solidFill>
                  <a:schemeClr val="bg2">
                    <a:lumMod val="50000"/>
                  </a:schemeClr>
                </a:solidFill>
              </a:rPr>
              <a:t>Last updated: 1/4/2024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" y="0"/>
            <a:ext cx="1828800" cy="18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04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CB2DAE-F01B-465F-BCA7-50D631469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552450"/>
            <a:ext cx="76962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16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347" y="605370"/>
            <a:ext cx="8229600" cy="1139825"/>
          </a:xfrm>
        </p:spPr>
        <p:txBody>
          <a:bodyPr/>
          <a:lstStyle/>
          <a:p>
            <a:r>
              <a:rPr lang="en-US" dirty="0">
                <a:effectLst/>
              </a:rPr>
              <a:t>Computer Lab (HS308)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371600"/>
            <a:ext cx="9016575" cy="4262970"/>
          </a:xfrm>
        </p:spPr>
        <p:txBody>
          <a:bodyPr/>
          <a:lstStyle/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30 computers in the lab</a:t>
            </a:r>
          </a:p>
          <a:p>
            <a:r>
              <a:rPr lang="en-US" sz="3600" dirty="0"/>
              <a:t>Open most of the time (check sign)</a:t>
            </a:r>
          </a:p>
          <a:p>
            <a:r>
              <a:rPr lang="en-US" sz="3600" dirty="0"/>
              <a:t>Quiet Zone</a:t>
            </a:r>
          </a:p>
          <a:p>
            <a:r>
              <a:rPr lang="en-US" sz="3600" dirty="0"/>
              <a:t>Printer in the lab is </a:t>
            </a:r>
          </a:p>
          <a:p>
            <a:pPr marL="0" indent="0">
              <a:buNone/>
            </a:pPr>
            <a:r>
              <a:rPr lang="en-US" sz="3600" dirty="0"/>
              <a:t>      G1124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587" y="2258580"/>
            <a:ext cx="2514600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49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D3CFA-B68A-4570-8B22-D0F4CEF3B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Open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39B36-607A-4160-A45A-CA9D68F10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14 computers </a:t>
            </a:r>
          </a:p>
          <a:p>
            <a:r>
              <a:rPr lang="en-US" dirty="0"/>
              <a:t>Firefox 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r>
              <a:rPr lang="en-US" dirty="0">
                <a:sym typeface="Wingdings" panose="05000000000000000000" pitchFamily="2" charset="2"/>
              </a:rPr>
              <a:t>Chrome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library open area">
            <a:extLst>
              <a:ext uri="{FF2B5EF4-FFF2-40B4-BE49-F238E27FC236}">
                <a16:creationId xmlns:a16="http://schemas.microsoft.com/office/drawing/2014/main" id="{F32965F4-E14C-43E1-AD76-6EE91ABD8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743200"/>
            <a:ext cx="3660925" cy="273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25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84393-7F62-4B27-A588-9E859C264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Login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4881F-FDD1-4F60-BDAD-D34CEEC2B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Login: Student Email Username </a:t>
            </a:r>
          </a:p>
          <a:p>
            <a:pPr lvl="1"/>
            <a:r>
              <a:rPr lang="en-US" sz="2800" dirty="0" err="1"/>
              <a:t>firstnitiallastname</a:t>
            </a:r>
            <a:r>
              <a:rPr lang="en-US" sz="2800" dirty="0"/>
              <a:t>#   (e.g.    rsmith2)</a:t>
            </a:r>
          </a:p>
          <a:p>
            <a:pPr lvl="1"/>
            <a:r>
              <a:rPr lang="en-US" sz="2800" dirty="0"/>
              <a:t>You do NOT need to add the full email address </a:t>
            </a:r>
            <a:r>
              <a:rPr lang="en-US" sz="2800" strike="sngStrike" dirty="0"/>
              <a:t>@students.columbiabasin.edu</a:t>
            </a:r>
          </a:p>
          <a:p>
            <a:r>
              <a:rPr lang="en-US" dirty="0"/>
              <a:t>Password: Your Email Password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59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1F73-B0CE-4782-8960-5B1A2FF5E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to Log 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AEB63-0537-4035-B3E4-B86BA8D60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286000"/>
            <a:ext cx="9601196" cy="3894668"/>
          </a:xfrm>
        </p:spPr>
        <p:txBody>
          <a:bodyPr/>
          <a:lstStyle/>
          <a:p>
            <a:r>
              <a:rPr lang="en-US" sz="4400" dirty="0"/>
              <a:t>Click on the Windows icon:</a:t>
            </a:r>
          </a:p>
          <a:p>
            <a:r>
              <a:rPr lang="en-US" sz="4400" dirty="0"/>
              <a:t>Click on your photo</a:t>
            </a:r>
          </a:p>
          <a:p>
            <a:r>
              <a:rPr lang="en-US" sz="4400" dirty="0"/>
              <a:t>Choose “Sign out”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FB3F33-EF8C-4218-B14A-C84C7015C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286000"/>
            <a:ext cx="1066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07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2473-548D-47E7-A02B-DFAC95A9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EXPIRED PASSWORD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87C80-EE4B-4B7E-B077-87F0ABB27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Change it on a CBC computer when prompted</a:t>
            </a:r>
          </a:p>
          <a:p>
            <a:r>
              <a:rPr lang="en-US" sz="3200" dirty="0"/>
              <a:t>New password needs to be complex enough and not the same as any previously used ones</a:t>
            </a:r>
          </a:p>
          <a:p>
            <a:pPr lvl="1"/>
            <a:r>
              <a:rPr lang="en-US" sz="3200" dirty="0">
                <a:highlight>
                  <a:srgbClr val="FFFF00"/>
                </a:highlight>
              </a:rPr>
              <a:t>Write down </a:t>
            </a:r>
            <a:r>
              <a:rPr lang="en-US" sz="3200" dirty="0"/>
              <a:t>your new password!!!</a:t>
            </a:r>
          </a:p>
          <a:p>
            <a:pPr lvl="1"/>
            <a:r>
              <a:rPr lang="en-US" sz="3200" dirty="0"/>
              <a:t>This is your new password for Canvas, </a:t>
            </a:r>
            <a:r>
              <a:rPr lang="en-US" sz="3200" dirty="0" err="1"/>
              <a:t>Wifi</a:t>
            </a:r>
            <a:r>
              <a:rPr lang="en-US" sz="3200" dirty="0"/>
              <a:t>, and email!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16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Columbia Basin College</a:t>
            </a:r>
            <a:br>
              <a:rPr lang="en-US" sz="3600" dirty="0"/>
            </a:br>
            <a:r>
              <a:rPr lang="en-US" sz="4000" dirty="0"/>
              <a:t>NetPrint 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1"/>
            <a:ext cx="11048999" cy="4495799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sz="4000" dirty="0"/>
              <a:t>Use your own laptop or a CBC computer</a:t>
            </a:r>
          </a:p>
          <a:p>
            <a:pPr>
              <a:defRPr/>
            </a:pPr>
            <a:r>
              <a:rPr lang="en-US" sz="4000" dirty="0"/>
              <a:t>Login to NetPrint </a:t>
            </a:r>
          </a:p>
          <a:p>
            <a:pPr lvl="1">
              <a:defRPr/>
            </a:pPr>
            <a:r>
              <a:rPr lang="en-US" sz="4000" dirty="0"/>
              <a:t>$12 credit/quarter; 400 pages in b &amp; w</a:t>
            </a:r>
          </a:p>
          <a:p>
            <a:pPr>
              <a:defRPr/>
            </a:pPr>
            <a:r>
              <a:rPr lang="en-US" sz="4000" dirty="0"/>
              <a:t> If needed, buy $3.00 cards at library front d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esk on both campuses</a:t>
            </a:r>
            <a:endParaRPr lang="en-US" sz="4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86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155C5-DF8B-45AB-9C98-7F0241D0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CONNECT TO CBC-WIFI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F8B49-4627-4580-B1CF-C7613BE8A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05000"/>
            <a:ext cx="10058400" cy="4571999"/>
          </a:xfrm>
        </p:spPr>
        <p:txBody>
          <a:bodyPr/>
          <a:lstStyle/>
          <a:p>
            <a:r>
              <a:rPr lang="en-US" sz="3600" dirty="0"/>
              <a:t>Do NOT choose the </a:t>
            </a:r>
            <a:r>
              <a:rPr lang="en-US" sz="3600" strike="sngStrike" dirty="0"/>
              <a:t>guest WIFI </a:t>
            </a:r>
            <a:r>
              <a:rPr lang="en-US" sz="3600" dirty="0"/>
              <a:t>(slower; does not work for Canvas; can’t connect to NetPrint)</a:t>
            </a:r>
          </a:p>
          <a:p>
            <a:r>
              <a:rPr lang="en-US" sz="3600" dirty="0"/>
              <a:t>Choose “</a:t>
            </a:r>
            <a:r>
              <a:rPr lang="en-US" sz="3600" b="1" dirty="0"/>
              <a:t>CBC-WIFI” </a:t>
            </a:r>
            <a:endParaRPr lang="en-US" sz="3600" dirty="0"/>
          </a:p>
          <a:p>
            <a:pPr lvl="1"/>
            <a:r>
              <a:rPr lang="en-US" sz="3600" dirty="0"/>
              <a:t>Username: CBC student email username only</a:t>
            </a:r>
          </a:p>
          <a:p>
            <a:pPr lvl="1"/>
            <a:r>
              <a:rPr lang="en-US" sz="3600" dirty="0"/>
              <a:t>Password: student email password</a:t>
            </a:r>
          </a:p>
          <a:p>
            <a:r>
              <a:rPr lang="en-US" sz="3600" dirty="0"/>
              <a:t>See detailed </a:t>
            </a:r>
            <a:r>
              <a:rPr lang="en-US" sz="3600" dirty="0">
                <a:hlinkClick r:id="rId2"/>
              </a:rPr>
              <a:t>Instructions</a:t>
            </a:r>
            <a:endParaRPr lang="en-US" sz="3600" dirty="0"/>
          </a:p>
          <a:p>
            <a:pPr lvl="0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78836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462A7-76BC-4169-92C8-9E6889D8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 to NetPrint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1F178-5141-40A9-AEF0-48D81C754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828800"/>
            <a:ext cx="9601196" cy="4419600"/>
          </a:xfrm>
        </p:spPr>
        <p:txBody>
          <a:bodyPr/>
          <a:lstStyle/>
          <a:p>
            <a:pPr lvl="0"/>
            <a:r>
              <a:rPr lang="en-US" sz="3600" u="sng" dirty="0">
                <a:hlinkClick r:id="rId2"/>
              </a:rPr>
              <a:t>https://www.Columbiabasin.edu/netprint</a:t>
            </a:r>
            <a:endParaRPr lang="en-US" sz="3600" dirty="0"/>
          </a:p>
          <a:p>
            <a:pPr lvl="1"/>
            <a:r>
              <a:rPr lang="en-US" sz="2800" dirty="0"/>
              <a:t>Click on the “</a:t>
            </a:r>
            <a:r>
              <a:rPr lang="en-US" sz="2800" dirty="0" err="1"/>
              <a:t>Netprint</a:t>
            </a:r>
            <a:r>
              <a:rPr lang="en-US" sz="2800" dirty="0"/>
              <a:t> link” at the top</a:t>
            </a:r>
          </a:p>
          <a:p>
            <a:pPr lvl="0"/>
            <a:r>
              <a:rPr lang="en-US" sz="3600" dirty="0"/>
              <a:t>Bookmark the link for quick access later </a:t>
            </a:r>
            <a:r>
              <a:rPr lang="en-US" sz="3600" u="sng" dirty="0">
                <a:hlinkClick r:id="rId3"/>
              </a:rPr>
              <a:t>http://netprint.columbiabasin.edu:9191/</a:t>
            </a:r>
            <a:endParaRPr lang="en-US" sz="3600" u="sng" dirty="0"/>
          </a:p>
          <a:p>
            <a:pPr marL="0" indent="0">
              <a:buNone/>
            </a:pPr>
            <a:r>
              <a:rPr lang="en-US" sz="3600" dirty="0"/>
              <a:t>(This link only works when you are on campus and connected to “CBC-</a:t>
            </a:r>
            <a:r>
              <a:rPr lang="en-US" sz="3600" dirty="0" err="1"/>
              <a:t>Wifi</a:t>
            </a:r>
            <a:r>
              <a:rPr lang="en-US" sz="3600" dirty="0"/>
              <a:t>”)</a:t>
            </a:r>
          </a:p>
          <a:p>
            <a:pPr lvl="0"/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3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AFB4D-C8F2-4668-BEB3-46E0938C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HSC Printers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249AB-57DE-45AE-8D50-BB86145FB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481666"/>
            <a:ext cx="10134599" cy="5071534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4400" dirty="0">
                <a:solidFill>
                  <a:schemeClr val="tx1"/>
                </a:solidFill>
                <a:latin typeface="Leelawadee" panose="020B0502040204020203" pitchFamily="34" charset="-34"/>
              </a:rPr>
              <a:t>G1111  							(library Main Area)</a:t>
            </a:r>
          </a:p>
          <a:p>
            <a:pPr>
              <a:lnSpc>
                <a:spcPct val="150000"/>
              </a:lnSpc>
              <a:defRPr/>
            </a:pPr>
            <a:r>
              <a:rPr lang="en-US" sz="4400" dirty="0">
                <a:solidFill>
                  <a:schemeClr val="tx1"/>
                </a:solidFill>
                <a:latin typeface="Leelawadee" panose="020B0502040204020203" pitchFamily="34" charset="-34"/>
              </a:rPr>
              <a:t>G1124    				(library computer Lab)</a:t>
            </a:r>
          </a:p>
          <a:p>
            <a:pPr>
              <a:lnSpc>
                <a:spcPct val="150000"/>
              </a:lnSpc>
              <a:defRPr/>
            </a:pP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Leelawadee" panose="020B0502040204020203" pitchFamily="34" charset="-34"/>
              </a:rPr>
              <a:t>G1157  (Color)   	  (library front door)</a:t>
            </a:r>
          </a:p>
          <a:p>
            <a:pPr>
              <a:lnSpc>
                <a:spcPct val="150000"/>
              </a:lnSpc>
              <a:defRPr/>
            </a:pPr>
            <a:r>
              <a:rPr lang="en-US" sz="4400" dirty="0">
                <a:solidFill>
                  <a:schemeClr val="tx1"/>
                </a:solidFill>
                <a:latin typeface="Leelawadee" panose="020B0502040204020203" pitchFamily="34" charset="-34"/>
              </a:rPr>
              <a:t>G1174  						(HSC 1</a:t>
            </a:r>
            <a:r>
              <a:rPr lang="en-US" sz="4400" baseline="30000" dirty="0">
                <a:solidFill>
                  <a:schemeClr val="tx1"/>
                </a:solidFill>
                <a:latin typeface="Leelawadee" panose="020B0502040204020203" pitchFamily="34" charset="-34"/>
              </a:rPr>
              <a:t>st</a:t>
            </a:r>
            <a:r>
              <a:rPr lang="en-US" sz="4400" dirty="0">
                <a:solidFill>
                  <a:schemeClr val="tx1"/>
                </a:solidFill>
                <a:latin typeface="Leelawadee" panose="020B0502040204020203" pitchFamily="34" charset="-34"/>
              </a:rPr>
              <a:t> floor lounge)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566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7533E-599F-4A2A-87C2-66FE485AE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are here, yay!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55F1A-F271-4954-8857-9182BA96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981200"/>
            <a:ext cx="3050682" cy="353236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579288-950B-4269-B820-C88AFEB18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88820"/>
            <a:ext cx="6934200" cy="4047068"/>
          </a:xfrm>
        </p:spPr>
        <p:txBody>
          <a:bodyPr/>
          <a:lstStyle/>
          <a:p>
            <a:r>
              <a:rPr lang="en-US" sz="4400" dirty="0"/>
              <a:t>Main Goal: You wouldn't hesitate to contact me in the future.</a:t>
            </a:r>
          </a:p>
          <a:p>
            <a:r>
              <a:rPr lang="en-US" sz="4400" dirty="0"/>
              <a:t>Goal 2: Know what resources are available </a:t>
            </a:r>
          </a:p>
        </p:txBody>
      </p:sp>
    </p:spTree>
    <p:extLst>
      <p:ext uri="{BB962C8B-B14F-4D97-AF65-F5344CB8AC3E}">
        <p14:creationId xmlns:p14="http://schemas.microsoft.com/office/powerpoint/2010/main" val="1584090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CF05E-6A15-4DFD-8F5A-4BB18092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15CC-D7BF-43DC-A847-92BF25EC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1" y="1828800"/>
            <a:ext cx="9601196" cy="3894668"/>
          </a:xfrm>
        </p:spPr>
        <p:txBody>
          <a:bodyPr/>
          <a:lstStyle/>
          <a:p>
            <a:pPr lvl="0"/>
            <a:r>
              <a:rPr lang="en-US" sz="4000" dirty="0"/>
              <a:t>Only </a:t>
            </a:r>
            <a:r>
              <a:rPr lang="en-US" sz="4000" b="1" dirty="0"/>
              <a:t>NetPrint Web Print</a:t>
            </a:r>
            <a:r>
              <a:rPr lang="en-US" sz="4000" dirty="0"/>
              <a:t> is available now on the Richland campus</a:t>
            </a:r>
          </a:p>
          <a:p>
            <a:pPr lvl="0"/>
            <a:r>
              <a:rPr lang="en-US" sz="4000" dirty="0"/>
              <a:t>You can NOT click on ‘file”, “print”, and directly choose a printer</a:t>
            </a:r>
          </a:p>
          <a:p>
            <a:pPr lvl="0"/>
            <a:r>
              <a:rPr lang="en-US" sz="4000" dirty="0"/>
              <a:t>You have to login to NetPrint and then upload a file to print</a:t>
            </a:r>
          </a:p>
        </p:txBody>
      </p:sp>
    </p:spTree>
    <p:extLst>
      <p:ext uri="{BB962C8B-B14F-4D97-AF65-F5344CB8AC3E}">
        <p14:creationId xmlns:p14="http://schemas.microsoft.com/office/powerpoint/2010/main" val="319861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DFBE6-769B-4B46-AFF8-429943291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NetPrint Login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CED24-3BE9-4823-8BB8-1D2C0B747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Username: CBC student email username only</a:t>
            </a:r>
          </a:p>
          <a:p>
            <a:pPr lvl="0"/>
            <a:r>
              <a:rPr lang="en-US" dirty="0"/>
              <a:t> Password: student email password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246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54C8C-DE5A-40E9-9F49-02E85496C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 PPTs with NetPrint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F5E6-DB57-4E53-81E9-86BFFD625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981199"/>
            <a:ext cx="9601196" cy="4114799"/>
          </a:xfrm>
        </p:spPr>
        <p:txBody>
          <a:bodyPr/>
          <a:lstStyle/>
          <a:p>
            <a:pPr lvl="1"/>
            <a:r>
              <a:rPr lang="en-US" sz="3600" dirty="0"/>
              <a:t>Click File-Print and choose the printer option </a:t>
            </a:r>
            <a:r>
              <a:rPr lang="en-US" sz="3600" b="1" dirty="0"/>
              <a:t>“Microsoft Print to PDF”.</a:t>
            </a:r>
          </a:p>
          <a:p>
            <a:pPr lvl="1"/>
            <a:r>
              <a:rPr lang="en-US" sz="3600" dirty="0"/>
              <a:t>Select “3 Slides” or “6 Slides” per page</a:t>
            </a:r>
          </a:p>
          <a:p>
            <a:pPr lvl="1"/>
            <a:r>
              <a:rPr lang="en-US" sz="3600" dirty="0"/>
              <a:t>Save the PPT file as PDF in a location (e.g. Documents, or Downloads) for uploading later.</a:t>
            </a:r>
          </a:p>
          <a:p>
            <a:r>
              <a:rPr lang="en-US" dirty="0"/>
              <a:t>Or </a:t>
            </a:r>
            <a:r>
              <a:rPr lang="en-US" dirty="0">
                <a:hlinkClick r:id="rId2"/>
              </a:rPr>
              <a:t>Save a PowerPoint as an XPS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535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3400"/>
            <a:ext cx="4273260" cy="5552600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 bwMode="auto">
          <a:xfrm>
            <a:off x="1885371" y="1076627"/>
            <a:ext cx="40401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None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None/>
              <a:defRPr sz="1800" b="1">
                <a:solidFill>
                  <a:schemeClr val="bg2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None/>
              <a:defRPr sz="1600" b="1">
                <a:solidFill>
                  <a:schemeClr val="bg2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endParaRPr lang="en-US" kern="0" dirty="0">
              <a:solidFill>
                <a:schemeClr val="bg2"/>
              </a:solidFill>
              <a:effectLst/>
            </a:endParaRPr>
          </a:p>
        </p:txBody>
      </p:sp>
      <p:sp>
        <p:nvSpPr>
          <p:cNvPr id="10" name="Text Placeholder 5"/>
          <p:cNvSpPr txBox="1">
            <a:spLocks/>
          </p:cNvSpPr>
          <p:nvPr/>
        </p:nvSpPr>
        <p:spPr bwMode="auto">
          <a:xfrm>
            <a:off x="6172200" y="1047751"/>
            <a:ext cx="40401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None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None/>
              <a:defRPr sz="1800" b="1">
                <a:solidFill>
                  <a:schemeClr val="bg2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None/>
              <a:defRPr sz="1600" b="1">
                <a:solidFill>
                  <a:schemeClr val="bg2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endParaRPr lang="en-US" kern="0" dirty="0"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1764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NetPrint</a:t>
            </a:r>
            <a:r>
              <a:rPr lang="en-US" dirty="0"/>
              <a:t>- Web Print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10134600" cy="43434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hlinkClick r:id="rId3"/>
              </a:rPr>
              <a:t>Step by step instructions for Web Print</a:t>
            </a:r>
            <a:endParaRPr lang="en-US" sz="3600" dirty="0"/>
          </a:p>
          <a:p>
            <a:pPr lvl="1"/>
            <a:r>
              <a:rPr lang="en-US" sz="2800" dirty="0"/>
              <a:t>Once in the NetPrint system, click on “</a:t>
            </a:r>
            <a:r>
              <a:rPr lang="en-US" sz="2800" b="1" dirty="0"/>
              <a:t>Web Print</a:t>
            </a:r>
            <a:r>
              <a:rPr lang="en-US" sz="2800" dirty="0"/>
              <a:t>” on the left side menu and then follow the directions to upload the file to the system to print. Click on the green buttons in each step. </a:t>
            </a:r>
          </a:p>
          <a:p>
            <a:pPr lvl="1"/>
            <a:r>
              <a:rPr lang="en-US" sz="2800" dirty="0"/>
              <a:t>After the file has been sent to the print server, you will see “Rendering print job” message as it works. </a:t>
            </a:r>
          </a:p>
          <a:p>
            <a:pPr lvl="1"/>
            <a:r>
              <a:rPr lang="en-US" sz="2800" b="1" dirty="0"/>
              <a:t>Click “Held in a queue” </a:t>
            </a:r>
            <a:endParaRPr lang="en-US" sz="2800" dirty="0"/>
          </a:p>
          <a:p>
            <a:pPr lvl="1"/>
            <a:r>
              <a:rPr lang="en-US" sz="2800" b="1" dirty="0"/>
              <a:t>Click “Print”</a:t>
            </a:r>
            <a:endParaRPr lang="en-US" sz="2800" dirty="0"/>
          </a:p>
          <a:p>
            <a:pPr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5174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NetPrint – More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4000" dirty="0"/>
              <a:t>Black &amp; white printers print double -sided </a:t>
            </a:r>
          </a:p>
          <a:p>
            <a:pPr lvl="0"/>
            <a:r>
              <a:rPr lang="en-US" sz="4000" dirty="0"/>
              <a:t>Files more than 50 pages may not upload</a:t>
            </a:r>
          </a:p>
          <a:p>
            <a:r>
              <a:rPr lang="en-US" sz="4000" dirty="0"/>
              <a:t>Test one file first and pick up promptly</a:t>
            </a:r>
          </a:p>
          <a:p>
            <a:r>
              <a:rPr lang="en-US" sz="4000" dirty="0"/>
              <a:t>Notify library staff or IT help desk if out of paper/Jam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611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Help Desk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Jeff (Richland campus) 509-544-4929</a:t>
            </a:r>
          </a:p>
          <a:p>
            <a:r>
              <a:rPr lang="en-US" sz="4400" dirty="0"/>
              <a:t>509-543-1445 Student Help Desk</a:t>
            </a:r>
          </a:p>
          <a:p>
            <a:pPr marL="914400" lvl="2" indent="0">
              <a:buNone/>
            </a:pPr>
            <a:r>
              <a:rPr lang="en-US" sz="4000" u="sng" dirty="0">
                <a:hlinkClick r:id="rId4"/>
              </a:rPr>
              <a:t>shelp@columbiabasin.edu</a:t>
            </a:r>
            <a:endParaRPr lang="en-US" sz="4000" u="sng" dirty="0"/>
          </a:p>
          <a:p>
            <a:pPr marL="0" indent="0">
              <a:buNone/>
            </a:pPr>
            <a:r>
              <a:rPr lang="en-US" sz="4000" dirty="0"/>
              <a:t>(For advanced tech support or remote help)</a:t>
            </a:r>
          </a:p>
        </p:txBody>
      </p:sp>
    </p:spTree>
    <p:extLst>
      <p:ext uri="{BB962C8B-B14F-4D97-AF65-F5344CB8AC3E}">
        <p14:creationId xmlns:p14="http://schemas.microsoft.com/office/powerpoint/2010/main" val="1567000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is is a screenshot of the Student Help Desk's webpage where it says &quot;Need help with your computer? Having troubles connecting to Wi-Fi? We're here to help! We can help you with the following: Passwords, Wi-Fi, Email, Canvas, Office 365, Printing. 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10732790" cy="465613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125664-45DD-4AEC-BFF1-0688644A0761}"/>
              </a:ext>
            </a:extLst>
          </p:cNvPr>
          <p:cNvSpPr txBox="1"/>
          <p:nvPr/>
        </p:nvSpPr>
        <p:spPr>
          <a:xfrm>
            <a:off x="1066800" y="5486400"/>
            <a:ext cx="967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effectLst/>
              </a:rPr>
              <a:t>List of things the help desk can help with. </a:t>
            </a:r>
          </a:p>
        </p:txBody>
      </p:sp>
    </p:spTree>
    <p:extLst>
      <p:ext uri="{BB962C8B-B14F-4D97-AF65-F5344CB8AC3E}">
        <p14:creationId xmlns:p14="http://schemas.microsoft.com/office/powerpoint/2010/main" val="2003211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FE1-2965-42A4-8B59-FAB9247D5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3248-078D-4151-B76D-716F34FE1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Connected to medlib05</a:t>
            </a:r>
          </a:p>
          <a:p>
            <a:r>
              <a:rPr lang="en-US" dirty="0"/>
              <a:t>Instructions posted</a:t>
            </a:r>
          </a:p>
          <a:p>
            <a:r>
              <a:rPr lang="en-US" dirty="0"/>
              <a:t>Ask staff for help </a:t>
            </a:r>
          </a:p>
          <a:p>
            <a:endParaRPr lang="en-US" dirty="0"/>
          </a:p>
        </p:txBody>
      </p:sp>
      <p:pic>
        <p:nvPicPr>
          <p:cNvPr id="4" name="Picture 3" descr="scanner">
            <a:extLst>
              <a:ext uri="{FF2B5EF4-FFF2-40B4-BE49-F238E27FC236}">
                <a16:creationId xmlns:a16="http://schemas.microsoft.com/office/drawing/2014/main" id="{F0B156BE-897C-42E4-B4CF-ED9E21516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34200" y="2863238"/>
            <a:ext cx="4328160" cy="323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97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Scanning Apps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IOS: </a:t>
            </a:r>
            <a:r>
              <a:rPr lang="en-US" dirty="0" err="1"/>
              <a:t>Scannable</a:t>
            </a:r>
            <a:endParaRPr lang="en-US" dirty="0"/>
          </a:p>
          <a:p>
            <a:endParaRPr lang="en-US" dirty="0"/>
          </a:p>
          <a:p>
            <a:r>
              <a:rPr lang="en-US" dirty="0"/>
              <a:t>Android:  Google Drive </a:t>
            </a:r>
          </a:p>
          <a:p>
            <a:pPr marL="0" indent="0">
              <a:buNone/>
            </a:pPr>
            <a:r>
              <a:rPr lang="en-US" dirty="0"/>
              <a:t>           (</a:t>
            </a:r>
            <a:r>
              <a:rPr lang="en-US" dirty="0">
                <a:hlinkClick r:id="rId3"/>
              </a:rPr>
              <a:t>Instructions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Picture 3" descr="App Logo of Scannable showing a paper butterfly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1752600"/>
            <a:ext cx="1667108" cy="1695687"/>
          </a:xfrm>
          <a:prstGeom prst="rect">
            <a:avLst/>
          </a:prstGeom>
        </p:spPr>
      </p:pic>
      <p:pic>
        <p:nvPicPr>
          <p:cNvPr id="6" name="Picture 5" descr="Logo of Google Drive showing a triangle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704" y="3725102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81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209C8-A980-46E4-B971-A3F2616D3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Objectives -1 (Tech)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FDF15-41A5-411A-9E55-6ACA4AEFC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690578"/>
            <a:ext cx="9601196" cy="4634022"/>
          </a:xfrm>
        </p:spPr>
        <p:txBody>
          <a:bodyPr/>
          <a:lstStyle/>
          <a:p>
            <a:pPr marL="914400" indent="-914400">
              <a:buAutoNum type="arabicPeriod"/>
            </a:pPr>
            <a:r>
              <a:rPr lang="en-US" dirty="0"/>
              <a:t>Login to a CBC computer</a:t>
            </a:r>
          </a:p>
          <a:p>
            <a:pPr marL="914400" indent="-914400">
              <a:buAutoNum type="arabicPeriod"/>
            </a:pPr>
            <a:r>
              <a:rPr lang="en-US" dirty="0"/>
              <a:t>Connect to CBC-WIFI </a:t>
            </a:r>
          </a:p>
          <a:p>
            <a:pPr marL="914400" indent="-914400">
              <a:buFont typeface="Arial"/>
              <a:buAutoNum type="arabicPeriod"/>
            </a:pPr>
            <a:r>
              <a:rPr lang="en-US" dirty="0"/>
              <a:t>Print using the NetPrint system</a:t>
            </a:r>
          </a:p>
          <a:p>
            <a:pPr marL="914400" indent="-914400">
              <a:buFont typeface="Arial"/>
              <a:buAutoNum type="arabicPeriod"/>
            </a:pPr>
            <a:r>
              <a:rPr lang="en-US" dirty="0"/>
              <a:t>Reserve a study room</a:t>
            </a:r>
          </a:p>
        </p:txBody>
      </p:sp>
    </p:spTree>
    <p:extLst>
      <p:ext uri="{BB962C8B-B14F-4D97-AF65-F5344CB8AC3E}">
        <p14:creationId xmlns:p14="http://schemas.microsoft.com/office/powerpoint/2010/main" val="2383726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D6FEC-3261-404F-B3AE-551DFB26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3C4C8-A7E6-46A7-AED9-D80D7BE51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Duplexes</a:t>
            </a:r>
          </a:p>
          <a:p>
            <a:r>
              <a:rPr lang="en-US" dirty="0" err="1"/>
              <a:t>Autofeed</a:t>
            </a:r>
            <a:endParaRPr lang="en-US" dirty="0"/>
          </a:p>
          <a:p>
            <a:r>
              <a:rPr lang="en-US" dirty="0"/>
              <a:t>Can scan to USB drive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430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0893D-DD4D-483F-9151-C470578F2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92462"/>
            <a:ext cx="9601196" cy="914400"/>
          </a:xfrm>
        </p:spPr>
        <p:txBody>
          <a:bodyPr/>
          <a:lstStyle/>
          <a:p>
            <a:pPr algn="l"/>
            <a:r>
              <a:rPr lang="en-US" dirty="0"/>
              <a:t>      Study Rooms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A46DA-AD08-4696-956C-0CFBC61B4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76402"/>
            <a:ext cx="10363199" cy="4419598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Check in at the front desk</a:t>
            </a:r>
          </a:p>
          <a:p>
            <a:pPr>
              <a:defRPr/>
            </a:pPr>
            <a:r>
              <a:rPr lang="en-US" sz="3200" dirty="0"/>
              <a:t>Reserve on the HS library website</a:t>
            </a:r>
            <a:endParaRPr lang="en-US" sz="2800" dirty="0"/>
          </a:p>
          <a:p>
            <a:pPr lvl="1">
              <a:defRPr/>
            </a:pPr>
            <a:r>
              <a:rPr lang="en-US" sz="2800" dirty="0"/>
              <a:t> </a:t>
            </a:r>
            <a:r>
              <a:rPr lang="en-US" sz="2800" dirty="0">
                <a:hlinkClick r:id="rId3"/>
              </a:rPr>
              <a:t>Reserve a Room!</a:t>
            </a:r>
            <a:endParaRPr lang="en-US" sz="2800" dirty="0"/>
          </a:p>
          <a:p>
            <a:pPr lvl="1">
              <a:defRPr/>
            </a:pPr>
            <a:r>
              <a:rPr lang="en-US" sz="2800" dirty="0"/>
              <a:t>Or use link: </a:t>
            </a:r>
            <a:r>
              <a:rPr lang="en-US" sz="2800" u="sng" dirty="0">
                <a:hlinkClick r:id="rId4"/>
              </a:rPr>
              <a:t>https://bit.ly/CBClibrooms</a:t>
            </a:r>
            <a:endParaRPr lang="en-US" sz="2800" u="sng" dirty="0"/>
          </a:p>
          <a:p>
            <a:pPr lvl="1">
              <a:defRPr/>
            </a:pPr>
            <a:r>
              <a:rPr lang="en-US" sz="3200" dirty="0"/>
              <a:t>Two-hour blocks </a:t>
            </a:r>
          </a:p>
          <a:p>
            <a:pPr>
              <a:defRPr/>
            </a:pPr>
            <a:r>
              <a:rPr lang="en-US" sz="3200" dirty="0"/>
              <a:t>Second monitor in HS310</a:t>
            </a:r>
          </a:p>
          <a:p>
            <a:pPr>
              <a:defRPr/>
            </a:pPr>
            <a:r>
              <a:rPr lang="en-US" sz="3200" dirty="0"/>
              <a:t>Not soundproof  </a:t>
            </a:r>
          </a:p>
          <a:p>
            <a:pPr>
              <a:defRPr/>
            </a:pPr>
            <a:endParaRPr lang="en-US" sz="3200" dirty="0"/>
          </a:p>
          <a:p>
            <a:pPr marL="0" indent="0">
              <a:buNone/>
              <a:defRPr/>
            </a:pPr>
            <a:endParaRPr lang="en-US" sz="32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71D4B-40EA-4FA6-952E-377ED1164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757" y="838200"/>
            <a:ext cx="3357343" cy="2502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35FB86-536A-4CCD-90A5-531169353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606" y="3665220"/>
            <a:ext cx="3471643" cy="2587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C356E-102F-466E-8415-B56591137A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1927" y="665893"/>
            <a:ext cx="2475191" cy="1280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BC1DA-726D-4EF1-B7D2-4F48C617AD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1625" y="3513152"/>
            <a:ext cx="2475191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55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F12AD2-54D8-43B1-997A-A473759F114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33600" y="609600"/>
            <a:ext cx="7771547" cy="57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43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007C91-1894-47F6-8670-630D8EB2319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71700" y="685800"/>
            <a:ext cx="735330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1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27AFF-FEF0-4770-B815-6D3A5D2B8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41" y="762000"/>
            <a:ext cx="9601196" cy="1447799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Resources 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B70D99-02C6-493E-BC68-CE0E5B0A6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Ask at the Front Desk for: </a:t>
            </a:r>
          </a:p>
          <a:p>
            <a:r>
              <a:rPr lang="en-US" sz="3600" dirty="0"/>
              <a:t>Headphones </a:t>
            </a:r>
          </a:p>
          <a:p>
            <a:r>
              <a:rPr lang="en-US" sz="3600" dirty="0"/>
              <a:t>Calculators</a:t>
            </a:r>
          </a:p>
          <a:p>
            <a:r>
              <a:rPr lang="en-US" sz="3600" dirty="0"/>
              <a:t>Thumb drives</a:t>
            </a:r>
          </a:p>
          <a:p>
            <a:r>
              <a:rPr lang="en-US" sz="3600" dirty="0"/>
              <a:t>Laptop charger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798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752600"/>
            <a:ext cx="10058399" cy="4123268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hlinkClick r:id="rId2"/>
              </a:rPr>
              <a:t>FAQ: How do I borrow/return a laptop? </a:t>
            </a:r>
            <a:endParaRPr lang="en-US" sz="4400" b="1" dirty="0"/>
          </a:p>
          <a:p>
            <a:r>
              <a:rPr lang="en-US" sz="4400" dirty="0"/>
              <a:t>Ask at the front desks</a:t>
            </a:r>
          </a:p>
          <a:p>
            <a:r>
              <a:rPr lang="en-US" sz="4400" dirty="0"/>
              <a:t>One month loan</a:t>
            </a:r>
          </a:p>
          <a:p>
            <a:r>
              <a:rPr lang="en-US" sz="4400" dirty="0"/>
              <a:t>Need your photo ID and</a:t>
            </a:r>
          </a:p>
          <a:p>
            <a:r>
              <a:rPr lang="en-US" sz="4400" dirty="0"/>
              <a:t>CBC student email address and password</a:t>
            </a:r>
          </a:p>
        </p:txBody>
      </p:sp>
    </p:spTree>
    <p:extLst>
      <p:ext uri="{BB962C8B-B14F-4D97-AF65-F5344CB8AC3E}">
        <p14:creationId xmlns:p14="http://schemas.microsoft.com/office/powerpoint/2010/main" val="1122018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3848B-DBF9-45B5-AB8D-B6E78D512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 and Journals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00E5F-40C1-483C-A562-332E42936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676401"/>
            <a:ext cx="9601196" cy="4571999"/>
          </a:xfrm>
        </p:spPr>
        <p:txBody>
          <a:bodyPr/>
          <a:lstStyle/>
          <a:p>
            <a:r>
              <a:rPr lang="en-US" sz="4000" dirty="0"/>
              <a:t>Reference Collection (Use in the library)</a:t>
            </a:r>
          </a:p>
          <a:p>
            <a:r>
              <a:rPr lang="en-US" sz="4000" dirty="0"/>
              <a:t>Circulating Collection (Check out for 2 weeks)</a:t>
            </a:r>
          </a:p>
          <a:p>
            <a:r>
              <a:rPr lang="en-US" sz="4000" dirty="0"/>
              <a:t>Purchase suggestions welcome </a:t>
            </a:r>
          </a:p>
          <a:p>
            <a:pPr lvl="1"/>
            <a:r>
              <a:rPr lang="en-US" sz="4000" dirty="0"/>
              <a:t>From library website: </a:t>
            </a:r>
            <a:r>
              <a:rPr lang="en-US" sz="4000" dirty="0">
                <a:hlinkClick r:id="rId2"/>
              </a:rPr>
              <a:t>Submit a Request</a:t>
            </a:r>
            <a:endParaRPr lang="en-US" sz="4000" dirty="0"/>
          </a:p>
          <a:p>
            <a:r>
              <a:rPr lang="en-US" sz="4000" dirty="0"/>
              <a:t>Some Journals in print (More online)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10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Request Form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45" y="2057400"/>
            <a:ext cx="8537907" cy="3556893"/>
          </a:xfrm>
        </p:spPr>
      </p:pic>
    </p:spTree>
    <p:extLst>
      <p:ext uri="{BB962C8B-B14F-4D97-AF65-F5344CB8AC3E}">
        <p14:creationId xmlns:p14="http://schemas.microsoft.com/office/powerpoint/2010/main" val="3546132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Main Library Homepage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hlinkClick r:id="rId2"/>
              </a:rPr>
              <a:t>columbiabasin.edu/library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>
              <a:spcAft>
                <a:spcPts val="0"/>
              </a:spcAft>
            </a:pPr>
            <a:r>
              <a:rPr lang="en-US" dirty="0"/>
              <a:t>Health Sciences Library Website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columbiabasin.edu/</a:t>
            </a:r>
            <a:r>
              <a:rPr lang="en-US" dirty="0" err="1">
                <a:hlinkClick r:id="rId3"/>
              </a:rPr>
              <a:t>hslibrary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226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is is a screenshot of the library's homepage with the Quick Links menu open and the link to Library highlighted. 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1" y="609600"/>
            <a:ext cx="10520375" cy="43409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E0E74F-B906-4216-A91C-500B363B12EF}"/>
              </a:ext>
            </a:extLst>
          </p:cNvPr>
          <p:cNvSpPr txBox="1"/>
          <p:nvPr/>
        </p:nvSpPr>
        <p:spPr>
          <a:xfrm>
            <a:off x="762000" y="5334000"/>
            <a:ext cx="1043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effectLst/>
              </a:rPr>
              <a:t>The main library building in Pasco is renovated and open for business!</a:t>
            </a:r>
          </a:p>
        </p:txBody>
      </p:sp>
    </p:spTree>
    <p:extLst>
      <p:ext uri="{BB962C8B-B14F-4D97-AF65-F5344CB8AC3E}">
        <p14:creationId xmlns:p14="http://schemas.microsoft.com/office/powerpoint/2010/main" val="257627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209C8-A980-46E4-B971-A3F2616D3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Session Objectives -2 (Research)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FDF15-41A5-411A-9E55-6ACA4AEFC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690578"/>
            <a:ext cx="9601196" cy="4634022"/>
          </a:xfrm>
        </p:spPr>
        <p:txBody>
          <a:bodyPr/>
          <a:lstStyle/>
          <a:p>
            <a:pPr marL="914400" indent="-914400">
              <a:buFont typeface="+mj-lt"/>
              <a:buAutoNum type="arabicPeriod" startAt="5"/>
            </a:pPr>
            <a:r>
              <a:rPr lang="en-US" dirty="0"/>
              <a:t>Find library websites</a:t>
            </a:r>
          </a:p>
          <a:p>
            <a:pPr marL="914400" indent="-914400">
              <a:buFont typeface="+mj-lt"/>
              <a:buAutoNum type="arabicPeriod" startAt="5"/>
            </a:pPr>
            <a:r>
              <a:rPr lang="en-US" dirty="0"/>
              <a:t>Locate the list of HS databases </a:t>
            </a:r>
          </a:p>
          <a:p>
            <a:pPr marL="914400" indent="-914400">
              <a:buAutoNum type="arabicPeriod" startAt="5"/>
            </a:pPr>
            <a:r>
              <a:rPr lang="en-US" dirty="0"/>
              <a:t>Chat with a Librarian</a:t>
            </a:r>
          </a:p>
          <a:p>
            <a:pPr marL="914400" indent="-914400">
              <a:buAutoNum type="arabicPeriod" startAt="5"/>
            </a:pPr>
            <a:r>
              <a:rPr lang="en-US" dirty="0"/>
              <a:t>Try a simple search in Nursing Reference Center</a:t>
            </a:r>
          </a:p>
        </p:txBody>
      </p:sp>
    </p:spTree>
    <p:extLst>
      <p:ext uri="{BB962C8B-B14F-4D97-AF65-F5344CB8AC3E}">
        <p14:creationId xmlns:p14="http://schemas.microsoft.com/office/powerpoint/2010/main" val="3786178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is is a screenshot of the library's homepage showing the OneSearch search box, which has a blue outline.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733477"/>
            <a:ext cx="9601196" cy="46883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9CFA1B-1ED2-41EA-B36A-15D239200A51}"/>
              </a:ext>
            </a:extLst>
          </p:cNvPr>
          <p:cNvSpPr txBox="1"/>
          <p:nvPr/>
        </p:nvSpPr>
        <p:spPr>
          <a:xfrm>
            <a:off x="914400" y="5181600"/>
            <a:ext cx="1013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sz="2400" dirty="0">
                <a:solidFill>
                  <a:schemeClr val="tx1"/>
                </a:solidFill>
                <a:effectLst/>
              </a:rPr>
              <a:t>The</a:t>
            </a:r>
            <a:r>
              <a:rPr lang="en-US" dirty="0"/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OneSearch</a:t>
            </a:r>
            <a:r>
              <a:rPr lang="en-US" sz="2400" dirty="0">
                <a:solidFill>
                  <a:schemeClr val="tx1"/>
                </a:solidFill>
                <a:effectLst/>
              </a:rPr>
              <a:t> search box has a blue outline. It contains most of the databases that CBC subscribes to. </a:t>
            </a:r>
          </a:p>
        </p:txBody>
      </p:sp>
    </p:spTree>
    <p:extLst>
      <p:ext uri="{BB962C8B-B14F-4D97-AF65-F5344CB8AC3E}">
        <p14:creationId xmlns:p14="http://schemas.microsoft.com/office/powerpoint/2010/main" val="2706587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is is a screenshot of the Health Sciences Library's homepage showing the Health Sciences OneSearch search box, which has a green outline.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792482"/>
            <a:ext cx="9419252" cy="44810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9C498A-D9C3-4F44-8029-B12471B2F6AB}"/>
              </a:ext>
            </a:extLst>
          </p:cNvPr>
          <p:cNvSpPr txBox="1"/>
          <p:nvPr/>
        </p:nvSpPr>
        <p:spPr>
          <a:xfrm>
            <a:off x="876299" y="5410200"/>
            <a:ext cx="1043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effectLst/>
              </a:rPr>
              <a:t>The Health Sciences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OneSearch</a:t>
            </a:r>
            <a:r>
              <a:rPr lang="en-US" sz="2400" dirty="0">
                <a:solidFill>
                  <a:schemeClr val="tx1"/>
                </a:solidFill>
                <a:effectLst/>
              </a:rPr>
              <a:t> search box has a green outline. It searches a smaller number of databases with a Health Sciences focus.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9B4F500-881B-4E0D-8F61-CE590C5DC51D}"/>
              </a:ext>
            </a:extLst>
          </p:cNvPr>
          <p:cNvSpPr/>
          <p:nvPr/>
        </p:nvSpPr>
        <p:spPr>
          <a:xfrm>
            <a:off x="685800" y="1447800"/>
            <a:ext cx="609601" cy="2286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5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Databases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53541"/>
            <a:ext cx="8267697" cy="402641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E6C644-A105-488B-9623-06EC62FD459D}"/>
              </a:ext>
            </a:extLst>
          </p:cNvPr>
          <p:cNvSpPr/>
          <p:nvPr/>
        </p:nvSpPr>
        <p:spPr>
          <a:xfrm>
            <a:off x="762000" y="5562600"/>
            <a:ext cx="1082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sz="2400" dirty="0">
                <a:solidFill>
                  <a:prstClr val="black"/>
                </a:solidFill>
                <a:effectLst/>
              </a:rPr>
              <a:t>You can also search specific databases like CINAHL or Nursing Reference Center or </a:t>
            </a:r>
            <a:r>
              <a:rPr lang="en-US" sz="2400" dirty="0" err="1">
                <a:solidFill>
                  <a:prstClr val="black"/>
                </a:solidFill>
                <a:effectLst/>
              </a:rPr>
              <a:t>PrepStep</a:t>
            </a:r>
            <a:r>
              <a:rPr lang="en-US" sz="2400" dirty="0">
                <a:solidFill>
                  <a:prstClr val="black"/>
                </a:solidFill>
                <a:effectLst/>
              </a:rPr>
              <a:t> for Colleges individually.</a:t>
            </a:r>
          </a:p>
        </p:txBody>
      </p:sp>
    </p:spTree>
    <p:extLst>
      <p:ext uri="{BB962C8B-B14F-4D97-AF65-F5344CB8AC3E}">
        <p14:creationId xmlns:p14="http://schemas.microsoft.com/office/powerpoint/2010/main" val="1672462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09600"/>
            <a:ext cx="9601196" cy="914400"/>
          </a:xfrm>
        </p:spPr>
        <p:txBody>
          <a:bodyPr/>
          <a:lstStyle/>
          <a:p>
            <a:r>
              <a:rPr lang="en-US" dirty="0"/>
              <a:t>Library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9601196" cy="4047069"/>
          </a:xfrm>
        </p:spPr>
        <p:txBody>
          <a:bodyPr/>
          <a:lstStyle/>
          <a:p>
            <a:pPr lvl="1">
              <a:defRPr/>
            </a:pPr>
            <a:r>
              <a:rPr lang="en-US" sz="4400" dirty="0" err="1"/>
              <a:t>OneSearch</a:t>
            </a:r>
            <a:r>
              <a:rPr lang="en-US" sz="4400" dirty="0"/>
              <a:t> or </a:t>
            </a:r>
          </a:p>
          <a:p>
            <a:pPr marL="457200" lvl="1" indent="0">
              <a:buNone/>
              <a:defRPr/>
            </a:pPr>
            <a:r>
              <a:rPr lang="en-US" sz="4400" dirty="0"/>
              <a:t>                   Health Sciences </a:t>
            </a:r>
            <a:r>
              <a:rPr lang="en-US" sz="4400" dirty="0" err="1"/>
              <a:t>OneSearch</a:t>
            </a:r>
            <a:r>
              <a:rPr lang="en-US" sz="4400" dirty="0"/>
              <a:t>?</a:t>
            </a:r>
          </a:p>
          <a:p>
            <a:pPr lvl="1">
              <a:defRPr/>
            </a:pPr>
            <a:r>
              <a:rPr lang="en-US" sz="4400" dirty="0"/>
              <a:t>CINAHL and Nursing Reference Center</a:t>
            </a:r>
          </a:p>
          <a:p>
            <a:pPr lvl="1">
              <a:defRPr/>
            </a:pPr>
            <a:r>
              <a:rPr lang="en-US" sz="4400" dirty="0"/>
              <a:t>Everything available from home</a:t>
            </a:r>
          </a:p>
          <a:p>
            <a:pPr lvl="1">
              <a:defRPr/>
            </a:pPr>
            <a:r>
              <a:rPr lang="en-US" sz="4400" dirty="0"/>
              <a:t>Login with Student email username and password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74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with a Librarian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752600"/>
            <a:ext cx="10058400" cy="4114800"/>
          </a:xfrm>
        </p:spPr>
        <p:txBody>
          <a:bodyPr/>
          <a:lstStyle/>
          <a:p>
            <a:r>
              <a:rPr lang="en-US" sz="4000" dirty="0"/>
              <a:t>Access from the library homepage</a:t>
            </a:r>
          </a:p>
          <a:p>
            <a:r>
              <a:rPr lang="en-US" sz="4000" dirty="0"/>
              <a:t>Login first with your Student ID</a:t>
            </a:r>
          </a:p>
          <a:p>
            <a:r>
              <a:rPr lang="en-US" sz="4000" dirty="0"/>
              <a:t>CBC librarians can instant Zoom through Chat</a:t>
            </a:r>
          </a:p>
          <a:p>
            <a:r>
              <a:rPr lang="en-US" sz="4000" dirty="0"/>
              <a:t>Research consultation appointments are also available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07546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Chat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981200"/>
            <a:ext cx="9601196" cy="4267200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Chat</a:t>
            </a:r>
            <a:r>
              <a:rPr lang="en-US" sz="4400" dirty="0"/>
              <a:t> </a:t>
            </a:r>
            <a:r>
              <a:rPr lang="en-US" sz="4400" b="1" dirty="0"/>
              <a:t>monitored by a CBC librarian</a:t>
            </a:r>
          </a:p>
          <a:p>
            <a:pPr marL="457200" lvl="1" indent="0">
              <a:buNone/>
            </a:pPr>
            <a:r>
              <a:rPr lang="en-US" sz="3600" dirty="0"/>
              <a:t>Mon. to Thu.: 8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/>
              <a:t>am to </a:t>
            </a:r>
            <a:r>
              <a:rPr lang="en-US" sz="3600" dirty="0">
                <a:solidFill>
                  <a:schemeClr val="tx1"/>
                </a:solidFill>
              </a:rPr>
              <a:t>4 </a:t>
            </a:r>
            <a:r>
              <a:rPr lang="en-US" sz="3600" dirty="0"/>
              <a:t>pm</a:t>
            </a:r>
          </a:p>
          <a:p>
            <a:pPr marL="1828800" lvl="4" indent="0">
              <a:buNone/>
            </a:pPr>
            <a:r>
              <a:rPr lang="en-US" sz="3600" dirty="0"/>
              <a:t>Friday:</a:t>
            </a:r>
            <a:r>
              <a:rPr lang="en-US" sz="3600" dirty="0">
                <a:solidFill>
                  <a:schemeClr val="tx1"/>
                </a:solidFill>
              </a:rPr>
              <a:t> 8 </a:t>
            </a:r>
            <a:r>
              <a:rPr lang="en-US" sz="3600" dirty="0"/>
              <a:t>am to noon</a:t>
            </a:r>
          </a:p>
          <a:p>
            <a:pPr marL="0" indent="0">
              <a:buNone/>
            </a:pPr>
            <a:r>
              <a:rPr lang="en-US" sz="4400" dirty="0"/>
              <a:t>Chat is also available 24/7 </a:t>
            </a:r>
          </a:p>
          <a:p>
            <a:pPr lvl="3"/>
            <a:r>
              <a:rPr lang="en-US" sz="3600" dirty="0"/>
              <a:t>backup non-CBC librarians</a:t>
            </a:r>
          </a:p>
        </p:txBody>
      </p:sp>
    </p:spTree>
    <p:extLst>
      <p:ext uri="{BB962C8B-B14F-4D97-AF65-F5344CB8AC3E}">
        <p14:creationId xmlns:p14="http://schemas.microsoft.com/office/powerpoint/2010/main" val="2328671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88616"/>
            <a:ext cx="10281418" cy="5007108"/>
          </a:xfrm>
        </p:spPr>
      </p:pic>
    </p:spTree>
    <p:extLst>
      <p:ext uri="{BB962C8B-B14F-4D97-AF65-F5344CB8AC3E}">
        <p14:creationId xmlns:p14="http://schemas.microsoft.com/office/powerpoint/2010/main" val="633305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3"/>
              </a:rPr>
              <a:t>Health Sciences Library in Canvas</a:t>
            </a:r>
            <a:endParaRPr lang="en-US" dirty="0"/>
          </a:p>
        </p:txBody>
      </p:sp>
      <p:pic>
        <p:nvPicPr>
          <p:cNvPr id="4" name="Content Placeholder 3" descr="Screenshot of the open course in Canvas showing the modules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05000"/>
            <a:ext cx="6068448" cy="435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855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of the open course in Canvas showing the module &quot;APA Citation Guides (7thed.) Part 2.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33400"/>
            <a:ext cx="9905998" cy="5789769"/>
          </a:xfrm>
        </p:spPr>
      </p:pic>
    </p:spTree>
    <p:extLst>
      <p:ext uri="{BB962C8B-B14F-4D97-AF65-F5344CB8AC3E}">
        <p14:creationId xmlns:p14="http://schemas.microsoft.com/office/powerpoint/2010/main" val="14358917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Librarians Can Help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Search for references, books, articles, statistics, and reputable websites;</a:t>
            </a:r>
            <a:endParaRPr lang="en-US" sz="2800" dirty="0"/>
          </a:p>
          <a:p>
            <a:r>
              <a:rPr lang="en-US" sz="4400" dirty="0"/>
              <a:t>Show you how to search our databases;</a:t>
            </a:r>
            <a:endParaRPr lang="en-US" sz="2400" dirty="0"/>
          </a:p>
          <a:p>
            <a:r>
              <a:rPr lang="en-US" sz="4400" dirty="0"/>
              <a:t>Provide APA style help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114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780" y="621994"/>
            <a:ext cx="9601196" cy="9144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880" y="1524000"/>
            <a:ext cx="10286997" cy="427566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Ying Yu  </a:t>
            </a:r>
          </a:p>
          <a:p>
            <a:pPr marL="0" indent="0">
              <a:buNone/>
            </a:pPr>
            <a:r>
              <a:rPr lang="en-US" sz="3600" dirty="0"/>
              <a:t>Liaison librarian to</a:t>
            </a:r>
          </a:p>
          <a:p>
            <a:pPr lvl="1"/>
            <a:r>
              <a:rPr lang="en-US" sz="3600" dirty="0"/>
              <a:t>School of Health Sciences</a:t>
            </a:r>
          </a:p>
          <a:p>
            <a:pPr lvl="1"/>
            <a:r>
              <a:rPr lang="en-US" sz="3600" dirty="0"/>
              <a:t>School of Education</a:t>
            </a:r>
            <a:endParaRPr lang="en-US" dirty="0"/>
          </a:p>
          <a:p>
            <a:r>
              <a:rPr lang="en-US" sz="4000" dirty="0"/>
              <a:t>Email me directly: </a:t>
            </a:r>
            <a:r>
              <a:rPr lang="en-US" sz="4000" dirty="0">
                <a:hlinkClick r:id="rId3"/>
              </a:rPr>
              <a:t>yyu@columbiabasin.edu</a:t>
            </a:r>
            <a:endParaRPr lang="en-US" sz="4000" dirty="0"/>
          </a:p>
          <a:p>
            <a:r>
              <a:rPr lang="en-US" sz="4000" dirty="0"/>
              <a:t>Or email me through Canvas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3" descr="Photo of Ying Y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713434"/>
            <a:ext cx="952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663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A49C-8595-4991-9494-4B0106B04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 </a:t>
            </a:r>
            <a:r>
              <a:rPr lang="en-US" b="1"/>
              <a:t>Can Also Help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AF89D-7E4B-4291-A6BD-1E0100C9C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Answer computer/scanner questions</a:t>
            </a:r>
          </a:p>
          <a:p>
            <a:r>
              <a:rPr lang="en-US" sz="2800" dirty="0"/>
              <a:t>Help with Wi-Fi setups</a:t>
            </a:r>
          </a:p>
          <a:p>
            <a:r>
              <a:rPr lang="en-US" sz="2800" dirty="0"/>
              <a:t>Get additional  IT support</a:t>
            </a:r>
          </a:p>
          <a:p>
            <a:endParaRPr lang="en-US" sz="2800" dirty="0"/>
          </a:p>
          <a:p>
            <a:r>
              <a:rPr lang="en-US" sz="2800" dirty="0"/>
              <a:t>yyu@columbiabasin.edu   509-544-8336</a:t>
            </a:r>
          </a:p>
          <a:p>
            <a:r>
              <a:rPr lang="en-US" sz="2800" dirty="0"/>
              <a:t>(Ying is available for individual consultation.  Please just stop by the desk or make an appointment!)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80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49124"/>
            <a:ext cx="9601196" cy="1303867"/>
          </a:xfrm>
        </p:spPr>
        <p:txBody>
          <a:bodyPr/>
          <a:lstStyle/>
          <a:p>
            <a:r>
              <a:rPr lang="en-US" dirty="0">
                <a:effectLst/>
              </a:rPr>
              <a:t>In Case of Emergency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42710" y="1828799"/>
            <a:ext cx="3810000" cy="4572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6600"/>
                </a:solidFill>
                <a:effectLst/>
              </a:rPr>
              <a:t>Lockdown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431767" y="2285999"/>
            <a:ext cx="4040188" cy="4225925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Primary Assembly Area:</a:t>
            </a:r>
          </a:p>
          <a:p>
            <a:pPr marL="0" indent="0">
              <a:buNone/>
            </a:pPr>
            <a:r>
              <a:rPr lang="en-US" b="1" dirty="0">
                <a:effectLst/>
              </a:rPr>
              <a:t>HS308, Computer Lab</a:t>
            </a:r>
          </a:p>
          <a:p>
            <a:r>
              <a:rPr lang="en-US" dirty="0">
                <a:effectLst/>
              </a:rPr>
              <a:t>Secondary Assembly Area:</a:t>
            </a:r>
          </a:p>
          <a:p>
            <a:pPr marL="0" indent="0">
              <a:buNone/>
            </a:pPr>
            <a:r>
              <a:rPr lang="en-US" b="1" dirty="0">
                <a:effectLst/>
              </a:rPr>
              <a:t>In library open area behind shelves</a:t>
            </a:r>
          </a:p>
          <a:p>
            <a:r>
              <a:rPr lang="en-US" b="1" dirty="0">
                <a:effectLst/>
              </a:rPr>
              <a:t>Lock doors, cover windows, turn lights off, and mute all devices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98042" y="2285999"/>
            <a:ext cx="4800600" cy="4302125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Routes: 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Exit by </a:t>
            </a:r>
            <a:r>
              <a:rPr lang="en-US" b="1" dirty="0">
                <a:effectLst/>
              </a:rPr>
              <a:t>stairs (Southwest </a:t>
            </a:r>
            <a:r>
              <a:rPr lang="en-US" dirty="0">
                <a:effectLst/>
              </a:rPr>
              <a:t>or </a:t>
            </a:r>
            <a:r>
              <a:rPr lang="en-US" b="1" dirty="0">
                <a:effectLst/>
              </a:rPr>
              <a:t>Northeast)</a:t>
            </a:r>
          </a:p>
          <a:p>
            <a:r>
              <a:rPr lang="en-US" dirty="0">
                <a:effectLst/>
              </a:rPr>
              <a:t>Assembly Area:</a:t>
            </a:r>
          </a:p>
          <a:p>
            <a:pPr marL="0" indent="0">
              <a:buNone/>
            </a:pPr>
            <a:r>
              <a:rPr lang="en-US" b="1" dirty="0">
                <a:effectLst/>
              </a:rPr>
              <a:t>Parking lot grassy area(north)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6324600" y="1759183"/>
            <a:ext cx="4314508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None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None/>
              <a:defRPr sz="1800" b="1">
                <a:solidFill>
                  <a:schemeClr val="bg2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None/>
              <a:defRPr sz="1600" b="1">
                <a:solidFill>
                  <a:schemeClr val="bg2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US" kern="0" dirty="0">
                <a:solidFill>
                  <a:srgbClr val="FF6600"/>
                </a:solidFill>
                <a:effectLst/>
              </a:rPr>
              <a:t>Evacuation</a:t>
            </a:r>
          </a:p>
        </p:txBody>
      </p:sp>
    </p:spTree>
    <p:extLst>
      <p:ext uri="{BB962C8B-B14F-4D97-AF65-F5344CB8AC3E}">
        <p14:creationId xmlns:p14="http://schemas.microsoft.com/office/powerpoint/2010/main" val="268062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762000"/>
            <a:ext cx="9601196" cy="867831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Thank You!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D8881-BDFA-481B-ADED-8B00F72AF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080" y="1828800"/>
            <a:ext cx="5105400" cy="380885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ACB93D-B43B-4D44-9853-FA1D2B931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520" y="2171129"/>
            <a:ext cx="3581400" cy="3124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Hope to see you around!</a:t>
            </a:r>
          </a:p>
        </p:txBody>
      </p:sp>
    </p:spTree>
    <p:extLst>
      <p:ext uri="{BB962C8B-B14F-4D97-AF65-F5344CB8AC3E}">
        <p14:creationId xmlns:p14="http://schemas.microsoft.com/office/powerpoint/2010/main" val="533962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33BF-29AA-49E6-A78F-1C8DA95E4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here for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79F6A-620D-4CC9-911A-C4D9F7004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Library student workers</a:t>
            </a:r>
          </a:p>
          <a:p>
            <a:r>
              <a:rPr lang="en-US" dirty="0"/>
              <a:t>IT support (Richland):</a:t>
            </a:r>
          </a:p>
          <a:p>
            <a:pPr marL="457200" lvl="1" indent="0">
              <a:buNone/>
            </a:pPr>
            <a:r>
              <a:rPr lang="en-US"/>
              <a:t>     Jeff </a:t>
            </a:r>
            <a:r>
              <a:rPr lang="en-US" dirty="0"/>
              <a:t>(509-544-4929)</a:t>
            </a:r>
          </a:p>
          <a:p>
            <a:r>
              <a:rPr lang="en-US" dirty="0"/>
              <a:t>Librarians and staff in Pasco on call</a:t>
            </a:r>
          </a:p>
        </p:txBody>
      </p:sp>
    </p:spTree>
    <p:extLst>
      <p:ext uri="{BB962C8B-B14F-4D97-AF65-F5344CB8AC3E}">
        <p14:creationId xmlns:p14="http://schemas.microsoft.com/office/powerpoint/2010/main" val="4274904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F5B1-2FDA-44E9-ACA2-4BA86A53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Sciences Library Hours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A63DFF-74DD-4BF7-B3E2-546CFF8C3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10667999" cy="389466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Monday – Thursday:</a:t>
            </a:r>
          </a:p>
          <a:p>
            <a:pPr marL="0" indent="0">
              <a:buNone/>
            </a:pPr>
            <a:r>
              <a:rPr lang="en-US" dirty="0"/>
              <a:t>              7:30 am </a:t>
            </a:r>
            <a:r>
              <a:rPr lang="en-US"/>
              <a:t>to 4:00 pm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Friday:     </a:t>
            </a:r>
          </a:p>
          <a:p>
            <a:pPr marL="0" indent="0">
              <a:buNone/>
            </a:pPr>
            <a:r>
              <a:rPr lang="en-US" dirty="0"/>
              <a:t>                7:30 am to noon</a:t>
            </a:r>
          </a:p>
        </p:txBody>
      </p:sp>
    </p:spTree>
    <p:extLst>
      <p:ext uri="{BB962C8B-B14F-4D97-AF65-F5344CB8AC3E}">
        <p14:creationId xmlns:p14="http://schemas.microsoft.com/office/powerpoint/2010/main" val="1809921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F5B1-2FDA-44E9-ACA2-4BA86A53A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524932"/>
            <a:ext cx="9601196" cy="1456268"/>
          </a:xfrm>
        </p:spPr>
        <p:txBody>
          <a:bodyPr>
            <a:normAutofit/>
          </a:bodyPr>
          <a:lstStyle/>
          <a:p>
            <a:r>
              <a:rPr lang="en-US" dirty="0"/>
              <a:t>Main Library (Pasco) Hours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A63DFF-74DD-4BF7-B3E2-546CFF8C3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10667999" cy="389466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Monday – Thursday:</a:t>
            </a:r>
          </a:p>
          <a:p>
            <a:pPr marL="0" indent="0">
              <a:buNone/>
            </a:pPr>
            <a:r>
              <a:rPr lang="en-US" dirty="0"/>
              <a:t>                         07:00 am to 7:30 pm</a:t>
            </a:r>
          </a:p>
          <a:p>
            <a:pPr marL="0" indent="0">
              <a:buNone/>
            </a:pPr>
            <a:r>
              <a:rPr lang="en-US" b="1" dirty="0"/>
              <a:t>Friday:  </a:t>
            </a:r>
            <a:r>
              <a:rPr lang="en-US" dirty="0"/>
              <a:t>           07:00 am to 4 pm</a:t>
            </a:r>
          </a:p>
          <a:p>
            <a:pPr marL="0" indent="0">
              <a:buNone/>
            </a:pPr>
            <a:r>
              <a:rPr lang="en-US" b="1" dirty="0"/>
              <a:t>Saturday:        </a:t>
            </a:r>
            <a:r>
              <a:rPr lang="en-US" dirty="0"/>
              <a:t>11:00 am to 4 pm</a:t>
            </a:r>
          </a:p>
        </p:txBody>
      </p:sp>
    </p:spTree>
    <p:extLst>
      <p:ext uri="{BB962C8B-B14F-4D97-AF65-F5344CB8AC3E}">
        <p14:creationId xmlns:p14="http://schemas.microsoft.com/office/powerpoint/2010/main" val="3483380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029B-E761-445B-A471-F46FB94D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Use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E3C8-A5A8-4096-8A5B-C85C2D3C3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52600"/>
            <a:ext cx="9982197" cy="4123268"/>
          </a:xfrm>
        </p:spPr>
        <p:txBody>
          <a:bodyPr/>
          <a:lstStyle/>
          <a:p>
            <a:pPr>
              <a:defRPr/>
            </a:pPr>
            <a:r>
              <a:rPr lang="en-US" dirty="0"/>
              <a:t>Cell Phones</a:t>
            </a:r>
          </a:p>
          <a:p>
            <a:pPr lvl="1" indent="0"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Please be thoughtful of others, take your phone calls outside</a:t>
            </a:r>
          </a:p>
          <a:p>
            <a:pPr>
              <a:defRPr/>
            </a:pPr>
            <a:r>
              <a:rPr lang="en-US" dirty="0"/>
              <a:t>Food and Drink</a:t>
            </a:r>
          </a:p>
          <a:p>
            <a:pPr lvl="1" indent="0"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Covered drinks and food are allowed in the library. Leave No Trace. Clean up spills right away -- Notify the staff for assistance.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6992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2004 Hawk">
  <a:themeElements>
    <a:clrScheme name="1_2004 Haw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2004 Hawk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rus B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rus BT" charset="0"/>
          </a:defRPr>
        </a:defPPr>
      </a:lstStyle>
    </a:lnDef>
  </a:objectDefaults>
  <a:extraClrSchemeLst>
    <a:extraClrScheme>
      <a:clrScheme name="1_2004 Haw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4 Haw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4 Haw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4 Haw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4 Haw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4 Haw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4 Haw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4 Haw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4 Haw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4 Haw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4 Haw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4 Haw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ganic">
  <a:themeElements>
    <a:clrScheme name="Custom 2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44709D"/>
      </a:hlink>
      <a:folHlink>
        <a:srgbClr val="87A9CB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16185</TotalTime>
  <Words>1859</Words>
  <Application>Microsoft Office PowerPoint</Application>
  <PresentationFormat>Widescreen</PresentationFormat>
  <Paragraphs>254</Paragraphs>
  <Slides>52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Aharoni</vt:lpstr>
      <vt:lpstr>Arial</vt:lpstr>
      <vt:lpstr>Arrus BT</vt:lpstr>
      <vt:lpstr>Bookman Old Style</vt:lpstr>
      <vt:lpstr>Britannic Bold</vt:lpstr>
      <vt:lpstr>Calibri</vt:lpstr>
      <vt:lpstr>Calibri Light</vt:lpstr>
      <vt:lpstr>Garamond</vt:lpstr>
      <vt:lpstr>Leelawadee</vt:lpstr>
      <vt:lpstr>Verdana</vt:lpstr>
      <vt:lpstr>Webdings</vt:lpstr>
      <vt:lpstr>Wingdings</vt:lpstr>
      <vt:lpstr>1_2004 Hawk</vt:lpstr>
      <vt:lpstr>Organic</vt:lpstr>
      <vt:lpstr>Custom Design</vt:lpstr>
      <vt:lpstr>1_Custom Design</vt:lpstr>
      <vt:lpstr>Health Sciences Library  Orientation</vt:lpstr>
      <vt:lpstr>You are here, yay!</vt:lpstr>
      <vt:lpstr>Session Objectives -1 (Tech) </vt:lpstr>
      <vt:lpstr>Session Objectives -2 (Research)</vt:lpstr>
      <vt:lpstr>Introduction</vt:lpstr>
      <vt:lpstr>We are here for you!</vt:lpstr>
      <vt:lpstr>Health Sciences Library Hours</vt:lpstr>
      <vt:lpstr>Main Library (Pasco) Hours</vt:lpstr>
      <vt:lpstr>General Use Guidelines</vt:lpstr>
      <vt:lpstr>PowerPoint Presentation</vt:lpstr>
      <vt:lpstr>Computer Lab (HS308)</vt:lpstr>
      <vt:lpstr>Library Open Area</vt:lpstr>
      <vt:lpstr>Computer Login</vt:lpstr>
      <vt:lpstr>Remember to Log Off</vt:lpstr>
      <vt:lpstr>EXPIRED PASSWORD </vt:lpstr>
      <vt:lpstr>Columbia Basin College NetPrint System</vt:lpstr>
      <vt:lpstr>CONNECT TO CBC-WIFI</vt:lpstr>
      <vt:lpstr>Links to NetPrint </vt:lpstr>
      <vt:lpstr> HSC Printers</vt:lpstr>
      <vt:lpstr>Printing</vt:lpstr>
      <vt:lpstr>NetPrint Login</vt:lpstr>
      <vt:lpstr>Print PPTs with NetPrint</vt:lpstr>
      <vt:lpstr>PowerPoint Presentation</vt:lpstr>
      <vt:lpstr>NetPrint- Web Print</vt:lpstr>
      <vt:lpstr>NetPrint – More Notes</vt:lpstr>
      <vt:lpstr>Help Desk</vt:lpstr>
      <vt:lpstr>PowerPoint Presentation</vt:lpstr>
      <vt:lpstr>Scanner</vt:lpstr>
      <vt:lpstr>Scanning Apps</vt:lpstr>
      <vt:lpstr>Copy Machine</vt:lpstr>
      <vt:lpstr>      Study Rooms</vt:lpstr>
      <vt:lpstr>PowerPoint Presentation</vt:lpstr>
      <vt:lpstr>PowerPoint Presentation</vt:lpstr>
      <vt:lpstr>Other Resources  </vt:lpstr>
      <vt:lpstr>Laptops</vt:lpstr>
      <vt:lpstr>Books and Journals</vt:lpstr>
      <vt:lpstr>Online Request Form </vt:lpstr>
      <vt:lpstr>Library Websites</vt:lpstr>
      <vt:lpstr>PowerPoint Presentation</vt:lpstr>
      <vt:lpstr>PowerPoint Presentation</vt:lpstr>
      <vt:lpstr>PowerPoint Presentation</vt:lpstr>
      <vt:lpstr>Individual Databases</vt:lpstr>
      <vt:lpstr>Library Databases</vt:lpstr>
      <vt:lpstr>Chat with a Librarian</vt:lpstr>
      <vt:lpstr>Library Chat Hours</vt:lpstr>
      <vt:lpstr>PowerPoint Presentation</vt:lpstr>
      <vt:lpstr>Health Sciences Library in Canvas</vt:lpstr>
      <vt:lpstr>PowerPoint Presentation</vt:lpstr>
      <vt:lpstr>Librarians Can Help </vt:lpstr>
      <vt:lpstr>We Can Also Help</vt:lpstr>
      <vt:lpstr>In Case of Emergency</vt:lpstr>
      <vt:lpstr> Thank You! </vt:lpstr>
    </vt:vector>
  </TitlesOfParts>
  <Company>CBC Library at HSC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APA Style Guide</dc:title>
  <dc:creator>Ying Yu</dc:creator>
  <cp:lastModifiedBy>Yu, Ying</cp:lastModifiedBy>
  <cp:revision>440</cp:revision>
  <cp:lastPrinted>2020-01-23T23:11:24Z</cp:lastPrinted>
  <dcterms:created xsi:type="dcterms:W3CDTF">2006-11-27T23:17:12Z</dcterms:created>
  <dcterms:modified xsi:type="dcterms:W3CDTF">2024-01-04T17:53:31Z</dcterms:modified>
</cp:coreProperties>
</file>