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081" r:id="rId2"/>
    <p:sldMasterId id="2147484099" r:id="rId3"/>
  </p:sldMasterIdLst>
  <p:notesMasterIdLst>
    <p:notesMasterId r:id="rId19"/>
  </p:notesMasterIdLst>
  <p:handoutMasterIdLst>
    <p:handoutMasterId r:id="rId20"/>
  </p:handoutMasterIdLst>
  <p:sldIdLst>
    <p:sldId id="317" r:id="rId4"/>
    <p:sldId id="329" r:id="rId5"/>
    <p:sldId id="367" r:id="rId6"/>
    <p:sldId id="325" r:id="rId7"/>
    <p:sldId id="350" r:id="rId8"/>
    <p:sldId id="369" r:id="rId9"/>
    <p:sldId id="378" r:id="rId10"/>
    <p:sldId id="371" r:id="rId11"/>
    <p:sldId id="372" r:id="rId12"/>
    <p:sldId id="373" r:id="rId13"/>
    <p:sldId id="357" r:id="rId14"/>
    <p:sldId id="374" r:id="rId15"/>
    <p:sldId id="376" r:id="rId16"/>
    <p:sldId id="377" r:id="rId17"/>
    <p:sldId id="318" r:id="rId18"/>
  </p:sldIdLst>
  <p:sldSz cx="12192000" cy="6858000"/>
  <p:notesSz cx="7315200" cy="9601200"/>
  <p:defaultTextStyle>
    <a:defPPr>
      <a:defRPr lang="en-US"/>
    </a:defPPr>
    <a:lvl1pPr algn="l" rtl="0" eaLnBrk="0" fontAlgn="base" hangingPunct="0">
      <a:spcBef>
        <a:spcPct val="0"/>
      </a:spcBef>
      <a:spcAft>
        <a:spcPct val="0"/>
      </a:spcAft>
      <a:defRPr sz="4800" kern="1200">
        <a:solidFill>
          <a:schemeClr val="accent2"/>
        </a:solidFill>
        <a:effectLst>
          <a:outerShdw blurRad="38100" dist="38100" dir="2700000" algn="tl">
            <a:srgbClr val="000000">
              <a:alpha val="43137"/>
            </a:srgbClr>
          </a:outerShdw>
        </a:effectLst>
        <a:latin typeface="Arrus BT" charset="0"/>
        <a:ea typeface="+mn-ea"/>
        <a:cs typeface="+mn-cs"/>
      </a:defRPr>
    </a:lvl1pPr>
    <a:lvl2pPr marL="457200" algn="l" rtl="0" eaLnBrk="0" fontAlgn="base" hangingPunct="0">
      <a:spcBef>
        <a:spcPct val="0"/>
      </a:spcBef>
      <a:spcAft>
        <a:spcPct val="0"/>
      </a:spcAft>
      <a:defRPr sz="4800" kern="1200">
        <a:solidFill>
          <a:schemeClr val="accent2"/>
        </a:solidFill>
        <a:effectLst>
          <a:outerShdw blurRad="38100" dist="38100" dir="2700000" algn="tl">
            <a:srgbClr val="000000">
              <a:alpha val="43137"/>
            </a:srgbClr>
          </a:outerShdw>
        </a:effectLst>
        <a:latin typeface="Arrus BT" charset="0"/>
        <a:ea typeface="+mn-ea"/>
        <a:cs typeface="+mn-cs"/>
      </a:defRPr>
    </a:lvl2pPr>
    <a:lvl3pPr marL="914400" algn="l" rtl="0" eaLnBrk="0" fontAlgn="base" hangingPunct="0">
      <a:spcBef>
        <a:spcPct val="0"/>
      </a:spcBef>
      <a:spcAft>
        <a:spcPct val="0"/>
      </a:spcAft>
      <a:defRPr sz="4800" kern="1200">
        <a:solidFill>
          <a:schemeClr val="accent2"/>
        </a:solidFill>
        <a:effectLst>
          <a:outerShdw blurRad="38100" dist="38100" dir="2700000" algn="tl">
            <a:srgbClr val="000000">
              <a:alpha val="43137"/>
            </a:srgbClr>
          </a:outerShdw>
        </a:effectLst>
        <a:latin typeface="Arrus BT" charset="0"/>
        <a:ea typeface="+mn-ea"/>
        <a:cs typeface="+mn-cs"/>
      </a:defRPr>
    </a:lvl3pPr>
    <a:lvl4pPr marL="1371600" algn="l" rtl="0" eaLnBrk="0" fontAlgn="base" hangingPunct="0">
      <a:spcBef>
        <a:spcPct val="0"/>
      </a:spcBef>
      <a:spcAft>
        <a:spcPct val="0"/>
      </a:spcAft>
      <a:defRPr sz="4800" kern="1200">
        <a:solidFill>
          <a:schemeClr val="accent2"/>
        </a:solidFill>
        <a:effectLst>
          <a:outerShdw blurRad="38100" dist="38100" dir="2700000" algn="tl">
            <a:srgbClr val="000000">
              <a:alpha val="43137"/>
            </a:srgbClr>
          </a:outerShdw>
        </a:effectLst>
        <a:latin typeface="Arrus BT" charset="0"/>
        <a:ea typeface="+mn-ea"/>
        <a:cs typeface="+mn-cs"/>
      </a:defRPr>
    </a:lvl4pPr>
    <a:lvl5pPr marL="1828800" algn="l" rtl="0" eaLnBrk="0" fontAlgn="base" hangingPunct="0">
      <a:spcBef>
        <a:spcPct val="0"/>
      </a:spcBef>
      <a:spcAft>
        <a:spcPct val="0"/>
      </a:spcAft>
      <a:defRPr sz="4800" kern="1200">
        <a:solidFill>
          <a:schemeClr val="accent2"/>
        </a:solidFill>
        <a:effectLst>
          <a:outerShdw blurRad="38100" dist="38100" dir="2700000" algn="tl">
            <a:srgbClr val="000000">
              <a:alpha val="43137"/>
            </a:srgbClr>
          </a:outerShdw>
        </a:effectLst>
        <a:latin typeface="Arrus BT" charset="0"/>
        <a:ea typeface="+mn-ea"/>
        <a:cs typeface="+mn-cs"/>
      </a:defRPr>
    </a:lvl5pPr>
    <a:lvl6pPr marL="2286000" algn="l" defTabSz="914400" rtl="0" eaLnBrk="1" latinLnBrk="0" hangingPunct="1">
      <a:defRPr sz="4800" kern="1200">
        <a:solidFill>
          <a:schemeClr val="accent2"/>
        </a:solidFill>
        <a:effectLst>
          <a:outerShdw blurRad="38100" dist="38100" dir="2700000" algn="tl">
            <a:srgbClr val="000000">
              <a:alpha val="43137"/>
            </a:srgbClr>
          </a:outerShdw>
        </a:effectLst>
        <a:latin typeface="Arrus BT" charset="0"/>
        <a:ea typeface="+mn-ea"/>
        <a:cs typeface="+mn-cs"/>
      </a:defRPr>
    </a:lvl6pPr>
    <a:lvl7pPr marL="2743200" algn="l" defTabSz="914400" rtl="0" eaLnBrk="1" latinLnBrk="0" hangingPunct="1">
      <a:defRPr sz="4800" kern="1200">
        <a:solidFill>
          <a:schemeClr val="accent2"/>
        </a:solidFill>
        <a:effectLst>
          <a:outerShdw blurRad="38100" dist="38100" dir="2700000" algn="tl">
            <a:srgbClr val="000000">
              <a:alpha val="43137"/>
            </a:srgbClr>
          </a:outerShdw>
        </a:effectLst>
        <a:latin typeface="Arrus BT" charset="0"/>
        <a:ea typeface="+mn-ea"/>
        <a:cs typeface="+mn-cs"/>
      </a:defRPr>
    </a:lvl7pPr>
    <a:lvl8pPr marL="3200400" algn="l" defTabSz="914400" rtl="0" eaLnBrk="1" latinLnBrk="0" hangingPunct="1">
      <a:defRPr sz="4800" kern="1200">
        <a:solidFill>
          <a:schemeClr val="accent2"/>
        </a:solidFill>
        <a:effectLst>
          <a:outerShdw blurRad="38100" dist="38100" dir="2700000" algn="tl">
            <a:srgbClr val="000000">
              <a:alpha val="43137"/>
            </a:srgbClr>
          </a:outerShdw>
        </a:effectLst>
        <a:latin typeface="Arrus BT" charset="0"/>
        <a:ea typeface="+mn-ea"/>
        <a:cs typeface="+mn-cs"/>
      </a:defRPr>
    </a:lvl8pPr>
    <a:lvl9pPr marL="3657600" algn="l" defTabSz="914400" rtl="0" eaLnBrk="1" latinLnBrk="0" hangingPunct="1">
      <a:defRPr sz="4800" kern="1200">
        <a:solidFill>
          <a:schemeClr val="accent2"/>
        </a:solidFill>
        <a:effectLst>
          <a:outerShdw blurRad="38100" dist="38100" dir="2700000" algn="tl">
            <a:srgbClr val="000000">
              <a:alpha val="43137"/>
            </a:srgbClr>
          </a:outerShdw>
        </a:effectLst>
        <a:latin typeface="Arrus BT" charset="0"/>
        <a:ea typeface="+mn-ea"/>
        <a:cs typeface="+mn-cs"/>
      </a:defRPr>
    </a:lvl9pPr>
  </p:defaultTextStyle>
  <p:extLst>
    <p:ext uri="{521415D9-36F7-43E2-AB2F-B90AF26B5E84}">
      <p14:sectionLst xmlns:p14="http://schemas.microsoft.com/office/powerpoint/2010/main">
        <p14:section name="Untitled Section" id="{10E91AB9-B288-460D-AF94-EB204BA51E4E}">
          <p14:sldIdLst>
            <p14:sldId id="317"/>
            <p14:sldId id="329"/>
            <p14:sldId id="367"/>
            <p14:sldId id="325"/>
            <p14:sldId id="350"/>
            <p14:sldId id="369"/>
            <p14:sldId id="378"/>
            <p14:sldId id="371"/>
            <p14:sldId id="372"/>
            <p14:sldId id="373"/>
            <p14:sldId id="357"/>
            <p14:sldId id="374"/>
            <p14:sldId id="376"/>
            <p14:sldId id="377"/>
            <p14:sldId id="31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82E6D"/>
    <a:srgbClr val="171169"/>
    <a:srgbClr val="1D2A8D"/>
    <a:srgbClr val="023D9C"/>
    <a:srgbClr val="138B91"/>
    <a:srgbClr val="16A3AA"/>
    <a:srgbClr val="1AC0C8"/>
    <a:srgbClr val="AACCBD"/>
    <a:srgbClr val="7DA38A"/>
    <a:srgbClr val="7CA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9" autoAdjust="0"/>
    <p:restoredTop sz="86902" autoAdjust="0"/>
  </p:normalViewPr>
  <p:slideViewPr>
    <p:cSldViewPr>
      <p:cViewPr varScale="1">
        <p:scale>
          <a:sx n="72" d="100"/>
          <a:sy n="72" d="100"/>
        </p:scale>
        <p:origin x="859" y="53"/>
      </p:cViewPr>
      <p:guideLst>
        <p:guide orient="horz" pos="2160"/>
        <p:guide pos="3840"/>
      </p:guideLst>
    </p:cSldViewPr>
  </p:slideViewPr>
  <p:outlineViewPr>
    <p:cViewPr>
      <p:scale>
        <a:sx n="33" d="100"/>
        <a:sy n="33" d="100"/>
      </p:scale>
      <p:origin x="0" y="312"/>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1" d="100"/>
          <a:sy n="81" d="100"/>
        </p:scale>
        <p:origin x="314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1" hangingPunct="1">
              <a:defRPr sz="1300">
                <a:solidFill>
                  <a:schemeClr val="tx1"/>
                </a:solidFill>
                <a:effectLst/>
                <a:latin typeface="Arial" pitchFamily="34" charset="0"/>
              </a:defRPr>
            </a:lvl1pPr>
          </a:lstStyle>
          <a:p>
            <a:pPr>
              <a:defRPr/>
            </a:pPr>
            <a:endParaRPr lang="en-US"/>
          </a:p>
        </p:txBody>
      </p:sp>
      <p:sp>
        <p:nvSpPr>
          <p:cNvPr id="28675"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1" hangingPunct="1">
              <a:defRPr sz="1300">
                <a:solidFill>
                  <a:schemeClr val="tx1"/>
                </a:solidFill>
                <a:effectLst/>
                <a:latin typeface="Arial" pitchFamily="34" charset="0"/>
              </a:defRPr>
            </a:lvl1pPr>
          </a:lstStyle>
          <a:p>
            <a:pPr>
              <a:defRPr/>
            </a:pPr>
            <a:endParaRPr lang="en-US"/>
          </a:p>
        </p:txBody>
      </p:sp>
      <p:sp>
        <p:nvSpPr>
          <p:cNvPr id="28676"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1" hangingPunct="1">
              <a:defRPr sz="1300">
                <a:solidFill>
                  <a:schemeClr val="tx1"/>
                </a:solidFill>
                <a:effectLst/>
                <a:latin typeface="Arial" pitchFamily="34" charset="0"/>
              </a:defRPr>
            </a:lvl1pPr>
          </a:lstStyle>
          <a:p>
            <a:pPr>
              <a:defRPr/>
            </a:pPr>
            <a:endParaRPr lang="en-US"/>
          </a:p>
        </p:txBody>
      </p:sp>
      <p:sp>
        <p:nvSpPr>
          <p:cNvPr id="28677"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1" hangingPunct="1">
              <a:defRPr sz="1300">
                <a:solidFill>
                  <a:schemeClr val="tx1"/>
                </a:solidFill>
                <a:effectLst/>
                <a:latin typeface="Arial" pitchFamily="34" charset="0"/>
              </a:defRPr>
            </a:lvl1pPr>
          </a:lstStyle>
          <a:p>
            <a:pPr>
              <a:defRPr/>
            </a:pPr>
            <a:fld id="{CF3A21AC-FA80-4CFC-80D0-9A147BC6113B}" type="slidenum">
              <a:rPr lang="en-US"/>
              <a:pPr>
                <a:defRPr/>
              </a:pPr>
              <a:t>‹#›</a:t>
            </a:fld>
            <a:endParaRPr lang="en-US"/>
          </a:p>
        </p:txBody>
      </p:sp>
    </p:spTree>
    <p:extLst>
      <p:ext uri="{BB962C8B-B14F-4D97-AF65-F5344CB8AC3E}">
        <p14:creationId xmlns:p14="http://schemas.microsoft.com/office/powerpoint/2010/main" val="3740861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1" hangingPunct="1">
              <a:defRPr sz="1300">
                <a:solidFill>
                  <a:schemeClr val="tx1"/>
                </a:solidFill>
                <a:effectLst/>
                <a:latin typeface="Arial" pitchFamily="34" charset="0"/>
              </a:defRPr>
            </a:lvl1pPr>
          </a:lstStyle>
          <a:p>
            <a:pPr>
              <a:defRPr/>
            </a:pPr>
            <a:endParaRPr lang="en-US"/>
          </a:p>
        </p:txBody>
      </p:sp>
      <p:sp>
        <p:nvSpPr>
          <p:cNvPr id="33795"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1" hangingPunct="1">
              <a:defRPr sz="1300">
                <a:solidFill>
                  <a:schemeClr val="tx1"/>
                </a:solidFill>
                <a:effectLst/>
                <a:latin typeface="Arial" pitchFamily="34"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1" hangingPunct="1">
              <a:defRPr sz="1300">
                <a:solidFill>
                  <a:schemeClr val="tx1"/>
                </a:solidFill>
                <a:effectLst/>
                <a:latin typeface="Arial" pitchFamily="34" charset="0"/>
              </a:defRPr>
            </a:lvl1pPr>
          </a:lstStyle>
          <a:p>
            <a:pPr>
              <a:defRPr/>
            </a:pPr>
            <a:endParaRPr lang="en-US"/>
          </a:p>
        </p:txBody>
      </p:sp>
      <p:sp>
        <p:nvSpPr>
          <p:cNvPr id="33799"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1" hangingPunct="1">
              <a:defRPr sz="1300">
                <a:solidFill>
                  <a:schemeClr val="tx1"/>
                </a:solidFill>
                <a:effectLst/>
                <a:latin typeface="Arial" pitchFamily="34" charset="0"/>
              </a:defRPr>
            </a:lvl1pPr>
          </a:lstStyle>
          <a:p>
            <a:pPr>
              <a:defRPr/>
            </a:pPr>
            <a:fld id="{526FDA99-6899-47B5-8F99-8C75373D818D}" type="slidenum">
              <a:rPr lang="en-US"/>
              <a:pPr>
                <a:defRPr/>
              </a:pPr>
              <a:t>‹#›</a:t>
            </a:fld>
            <a:endParaRPr lang="en-US"/>
          </a:p>
        </p:txBody>
      </p:sp>
    </p:spTree>
    <p:extLst>
      <p:ext uri="{BB962C8B-B14F-4D97-AF65-F5344CB8AC3E}">
        <p14:creationId xmlns:p14="http://schemas.microsoft.com/office/powerpoint/2010/main" val="692171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6FDA99-6899-47B5-8F99-8C75373D818D}" type="slidenum">
              <a:rPr lang="en-US" smtClean="0"/>
              <a:pPr>
                <a:defRPr/>
              </a:pPr>
              <a:t>1</a:t>
            </a:fld>
            <a:endParaRPr lang="en-US"/>
          </a:p>
        </p:txBody>
      </p:sp>
    </p:spTree>
    <p:extLst>
      <p:ext uri="{BB962C8B-B14F-4D97-AF65-F5344CB8AC3E}">
        <p14:creationId xmlns:p14="http://schemas.microsoft.com/office/powerpoint/2010/main" val="3171068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6FDA99-6899-47B5-8F99-8C75373D818D}" type="slidenum">
              <a:rPr lang="en-US" smtClean="0"/>
              <a:pPr>
                <a:defRPr/>
              </a:pPr>
              <a:t>10</a:t>
            </a:fld>
            <a:endParaRPr lang="en-US"/>
          </a:p>
        </p:txBody>
      </p:sp>
    </p:spTree>
    <p:extLst>
      <p:ext uri="{BB962C8B-B14F-4D97-AF65-F5344CB8AC3E}">
        <p14:creationId xmlns:p14="http://schemas.microsoft.com/office/powerpoint/2010/main" val="983943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26FDA99-6899-47B5-8F99-8C75373D818D}" type="slidenum">
              <a:rPr lang="en-US" smtClean="0"/>
              <a:pPr>
                <a:defRPr/>
              </a:pPr>
              <a:t>11</a:t>
            </a:fld>
            <a:endParaRPr lang="en-US"/>
          </a:p>
        </p:txBody>
      </p:sp>
    </p:spTree>
    <p:extLst>
      <p:ext uri="{BB962C8B-B14F-4D97-AF65-F5344CB8AC3E}">
        <p14:creationId xmlns:p14="http://schemas.microsoft.com/office/powerpoint/2010/main" val="3690891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26FDA99-6899-47B5-8F99-8C75373D818D}" type="slidenum">
              <a:rPr lang="en-US" smtClean="0"/>
              <a:pPr>
                <a:defRPr/>
              </a:pPr>
              <a:t>12</a:t>
            </a:fld>
            <a:endParaRPr lang="en-US"/>
          </a:p>
        </p:txBody>
      </p:sp>
    </p:spTree>
    <p:extLst>
      <p:ext uri="{BB962C8B-B14F-4D97-AF65-F5344CB8AC3E}">
        <p14:creationId xmlns:p14="http://schemas.microsoft.com/office/powerpoint/2010/main" val="1415343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Academic success center can help</a:t>
            </a:r>
            <a:r>
              <a:rPr lang="en-US" baseline="0" dirty="0"/>
              <a:t> with writing, grammar, etc.</a:t>
            </a:r>
            <a:endParaRPr lang="en-US" dirty="0"/>
          </a:p>
        </p:txBody>
      </p:sp>
      <p:sp>
        <p:nvSpPr>
          <p:cNvPr id="4" name="Slide Number Placeholder 3"/>
          <p:cNvSpPr>
            <a:spLocks noGrp="1"/>
          </p:cNvSpPr>
          <p:nvPr>
            <p:ph type="sldNum" sz="quarter" idx="10"/>
          </p:nvPr>
        </p:nvSpPr>
        <p:spPr/>
        <p:txBody>
          <a:bodyPr/>
          <a:lstStyle/>
          <a:p>
            <a:pPr>
              <a:defRPr/>
            </a:pPr>
            <a:fld id="{526FDA99-6899-47B5-8F99-8C75373D818D}" type="slidenum">
              <a:rPr lang="en-US" smtClean="0"/>
              <a:pPr>
                <a:defRPr/>
              </a:pPr>
              <a:t>15</a:t>
            </a:fld>
            <a:endParaRPr lang="en-US"/>
          </a:p>
        </p:txBody>
      </p:sp>
    </p:spTree>
    <p:extLst>
      <p:ext uri="{BB962C8B-B14F-4D97-AF65-F5344CB8AC3E}">
        <p14:creationId xmlns:p14="http://schemas.microsoft.com/office/powerpoint/2010/main" val="429464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Specific purpose: Help you complete your Annotated bibliography assignment!</a:t>
            </a:r>
          </a:p>
        </p:txBody>
      </p:sp>
      <p:sp>
        <p:nvSpPr>
          <p:cNvPr id="4" name="Slide Number Placeholder 3"/>
          <p:cNvSpPr>
            <a:spLocks noGrp="1"/>
          </p:cNvSpPr>
          <p:nvPr>
            <p:ph type="sldNum" sz="quarter" idx="10"/>
          </p:nvPr>
        </p:nvSpPr>
        <p:spPr/>
        <p:txBody>
          <a:bodyPr/>
          <a:lstStyle/>
          <a:p>
            <a:pPr>
              <a:defRPr/>
            </a:pPr>
            <a:fld id="{526FDA99-6899-47B5-8F99-8C75373D818D}" type="slidenum">
              <a:rPr lang="en-US" smtClean="0"/>
              <a:pPr>
                <a:defRPr/>
              </a:pPr>
              <a:t>2</a:t>
            </a:fld>
            <a:endParaRPr lang="en-US"/>
          </a:p>
        </p:txBody>
      </p:sp>
    </p:spTree>
    <p:extLst>
      <p:ext uri="{BB962C8B-B14F-4D97-AF65-F5344CB8AC3E}">
        <p14:creationId xmlns:p14="http://schemas.microsoft.com/office/powerpoint/2010/main" val="119679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At the end of the session, students should be able to…</a:t>
            </a:r>
          </a:p>
        </p:txBody>
      </p:sp>
      <p:sp>
        <p:nvSpPr>
          <p:cNvPr id="4" name="Slide Number Placeholder 3"/>
          <p:cNvSpPr>
            <a:spLocks noGrp="1"/>
          </p:cNvSpPr>
          <p:nvPr>
            <p:ph type="sldNum" sz="quarter" idx="10"/>
          </p:nvPr>
        </p:nvSpPr>
        <p:spPr/>
        <p:txBody>
          <a:bodyPr/>
          <a:lstStyle/>
          <a:p>
            <a:pPr>
              <a:defRPr/>
            </a:pPr>
            <a:fld id="{526FDA99-6899-47B5-8F99-8C75373D818D}" type="slidenum">
              <a:rPr lang="en-US" smtClean="0"/>
              <a:pPr>
                <a:defRPr/>
              </a:pPr>
              <a:t>3</a:t>
            </a:fld>
            <a:endParaRPr lang="en-US"/>
          </a:p>
        </p:txBody>
      </p:sp>
    </p:spTree>
    <p:extLst>
      <p:ext uri="{BB962C8B-B14F-4D97-AF65-F5344CB8AC3E}">
        <p14:creationId xmlns:p14="http://schemas.microsoft.com/office/powerpoint/2010/main" val="208110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 are lots of great</a:t>
            </a:r>
            <a:r>
              <a:rPr lang="en-US" baseline="0" dirty="0"/>
              <a:t> resources on the APA official website. The search function is pretty robust.  </a:t>
            </a:r>
            <a:endParaRPr lang="en-US" dirty="0"/>
          </a:p>
        </p:txBody>
      </p:sp>
      <p:sp>
        <p:nvSpPr>
          <p:cNvPr id="4" name="Slide Number Placeholder 3"/>
          <p:cNvSpPr>
            <a:spLocks noGrp="1"/>
          </p:cNvSpPr>
          <p:nvPr>
            <p:ph type="sldNum" sz="quarter" idx="10"/>
          </p:nvPr>
        </p:nvSpPr>
        <p:spPr/>
        <p:txBody>
          <a:bodyPr/>
          <a:lstStyle/>
          <a:p>
            <a:pPr>
              <a:defRPr/>
            </a:pPr>
            <a:fld id="{526FDA99-6899-47B5-8F99-8C75373D818D}" type="slidenum">
              <a:rPr lang="en-US" smtClean="0"/>
              <a:pPr>
                <a:defRPr/>
              </a:pPr>
              <a:t>4</a:t>
            </a:fld>
            <a:endParaRPr lang="en-US"/>
          </a:p>
        </p:txBody>
      </p:sp>
    </p:spTree>
    <p:extLst>
      <p:ext uri="{BB962C8B-B14F-4D97-AF65-F5344CB8AC3E}">
        <p14:creationId xmlns:p14="http://schemas.microsoft.com/office/powerpoint/2010/main" val="2365556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Past tense or present tense. Do not do “the article discusses…”; </a:t>
            </a:r>
          </a:p>
          <a:p>
            <a:endParaRPr lang="en-US" dirty="0"/>
          </a:p>
        </p:txBody>
      </p:sp>
      <p:sp>
        <p:nvSpPr>
          <p:cNvPr id="4" name="Slide Number Placeholder 3"/>
          <p:cNvSpPr>
            <a:spLocks noGrp="1"/>
          </p:cNvSpPr>
          <p:nvPr>
            <p:ph type="sldNum" sz="quarter" idx="10"/>
          </p:nvPr>
        </p:nvSpPr>
        <p:spPr/>
        <p:txBody>
          <a:bodyPr/>
          <a:lstStyle/>
          <a:p>
            <a:pPr>
              <a:defRPr/>
            </a:pPr>
            <a:fld id="{526FDA99-6899-47B5-8F99-8C75373D818D}" type="slidenum">
              <a:rPr lang="en-US" smtClean="0"/>
              <a:pPr>
                <a:defRPr/>
              </a:pPr>
              <a:t>5</a:t>
            </a:fld>
            <a:endParaRPr lang="en-US"/>
          </a:p>
        </p:txBody>
      </p:sp>
    </p:spTree>
    <p:extLst>
      <p:ext uri="{BB962C8B-B14F-4D97-AF65-F5344CB8AC3E}">
        <p14:creationId xmlns:p14="http://schemas.microsoft.com/office/powerpoint/2010/main" val="229401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6FDA99-6899-47B5-8F99-8C75373D818D}" type="slidenum">
              <a:rPr lang="en-US" smtClean="0"/>
              <a:pPr>
                <a:defRPr/>
              </a:pPr>
              <a:t>6</a:t>
            </a:fld>
            <a:endParaRPr lang="en-US"/>
          </a:p>
        </p:txBody>
      </p:sp>
    </p:spTree>
    <p:extLst>
      <p:ext uri="{BB962C8B-B14F-4D97-AF65-F5344CB8AC3E}">
        <p14:creationId xmlns:p14="http://schemas.microsoft.com/office/powerpoint/2010/main" val="2827032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6FDA99-6899-47B5-8F99-8C75373D818D}" type="slidenum">
              <a:rPr lang="en-US" smtClean="0"/>
              <a:pPr>
                <a:defRPr/>
              </a:pPr>
              <a:t>7</a:t>
            </a:fld>
            <a:endParaRPr lang="en-US"/>
          </a:p>
        </p:txBody>
      </p:sp>
    </p:spTree>
    <p:extLst>
      <p:ext uri="{BB962C8B-B14F-4D97-AF65-F5344CB8AC3E}">
        <p14:creationId xmlns:p14="http://schemas.microsoft.com/office/powerpoint/2010/main" val="3467643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6FDA99-6899-47B5-8F99-8C75373D818D}" type="slidenum">
              <a:rPr lang="en-US" smtClean="0"/>
              <a:pPr>
                <a:defRPr/>
              </a:pPr>
              <a:t>8</a:t>
            </a:fld>
            <a:endParaRPr lang="en-US"/>
          </a:p>
        </p:txBody>
      </p:sp>
    </p:spTree>
    <p:extLst>
      <p:ext uri="{BB962C8B-B14F-4D97-AF65-F5344CB8AC3E}">
        <p14:creationId xmlns:p14="http://schemas.microsoft.com/office/powerpoint/2010/main" val="397915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6FDA99-6899-47B5-8F99-8C75373D818D}" type="slidenum">
              <a:rPr lang="en-US" smtClean="0"/>
              <a:pPr>
                <a:defRPr/>
              </a:pPr>
              <a:t>9</a:t>
            </a:fld>
            <a:endParaRPr lang="en-US"/>
          </a:p>
        </p:txBody>
      </p:sp>
    </p:spTree>
    <p:extLst>
      <p:ext uri="{BB962C8B-B14F-4D97-AF65-F5344CB8AC3E}">
        <p14:creationId xmlns:p14="http://schemas.microsoft.com/office/powerpoint/2010/main" val="2017636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luehawk"/>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a:stretch>
            <a:fillRect/>
          </a:stretch>
        </p:blipFill>
        <p:spPr bwMode="auto">
          <a:xfrm>
            <a:off x="455085" y="304800"/>
            <a:ext cx="127211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bluehawk"/>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203200" y="152400"/>
            <a:ext cx="12721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0" y="0"/>
            <a:ext cx="2438400" cy="6858000"/>
          </a:xfrm>
          <a:prstGeom prst="rect">
            <a:avLst/>
          </a:prstGeom>
          <a:gradFill rotWithShape="1">
            <a:gsLst>
              <a:gs pos="0">
                <a:srgbClr val="A8B4D4">
                  <a:alpha val="50000"/>
                </a:srgbClr>
              </a:gs>
              <a:gs pos="100000">
                <a:srgbClr val="CAD1E4">
                  <a:alpha val="0"/>
                </a:srgbClr>
              </a:gs>
            </a:gsLst>
            <a:lin ang="0" scaled="1"/>
          </a:gradFill>
          <a:ln w="9525">
            <a:noFill/>
            <a:miter lim="800000"/>
            <a:headEnd/>
            <a:tailEnd/>
          </a:ln>
          <a:effectLst/>
        </p:spPr>
        <p:txBody>
          <a:bodyPr wrap="none" anchor="ctr"/>
          <a:lstStyle/>
          <a:p>
            <a:pPr>
              <a:defRPr/>
            </a:pPr>
            <a:endParaRPr lang="en-US" sz="4800"/>
          </a:p>
        </p:txBody>
      </p:sp>
      <p:pic>
        <p:nvPicPr>
          <p:cNvPr id="7" name="Picture 7" descr="bluehaw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721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9222" name="Rectangle 6"/>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endParaRPr lang="en-US"/>
          </a:p>
        </p:txBody>
      </p:sp>
      <p:sp>
        <p:nvSpPr>
          <p:cNvPr id="9" name="Rectangle 9"/>
          <p:cNvSpPr>
            <a:spLocks noGrp="1" noChangeArrowheads="1"/>
          </p:cNvSpPr>
          <p:nvPr>
            <p:ph type="ftr" sz="quarter" idx="11"/>
          </p:nvPr>
        </p:nvSpPr>
        <p:spPr/>
        <p:txBody>
          <a:bodyPr/>
          <a:lstStyle>
            <a:lvl1pPr>
              <a:defRPr/>
            </a:lvl1pPr>
          </a:lstStyle>
          <a:p>
            <a:pPr>
              <a:defRPr/>
            </a:pPr>
            <a:endParaRPr lang="en-US"/>
          </a:p>
        </p:txBody>
      </p:sp>
      <p:sp>
        <p:nvSpPr>
          <p:cNvPr id="10" name="Rectangle 10"/>
          <p:cNvSpPr>
            <a:spLocks noGrp="1" noChangeArrowheads="1"/>
          </p:cNvSpPr>
          <p:nvPr>
            <p:ph type="sldNum" sz="quarter" idx="12"/>
          </p:nvPr>
        </p:nvSpPr>
        <p:spPr/>
        <p:txBody>
          <a:bodyPr/>
          <a:lstStyle>
            <a:lvl1pPr>
              <a:defRPr/>
            </a:lvl1pPr>
          </a:lstStyle>
          <a:p>
            <a:pPr>
              <a:defRPr/>
            </a:pPr>
            <a:fld id="{F1EAF843-BA53-4CB0-B129-CFDCF60AB7F7}" type="slidenum">
              <a:rPr lang="en-US"/>
              <a:pPr>
                <a:defRPr/>
              </a:pPr>
              <a:t>‹#›</a:t>
            </a:fld>
            <a:endParaRPr lang="en-US"/>
          </a:p>
        </p:txBody>
      </p:sp>
    </p:spTree>
    <p:extLst>
      <p:ext uri="{BB962C8B-B14F-4D97-AF65-F5344CB8AC3E}">
        <p14:creationId xmlns:p14="http://schemas.microsoft.com/office/powerpoint/2010/main" val="66254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F43E958-A0FB-4B3A-9CBC-609B625490CA}" type="slidenum">
              <a:rPr lang="en-US"/>
              <a:pPr>
                <a:defRPr/>
              </a:pPr>
              <a:t>‹#›</a:t>
            </a:fld>
            <a:endParaRPr lang="en-US"/>
          </a:p>
        </p:txBody>
      </p:sp>
    </p:spTree>
    <p:extLst>
      <p:ext uri="{BB962C8B-B14F-4D97-AF65-F5344CB8AC3E}">
        <p14:creationId xmlns:p14="http://schemas.microsoft.com/office/powerpoint/2010/main" val="207243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274639"/>
            <a:ext cx="2692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39"/>
            <a:ext cx="787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AC90A80-F3AD-4C60-9EFF-6F02363F9457}" type="slidenum">
              <a:rPr lang="en-US"/>
              <a:pPr>
                <a:defRPr/>
              </a:pPr>
              <a:t>‹#›</a:t>
            </a:fld>
            <a:endParaRPr lang="en-US"/>
          </a:p>
        </p:txBody>
      </p:sp>
    </p:spTree>
    <p:extLst>
      <p:ext uri="{BB962C8B-B14F-4D97-AF65-F5344CB8AC3E}">
        <p14:creationId xmlns:p14="http://schemas.microsoft.com/office/powerpoint/2010/main" val="278487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461090" y="1540931"/>
            <a:ext cx="7046977" cy="18457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pPr>
              <a:defRPr/>
            </a:pPr>
            <a:endParaRPr lang="en-US"/>
          </a:p>
        </p:txBody>
      </p:sp>
      <p:sp>
        <p:nvSpPr>
          <p:cNvPr id="5" name="Footer Placeholder 4"/>
          <p:cNvSpPr>
            <a:spLocks noGrp="1"/>
          </p:cNvSpPr>
          <p:nvPr>
            <p:ph type="ftr" sz="quarter" idx="11"/>
          </p:nvPr>
        </p:nvSpPr>
        <p:spPr>
          <a:xfrm>
            <a:off x="2692397" y="5037663"/>
            <a:ext cx="5214635" cy="279400"/>
          </a:xfrm>
        </p:spPr>
        <p:txBody>
          <a:bodyPr/>
          <a:lstStyle/>
          <a:p>
            <a:pPr>
              <a:defRPr/>
            </a:pPr>
            <a:endParaRPr lang="en-US"/>
          </a:p>
        </p:txBody>
      </p:sp>
      <p:sp>
        <p:nvSpPr>
          <p:cNvPr id="6" name="Slide Number Placeholder 5"/>
          <p:cNvSpPr>
            <a:spLocks noGrp="1"/>
          </p:cNvSpPr>
          <p:nvPr>
            <p:ph type="sldNum" sz="quarter" idx="12"/>
          </p:nvPr>
        </p:nvSpPr>
        <p:spPr>
          <a:xfrm>
            <a:off x="8956900" y="5037663"/>
            <a:ext cx="551167" cy="279400"/>
          </a:xfrm>
        </p:spPr>
        <p:txBody>
          <a:bodyPr/>
          <a:lstStyle/>
          <a:p>
            <a:pPr>
              <a:defRPr/>
            </a:pPr>
            <a:fld id="{F1EAF843-BA53-4CB0-B129-CFDCF60AB7F7}" type="slidenum">
              <a:rPr lang="en-US" smtClean="0"/>
              <a:pPr>
                <a:defRPr/>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4423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95401" y="1704393"/>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762001"/>
            <a:ext cx="9601196" cy="914400"/>
          </a:xfrm>
        </p:spPr>
        <p:txBody>
          <a:bodyPr>
            <a:normAutofit/>
          </a:bodyPr>
          <a:lstStyle>
            <a:lvl1pPr>
              <a:defRPr sz="5400">
                <a:latin typeface="Britannic Bold" panose="020B0903060703020204" pitchFamily="34" charset="0"/>
                <a:cs typeface="Aharoni" panose="02010803020104030203" pitchFamily="2" charset="-79"/>
              </a:defRPr>
            </a:lvl1pPr>
          </a:lstStyle>
          <a:p>
            <a:r>
              <a:rPr lang="en-US" dirty="0"/>
              <a:t>Click to edit Master title style</a:t>
            </a:r>
          </a:p>
        </p:txBody>
      </p:sp>
      <p:sp>
        <p:nvSpPr>
          <p:cNvPr id="3" name="Content Placeholder 2"/>
          <p:cNvSpPr>
            <a:spLocks noGrp="1"/>
          </p:cNvSpPr>
          <p:nvPr>
            <p:ph idx="1"/>
          </p:nvPr>
        </p:nvSpPr>
        <p:spPr>
          <a:xfrm>
            <a:off x="1295401" y="1981200"/>
            <a:ext cx="9601196" cy="3894668"/>
          </a:xfrm>
        </p:spPr>
        <p:txBody>
          <a:bodyPr>
            <a:noAutofit/>
          </a:bodyPr>
          <a:lstStyle>
            <a:lvl1pPr>
              <a:defRPr sz="4800">
                <a:latin typeface="Calibri" panose="020F0502020204030204" pitchFamily="34" charset="0"/>
              </a:defRPr>
            </a:lvl1pPr>
            <a:lvl2pPr>
              <a:defRPr sz="4800">
                <a:latin typeface="Calibri" panose="020F0502020204030204" pitchFamily="34" charset="0"/>
              </a:defRPr>
            </a:lvl2pPr>
            <a:lvl3pPr>
              <a:defRPr sz="4800">
                <a:latin typeface="Calibri" panose="020F0502020204030204" pitchFamily="34" charset="0"/>
              </a:defRPr>
            </a:lvl3pPr>
            <a:lvl4pPr>
              <a:defRPr sz="4800">
                <a:latin typeface="Calibri" panose="020F0502020204030204" pitchFamily="34" charset="0"/>
              </a:defRPr>
            </a:lvl4pPr>
            <a:lvl5pPr>
              <a:defRPr sz="48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8BB6FD-224F-4B62-BEBD-3C30298CDDE2}" type="slidenum">
              <a:rPr lang="en-US" smtClean="0"/>
              <a:pPr>
                <a:defRPr/>
              </a:pPr>
              <a:t>‹#›</a:t>
            </a:fld>
            <a:endParaRPr lang="en-US"/>
          </a:p>
        </p:txBody>
      </p:sp>
    </p:spTree>
    <p:extLst>
      <p:ext uri="{BB962C8B-B14F-4D97-AF65-F5344CB8AC3E}">
        <p14:creationId xmlns:p14="http://schemas.microsoft.com/office/powerpoint/2010/main" val="1479268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92FE09-B9EB-4D3E-9E77-5D411B20390D}" type="slidenum">
              <a:rPr lang="en-US" smtClean="0"/>
              <a:pPr>
                <a:defRPr/>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2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4A9FF99-5131-46F5-94FB-2F0268B75BA3}" type="slidenum">
              <a:rPr lang="en-US" smtClean="0"/>
              <a:pPr>
                <a:defRPr/>
              </a:pPr>
              <a:t>‹#›</a:t>
            </a:fld>
            <a:endParaRPr lang="en-US"/>
          </a:p>
        </p:txBody>
      </p:sp>
    </p:spTree>
    <p:extLst>
      <p:ext uri="{BB962C8B-B14F-4D97-AF65-F5344CB8AC3E}">
        <p14:creationId xmlns:p14="http://schemas.microsoft.com/office/powerpoint/2010/main" val="2837613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6170B59-2EAE-4398-9706-E6657AED5D6F}" type="slidenum">
              <a:rPr lang="en-US" smtClean="0"/>
              <a:pPr>
                <a:defRPr/>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102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319EC2E-EE44-4E29-9F3D-58D6AEBCAC3A}" type="slidenum">
              <a:rPr lang="en-US" smtClean="0"/>
              <a:pPr>
                <a:defRPr/>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406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A12E551-D296-447E-9E76-AA96844A9779}" type="slidenum">
              <a:rPr lang="en-US" smtClean="0"/>
              <a:pPr>
                <a:defRPr/>
              </a:pPr>
              <a:t>‹#›</a:t>
            </a:fld>
            <a:endParaRPr lang="en-US"/>
          </a:p>
        </p:txBody>
      </p:sp>
    </p:spTree>
    <p:extLst>
      <p:ext uri="{BB962C8B-B14F-4D97-AF65-F5344CB8AC3E}">
        <p14:creationId xmlns:p14="http://schemas.microsoft.com/office/powerpoint/2010/main" val="451797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05905C-9C20-4830-AA1D-746FCB08D083}" type="slidenum">
              <a:rPr lang="en-US" smtClean="0"/>
              <a:pPr>
                <a:defRPr/>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111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98BB6FD-224F-4B62-BEBD-3C30298CDDE2}" type="slidenum">
              <a:rPr lang="en-US"/>
              <a:pPr>
                <a:defRPr/>
              </a:pPr>
              <a:t>‹#›</a:t>
            </a:fld>
            <a:endParaRPr lang="en-US"/>
          </a:p>
        </p:txBody>
      </p:sp>
    </p:spTree>
    <p:extLst>
      <p:ext uri="{BB962C8B-B14F-4D97-AF65-F5344CB8AC3E}">
        <p14:creationId xmlns:p14="http://schemas.microsoft.com/office/powerpoint/2010/main" val="3394592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E19FBF4-D2B8-474E-B542-10EFDCE27E72}" type="slidenum">
              <a:rPr lang="en-US" smtClean="0"/>
              <a:pPr>
                <a:defRPr/>
              </a:pPr>
              <a:t>‹#›</a:t>
            </a:fld>
            <a:endParaRPr lang="en-US"/>
          </a:p>
        </p:txBody>
      </p:sp>
    </p:spTree>
    <p:extLst>
      <p:ext uri="{BB962C8B-B14F-4D97-AF65-F5344CB8AC3E}">
        <p14:creationId xmlns:p14="http://schemas.microsoft.com/office/powerpoint/2010/main" val="1167450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AB6271-2D4B-419A-A60D-1DF15B18926D}" type="slidenum">
              <a:rPr lang="en-US" smtClean="0"/>
              <a:pPr>
                <a:defRPr/>
              </a:pPr>
              <a:t>‹#›</a:t>
            </a:fld>
            <a:endParaRPr lang="en-US"/>
          </a:p>
        </p:txBody>
      </p:sp>
    </p:spTree>
    <p:extLst>
      <p:ext uri="{BB962C8B-B14F-4D97-AF65-F5344CB8AC3E}">
        <p14:creationId xmlns:p14="http://schemas.microsoft.com/office/powerpoint/2010/main" val="3634041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AB6271-2D4B-419A-A60D-1DF15B18926D}" type="slidenum">
              <a:rPr lang="en-US" smtClean="0"/>
              <a:pPr>
                <a:defRPr/>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62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AB6271-2D4B-419A-A60D-1DF15B18926D}" type="slidenum">
              <a:rPr lang="en-US" smtClean="0"/>
              <a:pPr>
                <a:defRPr/>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510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AB6271-2D4B-419A-A60D-1DF15B18926D}" type="slidenum">
              <a:rPr lang="en-US" smtClean="0"/>
              <a:pPr>
                <a:defRPr/>
              </a:pPr>
              <a:t>‹#›</a:t>
            </a:fld>
            <a:endParaRPr lang="en-US"/>
          </a:p>
        </p:txBody>
      </p:sp>
    </p:spTree>
    <p:extLst>
      <p:ext uri="{BB962C8B-B14F-4D97-AF65-F5344CB8AC3E}">
        <p14:creationId xmlns:p14="http://schemas.microsoft.com/office/powerpoint/2010/main" val="357871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AB6271-2D4B-419A-A60D-1DF15B18926D}" type="slidenum">
              <a:rPr lang="en-US" smtClean="0"/>
              <a:pPr>
                <a:defRPr/>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7774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AB6271-2D4B-419A-A60D-1DF15B18926D}" type="slidenum">
              <a:rPr lang="en-US" smtClean="0"/>
              <a:pPr>
                <a:defRPr/>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1955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43E958-A0FB-4B3A-9CBC-609B625490CA}" type="slidenum">
              <a:rPr lang="en-US" smtClean="0"/>
              <a:pPr>
                <a:defRPr/>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914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C90A80-F3AD-4C60-9EFF-6F02363F9457}" type="slidenum">
              <a:rPr lang="en-US" smtClean="0"/>
              <a:pPr>
                <a:defRPr/>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2465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32AC66-1CE6-48CF-B08A-1F52B6C798E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4567E-D049-4E4A-96D7-63D2247A2C70}" type="slidenum">
              <a:rPr lang="en-US" smtClean="0"/>
              <a:t>‹#›</a:t>
            </a:fld>
            <a:endParaRPr lang="en-US"/>
          </a:p>
        </p:txBody>
      </p:sp>
    </p:spTree>
    <p:extLst>
      <p:ext uri="{BB962C8B-B14F-4D97-AF65-F5344CB8AC3E}">
        <p14:creationId xmlns:p14="http://schemas.microsoft.com/office/powerpoint/2010/main" val="4232466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292FE09-B9EB-4D3E-9E77-5D411B20390D}" type="slidenum">
              <a:rPr lang="en-US"/>
              <a:pPr>
                <a:defRPr/>
              </a:pPr>
              <a:t>‹#›</a:t>
            </a:fld>
            <a:endParaRPr lang="en-US"/>
          </a:p>
        </p:txBody>
      </p:sp>
    </p:spTree>
    <p:extLst>
      <p:ext uri="{BB962C8B-B14F-4D97-AF65-F5344CB8AC3E}">
        <p14:creationId xmlns:p14="http://schemas.microsoft.com/office/powerpoint/2010/main" val="1001206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2AC66-1CE6-48CF-B08A-1F52B6C798E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4567E-D049-4E4A-96D7-63D2247A2C70}" type="slidenum">
              <a:rPr lang="en-US" smtClean="0"/>
              <a:t>‹#›</a:t>
            </a:fld>
            <a:endParaRPr lang="en-US"/>
          </a:p>
        </p:txBody>
      </p:sp>
    </p:spTree>
    <p:extLst>
      <p:ext uri="{BB962C8B-B14F-4D97-AF65-F5344CB8AC3E}">
        <p14:creationId xmlns:p14="http://schemas.microsoft.com/office/powerpoint/2010/main" val="281709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32AC66-1CE6-48CF-B08A-1F52B6C798E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4567E-D049-4E4A-96D7-63D2247A2C70}" type="slidenum">
              <a:rPr lang="en-US" smtClean="0"/>
              <a:t>‹#›</a:t>
            </a:fld>
            <a:endParaRPr lang="en-US"/>
          </a:p>
        </p:txBody>
      </p:sp>
    </p:spTree>
    <p:extLst>
      <p:ext uri="{BB962C8B-B14F-4D97-AF65-F5344CB8AC3E}">
        <p14:creationId xmlns:p14="http://schemas.microsoft.com/office/powerpoint/2010/main" val="1410553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32AC66-1CE6-48CF-B08A-1F52B6C798EB}"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4567E-D049-4E4A-96D7-63D2247A2C70}" type="slidenum">
              <a:rPr lang="en-US" smtClean="0"/>
              <a:t>‹#›</a:t>
            </a:fld>
            <a:endParaRPr lang="en-US"/>
          </a:p>
        </p:txBody>
      </p:sp>
    </p:spTree>
    <p:extLst>
      <p:ext uri="{BB962C8B-B14F-4D97-AF65-F5344CB8AC3E}">
        <p14:creationId xmlns:p14="http://schemas.microsoft.com/office/powerpoint/2010/main" val="1606488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32AC66-1CE6-48CF-B08A-1F52B6C798EB}"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4567E-D049-4E4A-96D7-63D2247A2C70}" type="slidenum">
              <a:rPr lang="en-US" smtClean="0"/>
              <a:t>‹#›</a:t>
            </a:fld>
            <a:endParaRPr lang="en-US"/>
          </a:p>
        </p:txBody>
      </p:sp>
    </p:spTree>
    <p:extLst>
      <p:ext uri="{BB962C8B-B14F-4D97-AF65-F5344CB8AC3E}">
        <p14:creationId xmlns:p14="http://schemas.microsoft.com/office/powerpoint/2010/main" val="3465127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2AC66-1CE6-48CF-B08A-1F52B6C798EB}"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4567E-D049-4E4A-96D7-63D2247A2C70}" type="slidenum">
              <a:rPr lang="en-US" smtClean="0"/>
              <a:t>‹#›</a:t>
            </a:fld>
            <a:endParaRPr lang="en-US"/>
          </a:p>
        </p:txBody>
      </p:sp>
    </p:spTree>
    <p:extLst>
      <p:ext uri="{BB962C8B-B14F-4D97-AF65-F5344CB8AC3E}">
        <p14:creationId xmlns:p14="http://schemas.microsoft.com/office/powerpoint/2010/main" val="2862749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2AC66-1CE6-48CF-B08A-1F52B6C798EB}"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4567E-D049-4E4A-96D7-63D2247A2C70}" type="slidenum">
              <a:rPr lang="en-US" smtClean="0"/>
              <a:t>‹#›</a:t>
            </a:fld>
            <a:endParaRPr lang="en-US"/>
          </a:p>
        </p:txBody>
      </p:sp>
    </p:spTree>
    <p:extLst>
      <p:ext uri="{BB962C8B-B14F-4D97-AF65-F5344CB8AC3E}">
        <p14:creationId xmlns:p14="http://schemas.microsoft.com/office/powerpoint/2010/main" val="3506115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32AC66-1CE6-48CF-B08A-1F52B6C798EB}"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4567E-D049-4E4A-96D7-63D2247A2C70}" type="slidenum">
              <a:rPr lang="en-US" smtClean="0"/>
              <a:t>‹#›</a:t>
            </a:fld>
            <a:endParaRPr lang="en-US"/>
          </a:p>
        </p:txBody>
      </p:sp>
    </p:spTree>
    <p:extLst>
      <p:ext uri="{BB962C8B-B14F-4D97-AF65-F5344CB8AC3E}">
        <p14:creationId xmlns:p14="http://schemas.microsoft.com/office/powerpoint/2010/main" val="2532944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32AC66-1CE6-48CF-B08A-1F52B6C798EB}"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4567E-D049-4E4A-96D7-63D2247A2C70}" type="slidenum">
              <a:rPr lang="en-US" smtClean="0"/>
              <a:t>‹#›</a:t>
            </a:fld>
            <a:endParaRPr lang="en-US"/>
          </a:p>
        </p:txBody>
      </p:sp>
    </p:spTree>
    <p:extLst>
      <p:ext uri="{BB962C8B-B14F-4D97-AF65-F5344CB8AC3E}">
        <p14:creationId xmlns:p14="http://schemas.microsoft.com/office/powerpoint/2010/main" val="345705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2AC66-1CE6-48CF-B08A-1F52B6C798E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4567E-D049-4E4A-96D7-63D2247A2C70}" type="slidenum">
              <a:rPr lang="en-US" smtClean="0"/>
              <a:t>‹#›</a:t>
            </a:fld>
            <a:endParaRPr lang="en-US"/>
          </a:p>
        </p:txBody>
      </p:sp>
    </p:spTree>
    <p:extLst>
      <p:ext uri="{BB962C8B-B14F-4D97-AF65-F5344CB8AC3E}">
        <p14:creationId xmlns:p14="http://schemas.microsoft.com/office/powerpoint/2010/main" val="2214232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2AC66-1CE6-48CF-B08A-1F52B6C798E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4567E-D049-4E4A-96D7-63D2247A2C70}" type="slidenum">
              <a:rPr lang="en-US" smtClean="0"/>
              <a:t>‹#›</a:t>
            </a:fld>
            <a:endParaRPr lang="en-US"/>
          </a:p>
        </p:txBody>
      </p:sp>
    </p:spTree>
    <p:extLst>
      <p:ext uri="{BB962C8B-B14F-4D97-AF65-F5344CB8AC3E}">
        <p14:creationId xmlns:p14="http://schemas.microsoft.com/office/powerpoint/2010/main" val="406441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5283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600201"/>
            <a:ext cx="5283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F4A9FF99-5131-46F5-94FB-2F0268B75BA3}" type="slidenum">
              <a:rPr lang="en-US"/>
              <a:pPr>
                <a:defRPr/>
              </a:pPr>
              <a:t>‹#›</a:t>
            </a:fld>
            <a:endParaRPr lang="en-US"/>
          </a:p>
        </p:txBody>
      </p:sp>
    </p:spTree>
    <p:extLst>
      <p:ext uri="{BB962C8B-B14F-4D97-AF65-F5344CB8AC3E}">
        <p14:creationId xmlns:p14="http://schemas.microsoft.com/office/powerpoint/2010/main" val="284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C6170B59-2EAE-4398-9706-E6657AED5D6F}" type="slidenum">
              <a:rPr lang="en-US"/>
              <a:pPr>
                <a:defRPr/>
              </a:pPr>
              <a:t>‹#›</a:t>
            </a:fld>
            <a:endParaRPr lang="en-US"/>
          </a:p>
        </p:txBody>
      </p:sp>
    </p:spTree>
    <p:extLst>
      <p:ext uri="{BB962C8B-B14F-4D97-AF65-F5344CB8AC3E}">
        <p14:creationId xmlns:p14="http://schemas.microsoft.com/office/powerpoint/2010/main" val="339620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E319EC2E-EE44-4E29-9F3D-58D6AEBCAC3A}" type="slidenum">
              <a:rPr lang="en-US"/>
              <a:pPr>
                <a:defRPr/>
              </a:pPr>
              <a:t>‹#›</a:t>
            </a:fld>
            <a:endParaRPr lang="en-US"/>
          </a:p>
        </p:txBody>
      </p:sp>
    </p:spTree>
    <p:extLst>
      <p:ext uri="{BB962C8B-B14F-4D97-AF65-F5344CB8AC3E}">
        <p14:creationId xmlns:p14="http://schemas.microsoft.com/office/powerpoint/2010/main" val="5078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6A12E551-D296-447E-9E76-AA96844A9779}" type="slidenum">
              <a:rPr lang="en-US"/>
              <a:pPr>
                <a:defRPr/>
              </a:pPr>
              <a:t>‹#›</a:t>
            </a:fld>
            <a:endParaRPr lang="en-US"/>
          </a:p>
        </p:txBody>
      </p:sp>
    </p:spTree>
    <p:extLst>
      <p:ext uri="{BB962C8B-B14F-4D97-AF65-F5344CB8AC3E}">
        <p14:creationId xmlns:p14="http://schemas.microsoft.com/office/powerpoint/2010/main" val="109822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205905C-9C20-4830-AA1D-746FCB08D083}" type="slidenum">
              <a:rPr lang="en-US"/>
              <a:pPr>
                <a:defRPr/>
              </a:pPr>
              <a:t>‹#›</a:t>
            </a:fld>
            <a:endParaRPr lang="en-US"/>
          </a:p>
        </p:txBody>
      </p:sp>
    </p:spTree>
    <p:extLst>
      <p:ext uri="{BB962C8B-B14F-4D97-AF65-F5344CB8AC3E}">
        <p14:creationId xmlns:p14="http://schemas.microsoft.com/office/powerpoint/2010/main" val="42622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E19FBF4-D2B8-474E-B542-10EFDCE27E72}" type="slidenum">
              <a:rPr lang="en-US"/>
              <a:pPr>
                <a:defRPr/>
              </a:pPr>
              <a:t>‹#›</a:t>
            </a:fld>
            <a:endParaRPr lang="en-US"/>
          </a:p>
        </p:txBody>
      </p:sp>
    </p:spTree>
    <p:extLst>
      <p:ext uri="{BB962C8B-B14F-4D97-AF65-F5344CB8AC3E}">
        <p14:creationId xmlns:p14="http://schemas.microsoft.com/office/powerpoint/2010/main" val="290133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luehawk"/>
          <p:cNvPicPr>
            <a:picLocks noChangeAspect="1" noChangeArrowheads="1"/>
          </p:cNvPicPr>
          <p:nvPr/>
        </p:nvPicPr>
        <p:blipFill>
          <a:blip r:embed="rId13" cstate="print">
            <a:lum bright="12000"/>
            <a:extLst>
              <a:ext uri="{28A0092B-C50C-407E-A947-70E740481C1C}">
                <a14:useLocalDpi xmlns:a14="http://schemas.microsoft.com/office/drawing/2010/main" val="0"/>
              </a:ext>
            </a:extLst>
          </a:blip>
          <a:srcRect/>
          <a:stretch>
            <a:fillRect/>
          </a:stretch>
        </p:blipFill>
        <p:spPr bwMode="auto">
          <a:xfrm>
            <a:off x="203200" y="152400"/>
            <a:ext cx="12721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bluehawk"/>
          <p:cNvPicPr>
            <a:picLocks noChangeAspect="1" noChangeArrowheads="1"/>
          </p:cNvPicPr>
          <p:nvPr/>
        </p:nvPicPr>
        <p:blipFill>
          <a:blip r:embed="rId13" cstate="print">
            <a:lum bright="18000"/>
            <a:extLst>
              <a:ext uri="{28A0092B-C50C-407E-A947-70E740481C1C}">
                <a14:useLocalDpi xmlns:a14="http://schemas.microsoft.com/office/drawing/2010/main" val="0"/>
              </a:ext>
            </a:extLst>
          </a:blip>
          <a:srcRect/>
          <a:stretch>
            <a:fillRect/>
          </a:stretch>
        </p:blipFill>
        <p:spPr bwMode="auto">
          <a:xfrm>
            <a:off x="455085" y="304800"/>
            <a:ext cx="127211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title"/>
          </p:nvPr>
        </p:nvSpPr>
        <p:spPr bwMode="auto">
          <a:xfrm>
            <a:off x="1016000" y="274638"/>
            <a:ext cx="10668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5"/>
          <p:cNvSpPr>
            <a:spLocks noGrp="1" noChangeArrowheads="1"/>
          </p:cNvSpPr>
          <p:nvPr>
            <p:ph type="body" idx="1"/>
          </p:nvPr>
        </p:nvSpPr>
        <p:spPr bwMode="auto">
          <a:xfrm>
            <a:off x="914400" y="1600201"/>
            <a:ext cx="1076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effectLst/>
                <a:latin typeface="Arial" pitchFamily="34" charset="0"/>
              </a:defRPr>
            </a:lvl1pPr>
          </a:lstStyle>
          <a:p>
            <a:pPr>
              <a:defRPr/>
            </a:pPr>
            <a:endParaRPr lang="en-US"/>
          </a:p>
        </p:txBody>
      </p:sp>
      <p:sp>
        <p:nvSpPr>
          <p:cNvPr id="819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effectLst/>
                <a:latin typeface="Arial" pitchFamily="34" charset="0"/>
              </a:defRPr>
            </a:lvl1pPr>
          </a:lstStyle>
          <a:p>
            <a:pPr>
              <a:defRPr/>
            </a:pPr>
            <a:endParaRPr lang="en-US"/>
          </a:p>
        </p:txBody>
      </p:sp>
      <p:sp>
        <p:nvSpPr>
          <p:cNvPr id="820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effectLst/>
                <a:latin typeface="Arial" pitchFamily="34" charset="0"/>
              </a:defRPr>
            </a:lvl1pPr>
          </a:lstStyle>
          <a:p>
            <a:pPr>
              <a:defRPr/>
            </a:pPr>
            <a:fld id="{89AB6271-2D4B-419A-A60D-1DF15B18926D}" type="slidenum">
              <a:rPr lang="en-US"/>
              <a:pPr>
                <a:defRPr/>
              </a:pPr>
              <a:t>‹#›</a:t>
            </a:fld>
            <a:endParaRPr lang="en-US"/>
          </a:p>
        </p:txBody>
      </p:sp>
      <p:sp>
        <p:nvSpPr>
          <p:cNvPr id="8201" name="Rectangle 9"/>
          <p:cNvSpPr>
            <a:spLocks noChangeArrowheads="1"/>
          </p:cNvSpPr>
          <p:nvPr/>
        </p:nvSpPr>
        <p:spPr bwMode="auto">
          <a:xfrm>
            <a:off x="0" y="0"/>
            <a:ext cx="2438400" cy="6858000"/>
          </a:xfrm>
          <a:prstGeom prst="rect">
            <a:avLst/>
          </a:prstGeom>
          <a:gradFill rotWithShape="1">
            <a:gsLst>
              <a:gs pos="0">
                <a:srgbClr val="A8B4D4">
                  <a:alpha val="50000"/>
                </a:srgbClr>
              </a:gs>
              <a:gs pos="100000">
                <a:srgbClr val="CAD1E4">
                  <a:alpha val="0"/>
                </a:srgbClr>
              </a:gs>
            </a:gsLst>
            <a:lin ang="0" scaled="1"/>
          </a:gradFill>
          <a:ln w="9525">
            <a:noFill/>
            <a:miter lim="800000"/>
            <a:headEnd/>
            <a:tailEnd/>
          </a:ln>
          <a:effectLst/>
        </p:spPr>
        <p:txBody>
          <a:bodyPr wrap="none" anchor="ctr"/>
          <a:lstStyle/>
          <a:p>
            <a:pPr>
              <a:defRPr/>
            </a:pPr>
            <a:endParaRPr lang="en-US" sz="4800"/>
          </a:p>
        </p:txBody>
      </p:sp>
      <p:pic>
        <p:nvPicPr>
          <p:cNvPr id="1034" name="Picture 10" descr="bluehaw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2721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4"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b="1">
          <a:solidFill>
            <a:srgbClr val="666699"/>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rgbClr val="666699"/>
          </a:solidFill>
          <a:effectLst>
            <a:outerShdw blurRad="38100" dist="38100" dir="2700000" algn="tl">
              <a:srgbClr val="C0C0C0"/>
            </a:outerShdw>
          </a:effectLst>
          <a:latin typeface="Garamond" pitchFamily="18" charset="0"/>
        </a:defRPr>
      </a:lvl2pPr>
      <a:lvl3pPr algn="ctr" rtl="0" eaLnBrk="0" fontAlgn="base" hangingPunct="0">
        <a:spcBef>
          <a:spcPct val="0"/>
        </a:spcBef>
        <a:spcAft>
          <a:spcPct val="0"/>
        </a:spcAft>
        <a:defRPr sz="4400" b="1">
          <a:solidFill>
            <a:srgbClr val="666699"/>
          </a:solidFill>
          <a:effectLst>
            <a:outerShdw blurRad="38100" dist="38100" dir="2700000" algn="tl">
              <a:srgbClr val="C0C0C0"/>
            </a:outerShdw>
          </a:effectLst>
          <a:latin typeface="Garamond" pitchFamily="18" charset="0"/>
        </a:defRPr>
      </a:lvl3pPr>
      <a:lvl4pPr algn="ctr" rtl="0" eaLnBrk="0" fontAlgn="base" hangingPunct="0">
        <a:spcBef>
          <a:spcPct val="0"/>
        </a:spcBef>
        <a:spcAft>
          <a:spcPct val="0"/>
        </a:spcAft>
        <a:defRPr sz="4400" b="1">
          <a:solidFill>
            <a:srgbClr val="666699"/>
          </a:solidFill>
          <a:effectLst>
            <a:outerShdw blurRad="38100" dist="38100" dir="2700000" algn="tl">
              <a:srgbClr val="C0C0C0"/>
            </a:outerShdw>
          </a:effectLst>
          <a:latin typeface="Garamond" pitchFamily="18" charset="0"/>
        </a:defRPr>
      </a:lvl4pPr>
      <a:lvl5pPr algn="ctr" rtl="0" eaLnBrk="0" fontAlgn="base" hangingPunct="0">
        <a:spcBef>
          <a:spcPct val="0"/>
        </a:spcBef>
        <a:spcAft>
          <a:spcPct val="0"/>
        </a:spcAft>
        <a:defRPr sz="4400" b="1">
          <a:solidFill>
            <a:srgbClr val="666699"/>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rgbClr val="666699"/>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rgbClr val="666699"/>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rgbClr val="666699"/>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rgbClr val="666699"/>
          </a:solidFill>
          <a:effectLst>
            <a:outerShdw blurRad="38100" dist="38100" dir="2700000" algn="tl">
              <a:srgbClr val="C0C0C0"/>
            </a:outerShdw>
          </a:effectLst>
          <a:latin typeface="Garamond" pitchFamily="18" charset="0"/>
        </a:defRPr>
      </a:lvl9pPr>
    </p:titleStyle>
    <p:bodyStyle>
      <a:lvl1pPr marL="342900" indent="-342900" algn="l" rtl="0" eaLnBrk="0" fontAlgn="base" hangingPunct="0">
        <a:spcBef>
          <a:spcPct val="20000"/>
        </a:spcBef>
        <a:spcAft>
          <a:spcPct val="0"/>
        </a:spcAft>
        <a:buFont typeface="Wingdings" pitchFamily="2" charset="2"/>
        <a:buChar char="Ü"/>
        <a:defRPr sz="2800">
          <a:solidFill>
            <a:srgbClr val="40406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4"/>
        <a:defRPr sz="2400">
          <a:solidFill>
            <a:srgbClr val="4B4BA1"/>
          </a:solidFill>
          <a:latin typeface="+mn-lt"/>
        </a:defRPr>
      </a:lvl2pPr>
      <a:lvl3pPr marL="1143000" indent="-228600" algn="l" rtl="0" eaLnBrk="0" fontAlgn="base" hangingPunct="0">
        <a:spcBef>
          <a:spcPct val="20000"/>
        </a:spcBef>
        <a:spcAft>
          <a:spcPct val="0"/>
        </a:spcAft>
        <a:buChar char="•"/>
        <a:defRPr sz="2000">
          <a:solidFill>
            <a:srgbClr val="404062"/>
          </a:solidFill>
          <a:latin typeface="+mn-lt"/>
        </a:defRPr>
      </a:lvl3pPr>
      <a:lvl4pPr marL="1600200" indent="-228600" algn="l" rtl="0" eaLnBrk="0" fontAlgn="base" hangingPunct="0">
        <a:spcBef>
          <a:spcPct val="20000"/>
        </a:spcBef>
        <a:spcAft>
          <a:spcPct val="0"/>
        </a:spcAft>
        <a:buChar char="–"/>
        <a:defRPr sz="2000">
          <a:solidFill>
            <a:srgbClr val="404062"/>
          </a:solidFill>
          <a:latin typeface="+mn-lt"/>
        </a:defRPr>
      </a:lvl4pPr>
      <a:lvl5pPr marL="2057400" indent="-228600" algn="l" rtl="0" eaLnBrk="0" fontAlgn="base" hangingPunct="0">
        <a:spcBef>
          <a:spcPct val="20000"/>
        </a:spcBef>
        <a:spcAft>
          <a:spcPct val="0"/>
        </a:spcAft>
        <a:buChar char="»"/>
        <a:defRPr sz="1400">
          <a:solidFill>
            <a:srgbClr val="404062"/>
          </a:solidFill>
          <a:latin typeface="+mn-lt"/>
        </a:defRPr>
      </a:lvl5pPr>
      <a:lvl6pPr marL="2514600" indent="-228600" algn="l" rtl="0" fontAlgn="base">
        <a:spcBef>
          <a:spcPct val="20000"/>
        </a:spcBef>
        <a:spcAft>
          <a:spcPct val="0"/>
        </a:spcAft>
        <a:buChar char="»"/>
        <a:defRPr sz="1400">
          <a:solidFill>
            <a:srgbClr val="404062"/>
          </a:solidFill>
          <a:latin typeface="+mn-lt"/>
        </a:defRPr>
      </a:lvl6pPr>
      <a:lvl7pPr marL="2971800" indent="-228600" algn="l" rtl="0" fontAlgn="base">
        <a:spcBef>
          <a:spcPct val="20000"/>
        </a:spcBef>
        <a:spcAft>
          <a:spcPct val="0"/>
        </a:spcAft>
        <a:buChar char="»"/>
        <a:defRPr sz="1400">
          <a:solidFill>
            <a:srgbClr val="404062"/>
          </a:solidFill>
          <a:latin typeface="+mn-lt"/>
        </a:defRPr>
      </a:lvl7pPr>
      <a:lvl8pPr marL="3429000" indent="-228600" algn="l" rtl="0" fontAlgn="base">
        <a:spcBef>
          <a:spcPct val="20000"/>
        </a:spcBef>
        <a:spcAft>
          <a:spcPct val="0"/>
        </a:spcAft>
        <a:buChar char="»"/>
        <a:defRPr sz="1400">
          <a:solidFill>
            <a:srgbClr val="404062"/>
          </a:solidFill>
          <a:latin typeface="+mn-lt"/>
        </a:defRPr>
      </a:lvl8pPr>
      <a:lvl9pPr marL="3886200" indent="-228600" algn="l" rtl="0" fontAlgn="base">
        <a:spcBef>
          <a:spcPct val="20000"/>
        </a:spcBef>
        <a:spcAft>
          <a:spcPct val="0"/>
        </a:spcAft>
        <a:buChar char="»"/>
        <a:defRPr sz="1400">
          <a:solidFill>
            <a:srgbClr val="4040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9AB6271-2D4B-419A-A60D-1DF15B18926D}" type="slidenum">
              <a:rPr lang="en-US" smtClean="0"/>
              <a:pPr>
                <a:defRPr/>
              </a:pPr>
              <a:t>‹#›</a:t>
            </a:fld>
            <a:endParaRPr lang="en-US"/>
          </a:p>
        </p:txBody>
      </p:sp>
    </p:spTree>
    <p:extLst>
      <p:ext uri="{BB962C8B-B14F-4D97-AF65-F5344CB8AC3E}">
        <p14:creationId xmlns:p14="http://schemas.microsoft.com/office/powerpoint/2010/main" val="635079563"/>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2AC66-1CE6-48CF-B08A-1F52B6C798EB}" type="datetimeFigureOut">
              <a:rPr lang="en-US" smtClean="0"/>
              <a:t>9/21/2023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4567E-D049-4E4A-96D7-63D2247A2C70}" type="slidenum">
              <a:rPr lang="en-US" smtClean="0"/>
              <a:t>‹#›</a:t>
            </a:fld>
            <a:endParaRPr lang="en-US"/>
          </a:p>
        </p:txBody>
      </p:sp>
    </p:spTree>
    <p:extLst>
      <p:ext uri="{BB962C8B-B14F-4D97-AF65-F5344CB8AC3E}">
        <p14:creationId xmlns:p14="http://schemas.microsoft.com/office/powerpoint/2010/main" val="2717719762"/>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cbc.instructure.com/courses/858579/modules/items/37701135"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cbc.instructure.com/courses/858579/modules/items/3769907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cbc.instructure.com/courses/858579/modules/items/40560599"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bit.ly/feedbackYing" TargetMode="External"/><Relationship Id="rId2" Type="http://schemas.openxmlformats.org/officeDocument/2006/relationships/hyperlink" Target="https://forms.office.com/r/CKCx883m27"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mailto:yyu@columbiabasin.edu"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apastyle.apa.org/" TargetMode="External"/><Relationship Id="rId7" Type="http://schemas.openxmlformats.org/officeDocument/2006/relationships/hyperlink" Target="https://owl.excelsior.edu/citation-and-documentation/apa-style/"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bit.ly/CBCAPA" TargetMode="External"/><Relationship Id="rId5" Type="http://schemas.openxmlformats.org/officeDocument/2006/relationships/hyperlink" Target="https://apastyle.apa.org/instructional-aids" TargetMode="External"/><Relationship Id="rId4" Type="http://schemas.openxmlformats.org/officeDocument/2006/relationships/hyperlink" Target="https://apastyle.apa.org/style-grammar-guidelin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bc.instructure.com/courses/858579/files/204681906?module_item_id=77392235"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apastyle.apa.org/style-grammar-guidelines/references/examples/journal-article-references#2"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2E6D"/>
        </a:solidFill>
        <a:effectLst/>
      </p:bgPr>
    </p:bg>
    <p:spTree>
      <p:nvGrpSpPr>
        <p:cNvPr id="1" name=""/>
        <p:cNvGrpSpPr/>
        <p:nvPr/>
      </p:nvGrpSpPr>
      <p:grpSpPr>
        <a:xfrm>
          <a:off x="0" y="0"/>
          <a:ext cx="0" cy="0"/>
          <a:chOff x="0" y="0"/>
          <a:chExt cx="0" cy="0"/>
        </a:xfrm>
      </p:grpSpPr>
      <p:pic>
        <p:nvPicPr>
          <p:cNvPr id="7" name="Picture 6" descr="CBC Library logo" title="CBC Library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78" y="0"/>
            <a:ext cx="1828800" cy="1836174"/>
          </a:xfrm>
          <a:prstGeom prst="rect">
            <a:avLst/>
          </a:prstGeom>
        </p:spPr>
      </p:pic>
      <p:sp>
        <p:nvSpPr>
          <p:cNvPr id="2" name="Title 1"/>
          <p:cNvSpPr>
            <a:spLocks noGrp="1"/>
          </p:cNvSpPr>
          <p:nvPr>
            <p:ph type="ctrTitle"/>
          </p:nvPr>
        </p:nvSpPr>
        <p:spPr>
          <a:xfrm>
            <a:off x="2226731" y="1600200"/>
            <a:ext cx="7747002" cy="1667933"/>
          </a:xfrm>
        </p:spPr>
        <p:txBody>
          <a:bodyPr>
            <a:noAutofit/>
          </a:bodyPr>
          <a:lstStyle/>
          <a:p>
            <a:r>
              <a:rPr lang="en-US" sz="6000" b="1" dirty="0"/>
              <a:t>Sophomore Nursing</a:t>
            </a:r>
            <a:br>
              <a:rPr lang="en-US" sz="6000" b="1" dirty="0"/>
            </a:br>
            <a:r>
              <a:rPr lang="en-US" sz="3200" b="1" dirty="0"/>
              <a:t>Annotated Bib Assignment</a:t>
            </a:r>
          </a:p>
        </p:txBody>
      </p:sp>
      <p:sp>
        <p:nvSpPr>
          <p:cNvPr id="3" name="Content Placeholder 2"/>
          <p:cNvSpPr>
            <a:spLocks noGrp="1"/>
          </p:cNvSpPr>
          <p:nvPr>
            <p:ph type="subTitle" idx="1"/>
          </p:nvPr>
        </p:nvSpPr>
        <p:spPr/>
        <p:txBody>
          <a:bodyPr>
            <a:normAutofit fontScale="62500" lnSpcReduction="20000"/>
          </a:bodyPr>
          <a:lstStyle/>
          <a:p>
            <a:pPr algn="r">
              <a:lnSpc>
                <a:spcPct val="115000"/>
              </a:lnSpc>
              <a:defRPr/>
            </a:pPr>
            <a:endParaRPr lang="en-US" sz="1800" kern="0" dirty="0">
              <a:solidFill>
                <a:srgbClr val="5C5CAA"/>
              </a:solidFill>
            </a:endParaRPr>
          </a:p>
          <a:p>
            <a:pPr algn="r">
              <a:lnSpc>
                <a:spcPct val="115000"/>
              </a:lnSpc>
              <a:defRPr/>
            </a:pPr>
            <a:r>
              <a:rPr lang="en-US" sz="5400" i="1" dirty="0">
                <a:ln w="3175" cmpd="sng">
                  <a:noFill/>
                </a:ln>
                <a:solidFill>
                  <a:schemeClr val="tx1">
                    <a:lumMod val="85000"/>
                    <a:lumOff val="15000"/>
                  </a:schemeClr>
                </a:solidFill>
                <a:latin typeface="Bookman Old Style" panose="02050604050505020204" pitchFamily="18" charset="0"/>
                <a:ea typeface="+mj-ea"/>
                <a:cs typeface="+mj-cs"/>
              </a:rPr>
              <a:t>Ying Yu</a:t>
            </a:r>
          </a:p>
          <a:p>
            <a:pPr algn="r">
              <a:lnSpc>
                <a:spcPct val="115000"/>
              </a:lnSpc>
              <a:defRPr/>
            </a:pPr>
            <a:r>
              <a:rPr lang="en-US" sz="1800" kern="0" dirty="0">
                <a:solidFill>
                  <a:schemeClr val="bg2">
                    <a:lumMod val="50000"/>
                  </a:schemeClr>
                </a:solidFill>
              </a:rPr>
              <a:t>Last updated: 9/18/2023</a:t>
            </a:r>
          </a:p>
          <a:p>
            <a:pPr lvl="1" eaLnBrk="1" hangingPunct="1">
              <a:lnSpc>
                <a:spcPct val="80000"/>
              </a:lnSpc>
            </a:pPr>
            <a:endParaRPr lang="en-US" altLang="en-US" sz="2000" dirty="0"/>
          </a:p>
          <a:p>
            <a:pPr marL="0" indent="0">
              <a:buNone/>
            </a:pPr>
            <a:endParaRPr lang="en-US" dirty="0"/>
          </a:p>
        </p:txBody>
      </p:sp>
    </p:spTree>
    <p:extLst>
      <p:ext uri="{BB962C8B-B14F-4D97-AF65-F5344CB8AC3E}">
        <p14:creationId xmlns:p14="http://schemas.microsoft.com/office/powerpoint/2010/main" val="204800436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36000">
              <a:srgbClr val="138B91"/>
            </a:gs>
            <a:gs pos="14000">
              <a:srgbClr val="22A4B0"/>
            </a:gs>
          </a:gsLst>
          <a:lin ang="5400000" scaled="0"/>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852379"/>
            <a:ext cx="9601196" cy="900222"/>
          </a:xfrm>
        </p:spPr>
        <p:txBody>
          <a:bodyPr>
            <a:normAutofit fontScale="90000"/>
          </a:bodyPr>
          <a:lstStyle/>
          <a:p>
            <a:pPr>
              <a:defRPr/>
            </a:pPr>
            <a:r>
              <a:rPr lang="en-US" sz="4400" dirty="0"/>
              <a:t>Annotations</a:t>
            </a:r>
            <a:br>
              <a:rPr lang="en-US" sz="4400" dirty="0"/>
            </a:br>
            <a:endParaRPr lang="en-US" sz="4400" dirty="0"/>
          </a:p>
        </p:txBody>
      </p:sp>
      <p:sp>
        <p:nvSpPr>
          <p:cNvPr id="9219" name="Rectangle 3"/>
          <p:cNvSpPr>
            <a:spLocks noGrp="1" noChangeArrowheads="1"/>
          </p:cNvSpPr>
          <p:nvPr>
            <p:ph idx="1"/>
          </p:nvPr>
        </p:nvSpPr>
        <p:spPr>
          <a:xfrm>
            <a:off x="1295401" y="1828800"/>
            <a:ext cx="9601196" cy="4419600"/>
          </a:xfrm>
        </p:spPr>
        <p:txBody>
          <a:bodyPr>
            <a:normAutofit lnSpcReduction="10000"/>
          </a:bodyPr>
          <a:lstStyle/>
          <a:p>
            <a:r>
              <a:rPr lang="en-US" altLang="en-US" sz="4000" dirty="0"/>
              <a:t>Even though full intext citations are not needed in general:</a:t>
            </a:r>
          </a:p>
          <a:p>
            <a:pPr lvl="1">
              <a:buFont typeface="Courier New" panose="02070309020205020404" pitchFamily="49" charset="0"/>
              <a:buChar char="o"/>
            </a:pPr>
            <a:r>
              <a:rPr lang="en-US" sz="3600" dirty="0"/>
              <a:t>provide the </a:t>
            </a:r>
            <a:r>
              <a:rPr lang="en-US" sz="3600" b="1" dirty="0"/>
              <a:t>page numbers </a:t>
            </a:r>
            <a:r>
              <a:rPr lang="en-US" sz="3600" dirty="0"/>
              <a:t>for </a:t>
            </a:r>
            <a:r>
              <a:rPr lang="en-US" sz="3600" b="1" dirty="0"/>
              <a:t>direct quotes</a:t>
            </a:r>
            <a:r>
              <a:rPr lang="en-US" sz="3600" dirty="0"/>
              <a:t>…</a:t>
            </a:r>
          </a:p>
          <a:p>
            <a:pPr lvl="1">
              <a:buFont typeface="Courier New" panose="02070309020205020404" pitchFamily="49" charset="0"/>
              <a:buChar char="o"/>
            </a:pPr>
            <a:r>
              <a:rPr lang="en-US" altLang="en-US" sz="3600" dirty="0"/>
              <a:t>Write in a way that there is no confusing whether you are paraphrasing or not</a:t>
            </a:r>
          </a:p>
          <a:p>
            <a:pPr lvl="1">
              <a:buFont typeface="Courier New" panose="02070309020205020404" pitchFamily="49" charset="0"/>
              <a:buChar char="o"/>
            </a:pPr>
            <a:r>
              <a:rPr lang="en-US" altLang="en-US" sz="3600" dirty="0"/>
              <a:t>Using </a:t>
            </a:r>
            <a:r>
              <a:rPr lang="en-US" altLang="en-US" sz="3600" b="1" dirty="0"/>
              <a:t>signaling words </a:t>
            </a:r>
            <a:r>
              <a:rPr lang="en-US" altLang="en-US" sz="3600" dirty="0"/>
              <a:t>to maintain flow of your writing</a:t>
            </a:r>
          </a:p>
        </p:txBody>
      </p:sp>
    </p:spTree>
    <p:extLst>
      <p:ext uri="{BB962C8B-B14F-4D97-AF65-F5344CB8AC3E}">
        <p14:creationId xmlns:p14="http://schemas.microsoft.com/office/powerpoint/2010/main" val="158240706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2A6A3-4E45-4E91-B140-BEA1973BA965}"/>
              </a:ext>
            </a:extLst>
          </p:cNvPr>
          <p:cNvSpPr>
            <a:spLocks noGrp="1"/>
          </p:cNvSpPr>
          <p:nvPr>
            <p:ph idx="1"/>
          </p:nvPr>
        </p:nvSpPr>
        <p:spPr>
          <a:xfrm>
            <a:off x="1295401" y="1676400"/>
            <a:ext cx="9601196" cy="4419600"/>
          </a:xfrm>
        </p:spPr>
        <p:txBody>
          <a:bodyPr/>
          <a:lstStyle/>
          <a:p>
            <a:r>
              <a:rPr lang="en-US" sz="4400" dirty="0">
                <a:hlinkClick r:id="rId3" tooltip="Peer Reviewed Article Checklist"/>
              </a:rPr>
              <a:t>Peer Reviewed Article Checklist</a:t>
            </a:r>
            <a:endParaRPr lang="en-US" sz="4400" dirty="0"/>
          </a:p>
          <a:p>
            <a:r>
              <a:rPr lang="en-US" sz="4400" dirty="0">
                <a:hlinkClick r:id="rId4" tooltip="Parts of a Research/Scholarly Journal Article - APA Style"/>
              </a:rPr>
              <a:t>Parts of a Research/Scholarly Journal Article - APA Style</a:t>
            </a:r>
            <a:endParaRPr lang="en-US" sz="4400" dirty="0"/>
          </a:p>
        </p:txBody>
      </p:sp>
      <p:sp>
        <p:nvSpPr>
          <p:cNvPr id="5" name="Rectangle 4">
            <a:extLst>
              <a:ext uri="{FF2B5EF4-FFF2-40B4-BE49-F238E27FC236}">
                <a16:creationId xmlns:a16="http://schemas.microsoft.com/office/drawing/2014/main" id="{8E364362-238F-4C38-9C34-0DCD745F8949}"/>
              </a:ext>
            </a:extLst>
          </p:cNvPr>
          <p:cNvSpPr/>
          <p:nvPr/>
        </p:nvSpPr>
        <p:spPr>
          <a:xfrm>
            <a:off x="2819400" y="609600"/>
            <a:ext cx="6096000" cy="830997"/>
          </a:xfrm>
          <a:prstGeom prst="rect">
            <a:avLst/>
          </a:prstGeom>
        </p:spPr>
        <p:txBody>
          <a:bodyPr>
            <a:spAutoFit/>
          </a:bodyPr>
          <a:lstStyle/>
          <a:p>
            <a:pPr algn="ctr"/>
            <a:r>
              <a:rPr lang="en-US" b="1" dirty="0">
                <a:solidFill>
                  <a:schemeClr val="tx1"/>
                </a:solidFill>
              </a:rPr>
              <a:t>Peer Reviewed</a:t>
            </a:r>
          </a:p>
        </p:txBody>
      </p:sp>
    </p:spTree>
    <p:extLst>
      <p:ext uri="{BB962C8B-B14F-4D97-AF65-F5344CB8AC3E}">
        <p14:creationId xmlns:p14="http://schemas.microsoft.com/office/powerpoint/2010/main" val="2155613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2A6A3-4E45-4E91-B140-BEA1973BA965}"/>
              </a:ext>
            </a:extLst>
          </p:cNvPr>
          <p:cNvSpPr>
            <a:spLocks noGrp="1"/>
          </p:cNvSpPr>
          <p:nvPr>
            <p:ph idx="1"/>
          </p:nvPr>
        </p:nvSpPr>
        <p:spPr>
          <a:xfrm>
            <a:off x="533400" y="1600200"/>
            <a:ext cx="11353800" cy="5257800"/>
          </a:xfrm>
        </p:spPr>
        <p:txBody>
          <a:bodyPr/>
          <a:lstStyle/>
          <a:p>
            <a:pPr>
              <a:spcBef>
                <a:spcPts val="500"/>
              </a:spcBef>
              <a:spcAft>
                <a:spcPts val="0"/>
              </a:spcAft>
            </a:pPr>
            <a:r>
              <a:rPr lang="en-US" sz="3600" dirty="0">
                <a:solidFill>
                  <a:schemeClr val="tx2">
                    <a:lumMod val="75000"/>
                    <a:lumOff val="25000"/>
                  </a:schemeClr>
                </a:solidFill>
              </a:rPr>
              <a:t>Nursing Reference Center </a:t>
            </a:r>
            <a:r>
              <a:rPr lang="en-US" sz="2800" dirty="0">
                <a:solidFill>
                  <a:schemeClr val="tx2">
                    <a:lumMod val="75000"/>
                    <a:lumOff val="25000"/>
                  </a:schemeClr>
                </a:solidFill>
              </a:rPr>
              <a:t>(CINAHL Nursing Guides are not peer reviewed articles, but they give good overview and can lead to good articles. You may save them for the research paper next quarter as additional sources.)</a:t>
            </a:r>
          </a:p>
          <a:p>
            <a:pPr>
              <a:spcBef>
                <a:spcPts val="500"/>
              </a:spcBef>
              <a:spcAft>
                <a:spcPts val="0"/>
              </a:spcAft>
            </a:pPr>
            <a:r>
              <a:rPr lang="en-US" sz="3600" dirty="0"/>
              <a:t>Health Sciences </a:t>
            </a:r>
            <a:r>
              <a:rPr lang="en-US" sz="3600" dirty="0" err="1"/>
              <a:t>OneSearch</a:t>
            </a:r>
            <a:r>
              <a:rPr lang="en-US" sz="3600" dirty="0"/>
              <a:t> </a:t>
            </a:r>
            <a:r>
              <a:rPr lang="en-US" sz="2800" dirty="0">
                <a:solidFill>
                  <a:schemeClr val="tx2">
                    <a:lumMod val="75000"/>
                    <a:lumOff val="25000"/>
                  </a:schemeClr>
                </a:solidFill>
              </a:rPr>
              <a:t>(Use limiter: Scholarly (Peer Reviewed) Journals; more results than CINAHL alone)</a:t>
            </a:r>
            <a:r>
              <a:rPr lang="en-US" sz="2800" dirty="0"/>
              <a:t> </a:t>
            </a:r>
          </a:p>
          <a:p>
            <a:pPr>
              <a:spcBef>
                <a:spcPts val="500"/>
              </a:spcBef>
              <a:spcAft>
                <a:spcPts val="0"/>
              </a:spcAft>
            </a:pPr>
            <a:r>
              <a:rPr lang="en-US" sz="3600" dirty="0"/>
              <a:t>CINAHL</a:t>
            </a:r>
            <a:r>
              <a:rPr lang="en-US" dirty="0"/>
              <a:t> </a:t>
            </a:r>
            <a:r>
              <a:rPr lang="en-US" sz="2800" dirty="0">
                <a:solidFill>
                  <a:schemeClr val="tx2">
                    <a:lumMod val="75000"/>
                    <a:lumOff val="25000"/>
                  </a:schemeClr>
                </a:solidFill>
              </a:rPr>
              <a:t>(has the page numbers limiter, but is smaller in scope.)</a:t>
            </a:r>
          </a:p>
          <a:p>
            <a:pPr>
              <a:spcBef>
                <a:spcPts val="500"/>
              </a:spcBef>
              <a:spcAft>
                <a:spcPts val="0"/>
              </a:spcAft>
            </a:pPr>
            <a:r>
              <a:rPr lang="en-US" sz="3600" dirty="0"/>
              <a:t>Google Scholar </a:t>
            </a:r>
            <a:r>
              <a:rPr lang="en-US" sz="2800" dirty="0">
                <a:solidFill>
                  <a:schemeClr val="tx2">
                    <a:lumMod val="75000"/>
                    <a:lumOff val="25000"/>
                  </a:schemeClr>
                </a:solidFill>
              </a:rPr>
              <a:t>(Search journal “About” page to determine if the articles go through the peer review process or not.)  </a:t>
            </a:r>
          </a:p>
        </p:txBody>
      </p:sp>
      <p:sp>
        <p:nvSpPr>
          <p:cNvPr id="5" name="Rectangle 4">
            <a:extLst>
              <a:ext uri="{FF2B5EF4-FFF2-40B4-BE49-F238E27FC236}">
                <a16:creationId xmlns:a16="http://schemas.microsoft.com/office/drawing/2014/main" id="{8E364362-238F-4C38-9C34-0DCD745F8949}"/>
              </a:ext>
            </a:extLst>
          </p:cNvPr>
          <p:cNvSpPr/>
          <p:nvPr/>
        </p:nvSpPr>
        <p:spPr>
          <a:xfrm>
            <a:off x="2819400" y="609600"/>
            <a:ext cx="6096000" cy="830997"/>
          </a:xfrm>
          <a:prstGeom prst="rect">
            <a:avLst/>
          </a:prstGeom>
        </p:spPr>
        <p:txBody>
          <a:bodyPr>
            <a:spAutoFit/>
          </a:bodyPr>
          <a:lstStyle/>
          <a:p>
            <a:pPr algn="ctr"/>
            <a:r>
              <a:rPr lang="en-US" b="1" dirty="0">
                <a:solidFill>
                  <a:schemeClr val="tx1"/>
                </a:solidFill>
              </a:rPr>
              <a:t>Databases</a:t>
            </a:r>
          </a:p>
        </p:txBody>
      </p:sp>
    </p:spTree>
    <p:extLst>
      <p:ext uri="{BB962C8B-B14F-4D97-AF65-F5344CB8AC3E}">
        <p14:creationId xmlns:p14="http://schemas.microsoft.com/office/powerpoint/2010/main" val="1553125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E60A-3FC7-4B4D-B5B8-0DF59920E5BF}"/>
              </a:ext>
            </a:extLst>
          </p:cNvPr>
          <p:cNvSpPr>
            <a:spLocks noGrp="1"/>
          </p:cNvSpPr>
          <p:nvPr>
            <p:ph type="title"/>
          </p:nvPr>
        </p:nvSpPr>
        <p:spPr/>
        <p:txBody>
          <a:bodyPr/>
          <a:lstStyle/>
          <a:p>
            <a:r>
              <a:rPr lang="en-US" dirty="0" err="1"/>
              <a:t>MicroMedex</a:t>
            </a:r>
            <a:r>
              <a:rPr lang="en-US" dirty="0"/>
              <a:t> Mobile Passwords </a:t>
            </a:r>
          </a:p>
        </p:txBody>
      </p:sp>
      <p:sp>
        <p:nvSpPr>
          <p:cNvPr id="3" name="Content Placeholder 2">
            <a:extLst>
              <a:ext uri="{FF2B5EF4-FFF2-40B4-BE49-F238E27FC236}">
                <a16:creationId xmlns:a16="http://schemas.microsoft.com/office/drawing/2014/main" id="{366CCDD1-B8E6-4BC5-A455-5CF04F27864C}"/>
              </a:ext>
            </a:extLst>
          </p:cNvPr>
          <p:cNvSpPr>
            <a:spLocks noGrp="1"/>
          </p:cNvSpPr>
          <p:nvPr>
            <p:ph idx="1"/>
          </p:nvPr>
        </p:nvSpPr>
        <p:spPr/>
        <p:txBody>
          <a:bodyPr/>
          <a:lstStyle/>
          <a:p>
            <a:r>
              <a:rPr lang="en-US" sz="3600" dirty="0"/>
              <a:t>Mobile Passwords updated quarterly</a:t>
            </a:r>
          </a:p>
          <a:p>
            <a:r>
              <a:rPr lang="en-US" sz="3600" dirty="0"/>
              <a:t>You don’t need to download apps if you prefer just using the web version.</a:t>
            </a:r>
          </a:p>
          <a:p>
            <a:pPr marL="0" indent="0" algn="r">
              <a:buNone/>
            </a:pPr>
            <a:r>
              <a:rPr lang="en-US" sz="2800" dirty="0">
                <a:hlinkClick r:id="rId2" tooltip="IBM MicroMedex Passwords: Instructions on Web Access and Mobile Passwords [PDF]"/>
              </a:rPr>
              <a:t>IBM </a:t>
            </a:r>
            <a:r>
              <a:rPr lang="en-US" sz="2800" dirty="0" err="1">
                <a:hlinkClick r:id="rId2" tooltip="IBM MicroMedex Passwords: Instructions on Web Access and Mobile Passwords [PDF]"/>
              </a:rPr>
              <a:t>MicroMedex</a:t>
            </a:r>
            <a:r>
              <a:rPr lang="en-US" sz="2800" dirty="0">
                <a:hlinkClick r:id="rId2" tooltip="IBM MicroMedex Passwords: Instructions on Web Access and Mobile Passwords [PDF]"/>
              </a:rPr>
              <a:t> Passwords: Instructions on Web Access and Mobile Passwords [PDF]</a:t>
            </a:r>
            <a:endParaRPr lang="en-US" sz="2800" dirty="0"/>
          </a:p>
        </p:txBody>
      </p:sp>
    </p:spTree>
    <p:extLst>
      <p:ext uri="{BB962C8B-B14F-4D97-AF65-F5344CB8AC3E}">
        <p14:creationId xmlns:p14="http://schemas.microsoft.com/office/powerpoint/2010/main" val="2349094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188C-3E2A-49AB-97CF-55EEB658E387}"/>
              </a:ext>
            </a:extLst>
          </p:cNvPr>
          <p:cNvSpPr>
            <a:spLocks noGrp="1"/>
          </p:cNvSpPr>
          <p:nvPr>
            <p:ph type="title"/>
          </p:nvPr>
        </p:nvSpPr>
        <p:spPr/>
        <p:txBody>
          <a:bodyPr/>
          <a:lstStyle/>
          <a:p>
            <a:r>
              <a:rPr lang="en-US" dirty="0"/>
              <a:t>Feedback Form</a:t>
            </a:r>
          </a:p>
        </p:txBody>
      </p:sp>
      <p:sp>
        <p:nvSpPr>
          <p:cNvPr id="3" name="Content Placeholder 2">
            <a:extLst>
              <a:ext uri="{FF2B5EF4-FFF2-40B4-BE49-F238E27FC236}">
                <a16:creationId xmlns:a16="http://schemas.microsoft.com/office/drawing/2014/main" id="{0235A3F1-6889-4B0C-ADD1-F69B022BBC59}"/>
              </a:ext>
            </a:extLst>
          </p:cNvPr>
          <p:cNvSpPr>
            <a:spLocks noGrp="1"/>
          </p:cNvSpPr>
          <p:nvPr>
            <p:ph idx="1"/>
          </p:nvPr>
        </p:nvSpPr>
        <p:spPr/>
        <p:txBody>
          <a:bodyPr/>
          <a:lstStyle/>
          <a:p>
            <a:r>
              <a:rPr lang="en-US" dirty="0">
                <a:hlinkClick r:id="rId2"/>
              </a:rPr>
              <a:t>Feedback for Ying</a:t>
            </a:r>
            <a:endParaRPr lang="en-US" dirty="0"/>
          </a:p>
          <a:p>
            <a:endParaRPr lang="en-US" dirty="0"/>
          </a:p>
          <a:p>
            <a:pPr marL="0" indent="0">
              <a:buNone/>
            </a:pPr>
            <a:r>
              <a:rPr lang="en-US" b="1">
                <a:hlinkClick r:id="rId3"/>
              </a:rPr>
              <a:t>https://bit</a:t>
            </a:r>
            <a:r>
              <a:rPr lang="en-US" b="1" dirty="0">
                <a:hlinkClick r:id="rId3"/>
              </a:rPr>
              <a:t>.ly</a:t>
            </a:r>
            <a:r>
              <a:rPr lang="en-US" b="1">
                <a:hlinkClick r:id="rId3"/>
              </a:rPr>
              <a:t>/feedbackYing</a:t>
            </a:r>
            <a:endParaRPr lang="en-US" b="1"/>
          </a:p>
          <a:p>
            <a:pPr marL="0" indent="0">
              <a:buNone/>
            </a:pPr>
            <a:endParaRPr lang="en-US" b="1" dirty="0"/>
          </a:p>
          <a:p>
            <a:endParaRPr lang="en-US" dirty="0"/>
          </a:p>
        </p:txBody>
      </p:sp>
    </p:spTree>
    <p:extLst>
      <p:ext uri="{BB962C8B-B14F-4D97-AF65-F5344CB8AC3E}">
        <p14:creationId xmlns:p14="http://schemas.microsoft.com/office/powerpoint/2010/main" val="1792214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E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1485899" y="1905000"/>
            <a:ext cx="9220200" cy="4114800"/>
          </a:xfrm>
        </p:spPr>
        <p:txBody>
          <a:bodyPr>
            <a:normAutofit/>
          </a:bodyPr>
          <a:lstStyle/>
          <a:p>
            <a:pPr marL="0" indent="0">
              <a:buNone/>
            </a:pPr>
            <a:r>
              <a:rPr lang="en-US" dirty="0"/>
              <a:t>Ying can help with researching topics </a:t>
            </a:r>
          </a:p>
          <a:p>
            <a:r>
              <a:rPr lang="en-US" sz="4000" dirty="0"/>
              <a:t>Email </a:t>
            </a:r>
            <a:r>
              <a:rPr lang="en-US" sz="4000" dirty="0">
                <a:hlinkClick r:id="rId3"/>
              </a:rPr>
              <a:t>yyu@columbiabasin.edu</a:t>
            </a:r>
            <a:endParaRPr lang="en-US" sz="4000" dirty="0"/>
          </a:p>
          <a:p>
            <a:r>
              <a:rPr lang="en-US" sz="4000" dirty="0" err="1"/>
              <a:t>LibChat</a:t>
            </a:r>
            <a:r>
              <a:rPr lang="en-US" sz="4000" dirty="0"/>
              <a:t> </a:t>
            </a:r>
          </a:p>
          <a:p>
            <a:r>
              <a:rPr lang="en-US" sz="4000" dirty="0"/>
              <a:t>Schedule a quick Zoom session</a:t>
            </a:r>
          </a:p>
        </p:txBody>
      </p:sp>
    </p:spTree>
    <p:extLst>
      <p:ext uri="{BB962C8B-B14F-4D97-AF65-F5344CB8AC3E}">
        <p14:creationId xmlns:p14="http://schemas.microsoft.com/office/powerpoint/2010/main" val="53396293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9000">
              <a:srgbClr val="CDA9CD"/>
            </a:gs>
            <a:gs pos="98000">
              <a:srgbClr val="D5D8C6"/>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Purpose/Outcome</a:t>
            </a:r>
          </a:p>
        </p:txBody>
      </p:sp>
      <p:sp>
        <p:nvSpPr>
          <p:cNvPr id="3" name="Content Placeholder 2"/>
          <p:cNvSpPr>
            <a:spLocks noGrp="1"/>
          </p:cNvSpPr>
          <p:nvPr>
            <p:ph idx="1"/>
          </p:nvPr>
        </p:nvSpPr>
        <p:spPr>
          <a:xfrm>
            <a:off x="1295402" y="2057400"/>
            <a:ext cx="9829798" cy="3657600"/>
          </a:xfrm>
        </p:spPr>
        <p:txBody>
          <a:bodyPr>
            <a:normAutofit fontScale="92500" lnSpcReduction="20000"/>
          </a:bodyPr>
          <a:lstStyle/>
          <a:p>
            <a:pPr marL="457200" lvl="1" indent="0" eaLnBrk="1" hangingPunct="1">
              <a:lnSpc>
                <a:spcPct val="150000"/>
              </a:lnSpc>
              <a:buNone/>
            </a:pPr>
            <a:r>
              <a:rPr lang="en-US" altLang="en-US" sz="3600" dirty="0"/>
              <a:t>Searching the literature to find evidence and compile an annotated bibliography of five peer reviewed, current nursing or medical journal articles to support your writing for the research paper on a chosen disease/condition next quarter. </a:t>
            </a:r>
          </a:p>
          <a:p>
            <a:pPr marL="0" indent="0">
              <a:buNone/>
            </a:pPr>
            <a:endParaRPr lang="en-US" dirty="0"/>
          </a:p>
        </p:txBody>
      </p:sp>
    </p:spTree>
    <p:extLst>
      <p:ext uri="{BB962C8B-B14F-4D97-AF65-F5344CB8AC3E}">
        <p14:creationId xmlns:p14="http://schemas.microsoft.com/office/powerpoint/2010/main" val="291261719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9000">
              <a:srgbClr val="CDA9CD"/>
            </a:gs>
            <a:gs pos="98000">
              <a:srgbClr val="D5D8C6"/>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Librar</a:t>
            </a:r>
            <a:r>
              <a:rPr lang="en-US" dirty="0"/>
              <a:t>y Session </a:t>
            </a:r>
            <a:r>
              <a:rPr lang="en-US" sz="5400" dirty="0"/>
              <a:t>Objectives</a:t>
            </a:r>
          </a:p>
        </p:txBody>
      </p:sp>
      <p:sp>
        <p:nvSpPr>
          <p:cNvPr id="3" name="Content Placeholder 2"/>
          <p:cNvSpPr>
            <a:spLocks noGrp="1"/>
          </p:cNvSpPr>
          <p:nvPr>
            <p:ph idx="1"/>
          </p:nvPr>
        </p:nvSpPr>
        <p:spPr>
          <a:xfrm>
            <a:off x="990604" y="1981200"/>
            <a:ext cx="10134596" cy="4114799"/>
          </a:xfrm>
        </p:spPr>
        <p:txBody>
          <a:bodyPr>
            <a:normAutofit fontScale="70000" lnSpcReduction="20000"/>
          </a:bodyPr>
          <a:lstStyle/>
          <a:p>
            <a:pPr marL="514350" indent="-514350">
              <a:lnSpc>
                <a:spcPct val="170000"/>
              </a:lnSpc>
              <a:spcBef>
                <a:spcPts val="0"/>
              </a:spcBef>
              <a:spcAft>
                <a:spcPts val="500"/>
              </a:spcAft>
              <a:buFont typeface="+mj-lt"/>
              <a:buAutoNum type="arabicPeriod"/>
            </a:pPr>
            <a:r>
              <a:rPr lang="en-US" altLang="en-US" sz="3600" dirty="0"/>
              <a:t>Correctly format an annotated bibliography with a title page in APA (Quick Review);</a:t>
            </a:r>
          </a:p>
          <a:p>
            <a:pPr marL="514350" indent="-514350">
              <a:lnSpc>
                <a:spcPct val="170000"/>
              </a:lnSpc>
              <a:spcBef>
                <a:spcPts val="0"/>
              </a:spcBef>
              <a:spcAft>
                <a:spcPts val="500"/>
              </a:spcAft>
              <a:buFont typeface="+mj-lt"/>
              <a:buAutoNum type="arabicPeriod"/>
            </a:pPr>
            <a:r>
              <a:rPr lang="en-US" altLang="en-US" sz="3600" dirty="0"/>
              <a:t>Give credit to the author(s) while writing the annotations (Quick Review); </a:t>
            </a:r>
          </a:p>
          <a:p>
            <a:pPr marL="514350" indent="-514350">
              <a:lnSpc>
                <a:spcPct val="170000"/>
              </a:lnSpc>
              <a:spcBef>
                <a:spcPts val="0"/>
              </a:spcBef>
              <a:spcAft>
                <a:spcPts val="500"/>
              </a:spcAft>
              <a:buFont typeface="+mj-lt"/>
              <a:buAutoNum type="arabicPeriod"/>
            </a:pPr>
            <a:r>
              <a:rPr lang="en-US" altLang="en-US" sz="3600" dirty="0"/>
              <a:t>Search for peer-reviewed articles using different databases;</a:t>
            </a:r>
          </a:p>
          <a:p>
            <a:pPr marL="514350" indent="-514350">
              <a:lnSpc>
                <a:spcPct val="170000"/>
              </a:lnSpc>
              <a:spcBef>
                <a:spcPts val="0"/>
              </a:spcBef>
              <a:spcAft>
                <a:spcPts val="500"/>
              </a:spcAft>
              <a:buFont typeface="+mj-lt"/>
              <a:buAutoNum type="arabicPeriod"/>
            </a:pPr>
            <a:r>
              <a:rPr lang="en-US" altLang="en-US" sz="3600" dirty="0"/>
              <a:t>Determine if an article is peer-reviewed.</a:t>
            </a:r>
          </a:p>
          <a:p>
            <a:pPr marL="0" indent="0">
              <a:lnSpc>
                <a:spcPct val="200000"/>
              </a:lnSpc>
              <a:spcBef>
                <a:spcPts val="0"/>
              </a:spcBef>
              <a:buNone/>
            </a:pPr>
            <a:endParaRPr lang="en-US" altLang="en-US" sz="3600" dirty="0"/>
          </a:p>
        </p:txBody>
      </p:sp>
    </p:spTree>
    <p:extLst>
      <p:ext uri="{BB962C8B-B14F-4D97-AF65-F5344CB8AC3E}">
        <p14:creationId xmlns:p14="http://schemas.microsoft.com/office/powerpoint/2010/main" val="257310978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9000">
              <a:srgbClr val="CDA9CD"/>
            </a:gs>
            <a:gs pos="98000">
              <a:srgbClr val="D5D8C6"/>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Online</a:t>
            </a:r>
          </a:p>
        </p:txBody>
      </p:sp>
      <p:sp>
        <p:nvSpPr>
          <p:cNvPr id="3" name="Content Placeholder 2"/>
          <p:cNvSpPr>
            <a:spLocks noGrp="1"/>
          </p:cNvSpPr>
          <p:nvPr>
            <p:ph idx="1"/>
          </p:nvPr>
        </p:nvSpPr>
        <p:spPr>
          <a:xfrm>
            <a:off x="914400" y="1752600"/>
            <a:ext cx="10667999" cy="4572000"/>
          </a:xfrm>
        </p:spPr>
        <p:txBody>
          <a:bodyPr/>
          <a:lstStyle/>
          <a:p>
            <a:pPr marL="457200" indent="-457200" eaLnBrk="1" hangingPunct="1">
              <a:spcBef>
                <a:spcPts val="0"/>
              </a:spcBef>
              <a:spcAft>
                <a:spcPts val="800"/>
              </a:spcAft>
              <a:buFont typeface="+mj-lt"/>
              <a:buAutoNum type="arabicPeriod"/>
            </a:pPr>
            <a:r>
              <a:rPr lang="en-US" altLang="en-US" sz="3800" dirty="0"/>
              <a:t>APA Official Website: </a:t>
            </a:r>
            <a:r>
              <a:rPr lang="en-US" altLang="en-US" sz="3800" dirty="0">
                <a:solidFill>
                  <a:srgbClr val="C00000"/>
                </a:solidFill>
                <a:hlinkClick r:id="rId3"/>
              </a:rPr>
              <a:t>https://apastyle.apa.org/</a:t>
            </a:r>
            <a:endParaRPr lang="en-US" altLang="en-US" sz="3800" dirty="0">
              <a:solidFill>
                <a:srgbClr val="C00000"/>
              </a:solidFill>
            </a:endParaRPr>
          </a:p>
          <a:p>
            <a:pPr lvl="1">
              <a:spcBef>
                <a:spcPts val="0"/>
              </a:spcBef>
              <a:spcAft>
                <a:spcPts val="800"/>
              </a:spcAft>
            </a:pPr>
            <a:r>
              <a:rPr lang="en-US" sz="3200" dirty="0">
                <a:hlinkClick r:id="rId4"/>
              </a:rPr>
              <a:t>Style and Grammar Guidelines</a:t>
            </a:r>
            <a:endParaRPr lang="en-US" sz="3200" dirty="0"/>
          </a:p>
          <a:p>
            <a:pPr lvl="1">
              <a:spcBef>
                <a:spcPts val="0"/>
              </a:spcBef>
              <a:spcAft>
                <a:spcPts val="800"/>
              </a:spcAft>
            </a:pPr>
            <a:r>
              <a:rPr lang="en-US" altLang="en-US" sz="3200" dirty="0">
                <a:hlinkClick r:id="rId5"/>
              </a:rPr>
              <a:t>Instructional Aids</a:t>
            </a:r>
            <a:endParaRPr lang="en-US" altLang="en-US" sz="3200" dirty="0"/>
          </a:p>
          <a:p>
            <a:pPr marL="514350" indent="-514350">
              <a:buFont typeface="+mj-lt"/>
              <a:buAutoNum type="arabicPeriod"/>
            </a:pPr>
            <a:r>
              <a:rPr lang="en-US" altLang="en-US" sz="3200" dirty="0"/>
              <a:t>CBC HSL Canvas page: </a:t>
            </a:r>
            <a:r>
              <a:rPr lang="en-US" sz="3200" dirty="0"/>
              <a:t>APA Style (7th ed.) Help Guide </a:t>
            </a:r>
          </a:p>
          <a:p>
            <a:pPr marL="1828800" lvl="4" indent="0" algn="ctr">
              <a:lnSpc>
                <a:spcPct val="150000"/>
              </a:lnSpc>
              <a:spcBef>
                <a:spcPts val="0"/>
              </a:spcBef>
              <a:spcAft>
                <a:spcPts val="800"/>
              </a:spcAft>
              <a:buNone/>
            </a:pPr>
            <a:r>
              <a:rPr lang="en-US" sz="3200" dirty="0">
                <a:hlinkClick r:id="rId6"/>
              </a:rPr>
              <a:t>http://bit.ly/CBCAPA</a:t>
            </a:r>
            <a:endParaRPr lang="en-US" sz="3200" dirty="0"/>
          </a:p>
          <a:p>
            <a:pPr marL="457200" indent="-457200" eaLnBrk="1" hangingPunct="1">
              <a:lnSpc>
                <a:spcPct val="150000"/>
              </a:lnSpc>
              <a:spcBef>
                <a:spcPts val="0"/>
              </a:spcBef>
              <a:spcAft>
                <a:spcPts val="800"/>
              </a:spcAft>
              <a:buFont typeface="+mj-lt"/>
              <a:buAutoNum type="arabicPeriod"/>
            </a:pPr>
            <a:r>
              <a:rPr lang="en-US" altLang="en-US" sz="3200" dirty="0">
                <a:solidFill>
                  <a:schemeClr val="bg2">
                    <a:lumMod val="75000"/>
                  </a:schemeClr>
                </a:solidFill>
                <a:hlinkClick r:id="rId7"/>
              </a:rPr>
              <a:t>Excelsior OWL </a:t>
            </a:r>
            <a:endParaRPr lang="en-US" altLang="en-US" sz="3200" dirty="0">
              <a:solidFill>
                <a:schemeClr val="bg2">
                  <a:lumMod val="75000"/>
                </a:schemeClr>
              </a:solidFill>
            </a:endParaRPr>
          </a:p>
        </p:txBody>
      </p:sp>
    </p:spTree>
    <p:extLst>
      <p:ext uri="{BB962C8B-B14F-4D97-AF65-F5344CB8AC3E}">
        <p14:creationId xmlns:p14="http://schemas.microsoft.com/office/powerpoint/2010/main" val="69531252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6000">
              <a:srgbClr val="138B91"/>
            </a:gs>
            <a:gs pos="14000">
              <a:srgbClr val="22A4B0"/>
            </a:gs>
          </a:gsLst>
          <a:lin ang="5400000" scaled="0"/>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95401" y="609600"/>
            <a:ext cx="9601196" cy="990599"/>
          </a:xfrm>
        </p:spPr>
        <p:txBody>
          <a:bodyPr>
            <a:normAutofit fontScale="90000"/>
          </a:bodyPr>
          <a:lstStyle/>
          <a:p>
            <a:pPr eaLnBrk="1" hangingPunct="1">
              <a:defRPr/>
            </a:pPr>
            <a:r>
              <a:rPr lang="en-US" sz="4400" dirty="0"/>
              <a:t>Paper Format: </a:t>
            </a:r>
            <a:br>
              <a:rPr lang="en-US" sz="4400" dirty="0"/>
            </a:br>
            <a:r>
              <a:rPr lang="en-US" sz="4400" dirty="0"/>
              <a:t>Annotated Bibliography[307, 308]</a:t>
            </a:r>
          </a:p>
        </p:txBody>
      </p:sp>
      <p:sp>
        <p:nvSpPr>
          <p:cNvPr id="9219" name="Rectangle 3"/>
          <p:cNvSpPr>
            <a:spLocks noGrp="1" noChangeArrowheads="1"/>
          </p:cNvSpPr>
          <p:nvPr>
            <p:ph idx="1"/>
          </p:nvPr>
        </p:nvSpPr>
        <p:spPr>
          <a:xfrm>
            <a:off x="1295401" y="1828800"/>
            <a:ext cx="9601196" cy="4419600"/>
          </a:xfrm>
        </p:spPr>
        <p:txBody>
          <a:bodyPr>
            <a:normAutofit fontScale="62500" lnSpcReduction="20000"/>
          </a:bodyPr>
          <a:lstStyle/>
          <a:p>
            <a:pPr eaLnBrk="1" hangingPunct="1"/>
            <a:r>
              <a:rPr lang="en-US" altLang="en-US" sz="5800" b="1" dirty="0"/>
              <a:t>Reference entries </a:t>
            </a:r>
            <a:r>
              <a:rPr lang="en-US" altLang="en-US" sz="5100" dirty="0"/>
              <a:t>should be the same as if they are on the reference list:</a:t>
            </a:r>
          </a:p>
          <a:p>
            <a:pPr lvl="1"/>
            <a:r>
              <a:rPr lang="en-US" altLang="en-US" sz="5100" dirty="0"/>
              <a:t>Order references alphabetically</a:t>
            </a:r>
          </a:p>
          <a:p>
            <a:pPr lvl="1"/>
            <a:r>
              <a:rPr lang="en-US" altLang="en-US" sz="5100" dirty="0"/>
              <a:t>Hanging indent, double spaced, etc. </a:t>
            </a:r>
          </a:p>
          <a:p>
            <a:pPr eaLnBrk="1" hangingPunct="1"/>
            <a:r>
              <a:rPr lang="en-US" altLang="en-US" sz="5800" b="1" dirty="0"/>
              <a:t>Annotations</a:t>
            </a:r>
            <a:r>
              <a:rPr lang="en-US" altLang="en-US" sz="5800" dirty="0"/>
              <a:t>:</a:t>
            </a:r>
          </a:p>
          <a:p>
            <a:pPr lvl="1"/>
            <a:r>
              <a:rPr lang="en-US" altLang="en-US" sz="5100" dirty="0"/>
              <a:t>New paragraph below reference</a:t>
            </a:r>
          </a:p>
          <a:p>
            <a:pPr lvl="1"/>
            <a:r>
              <a:rPr lang="en-US" altLang="en-US" sz="5100" dirty="0"/>
              <a:t>Indent like a block quote (0.5 in. from the left)</a:t>
            </a:r>
          </a:p>
          <a:p>
            <a:pPr marL="457200" lvl="1" indent="0" algn="r">
              <a:buNone/>
            </a:pPr>
            <a:r>
              <a:rPr lang="en-US" altLang="en-US" sz="5100" dirty="0">
                <a:hlinkClick r:id="rId3"/>
              </a:rPr>
              <a:t>Sample Bibliography</a:t>
            </a:r>
            <a:endParaRPr lang="en-US" altLang="en-US" dirty="0"/>
          </a:p>
        </p:txBody>
      </p:sp>
    </p:spTree>
    <p:extLst>
      <p:ext uri="{BB962C8B-B14F-4D97-AF65-F5344CB8AC3E}">
        <p14:creationId xmlns:p14="http://schemas.microsoft.com/office/powerpoint/2010/main" val="172263431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6000">
              <a:srgbClr val="138B91"/>
            </a:gs>
            <a:gs pos="14000">
              <a:srgbClr val="22A4B0"/>
            </a:gs>
          </a:gsLst>
          <a:lin ang="5400000" scaled="0"/>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852378"/>
            <a:ext cx="9601196" cy="990599"/>
          </a:xfrm>
        </p:spPr>
        <p:txBody>
          <a:bodyPr>
            <a:normAutofit fontScale="90000"/>
          </a:bodyPr>
          <a:lstStyle/>
          <a:p>
            <a:pPr>
              <a:defRPr/>
            </a:pPr>
            <a:r>
              <a:rPr lang="en-US" sz="4400" dirty="0"/>
              <a:t>Common Formatting Problems</a:t>
            </a:r>
            <a:br>
              <a:rPr lang="en-US" sz="4400" dirty="0"/>
            </a:br>
            <a:endParaRPr lang="en-US" sz="4400" dirty="0"/>
          </a:p>
        </p:txBody>
      </p:sp>
      <p:sp>
        <p:nvSpPr>
          <p:cNvPr id="9219" name="Rectangle 3"/>
          <p:cNvSpPr>
            <a:spLocks noGrp="1" noChangeArrowheads="1"/>
          </p:cNvSpPr>
          <p:nvPr>
            <p:ph idx="1"/>
          </p:nvPr>
        </p:nvSpPr>
        <p:spPr>
          <a:xfrm>
            <a:off x="1295402" y="1842977"/>
            <a:ext cx="9601196" cy="4495800"/>
          </a:xfrm>
        </p:spPr>
        <p:txBody>
          <a:bodyPr>
            <a:normAutofit fontScale="47500" lnSpcReduction="20000"/>
          </a:bodyPr>
          <a:lstStyle/>
          <a:p>
            <a:r>
              <a:rPr lang="en-US" altLang="en-US" sz="5800" dirty="0"/>
              <a:t>The last line should be </a:t>
            </a:r>
            <a:r>
              <a:rPr lang="en-US" altLang="en-US" sz="5800" b="1" dirty="0"/>
              <a:t>the assignment due date</a:t>
            </a:r>
            <a:r>
              <a:rPr lang="en-US" altLang="en-US" sz="5800" dirty="0"/>
              <a:t>, not the date you started writing the paper; </a:t>
            </a:r>
          </a:p>
          <a:p>
            <a:r>
              <a:rPr lang="en-US" altLang="en-US" sz="5800" dirty="0"/>
              <a:t>The title includes the </a:t>
            </a:r>
            <a:r>
              <a:rPr lang="en-US" altLang="en-US" sz="5800" b="1" dirty="0"/>
              <a:t>": Annotated Bibliography</a:t>
            </a:r>
            <a:r>
              <a:rPr lang="en-US" altLang="en-US" sz="5800" dirty="0"/>
              <a:t>" part; And the title should be copied from the title page and pasted to line one on page two;</a:t>
            </a:r>
          </a:p>
          <a:p>
            <a:r>
              <a:rPr lang="en-US" altLang="en-US" sz="5800" dirty="0"/>
              <a:t>Do not use abbreviations in your title</a:t>
            </a:r>
          </a:p>
          <a:p>
            <a:r>
              <a:rPr lang="en-US" altLang="en-US" sz="5800" dirty="0"/>
              <a:t>The </a:t>
            </a:r>
            <a:r>
              <a:rPr lang="en-US" altLang="en-US" sz="5800" b="1" dirty="0"/>
              <a:t>page number </a:t>
            </a:r>
            <a:r>
              <a:rPr lang="en-US" altLang="en-US" sz="5800" dirty="0"/>
              <a:t>should be in the </a:t>
            </a:r>
            <a:r>
              <a:rPr lang="en-US" altLang="en-US" sz="5800" b="1" dirty="0"/>
              <a:t>same font </a:t>
            </a:r>
            <a:r>
              <a:rPr lang="en-US" altLang="en-US" sz="5800" dirty="0"/>
              <a:t>and size as the body of the text</a:t>
            </a:r>
          </a:p>
          <a:p>
            <a:r>
              <a:rPr lang="en-US" altLang="en-US" sz="5800" dirty="0"/>
              <a:t>Use "</a:t>
            </a:r>
            <a:r>
              <a:rPr lang="en-US" altLang="en-US" sz="5800" dirty="0" err="1"/>
              <a:t>Ctrl+A</a:t>
            </a:r>
            <a:r>
              <a:rPr lang="en-US" altLang="en-US" sz="5800" dirty="0"/>
              <a:t>" to select all text and make sure the entire document is </a:t>
            </a:r>
            <a:r>
              <a:rPr lang="en-US" altLang="en-US" sz="5800" b="1" dirty="0"/>
              <a:t>double spaced</a:t>
            </a:r>
            <a:r>
              <a:rPr lang="en-US" altLang="en-US" sz="5800" dirty="0"/>
              <a:t>;</a:t>
            </a:r>
          </a:p>
          <a:p>
            <a:endParaRPr lang="en-US" altLang="en-US" sz="5100" dirty="0"/>
          </a:p>
        </p:txBody>
      </p:sp>
    </p:spTree>
    <p:extLst>
      <p:ext uri="{BB962C8B-B14F-4D97-AF65-F5344CB8AC3E}">
        <p14:creationId xmlns:p14="http://schemas.microsoft.com/office/powerpoint/2010/main" val="245575945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6000">
              <a:srgbClr val="138B91"/>
            </a:gs>
            <a:gs pos="14000">
              <a:srgbClr val="22A4B0"/>
            </a:gs>
          </a:gsLst>
          <a:lin ang="5400000" scaled="0"/>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852378"/>
            <a:ext cx="9601196" cy="990599"/>
          </a:xfrm>
        </p:spPr>
        <p:txBody>
          <a:bodyPr>
            <a:normAutofit fontScale="90000"/>
          </a:bodyPr>
          <a:lstStyle/>
          <a:p>
            <a:pPr>
              <a:defRPr/>
            </a:pPr>
            <a:r>
              <a:rPr lang="en-US" sz="4400" dirty="0"/>
              <a:t>Online articles with article numbers</a:t>
            </a:r>
            <a:br>
              <a:rPr lang="en-US" sz="4400" dirty="0"/>
            </a:br>
            <a:endParaRPr lang="en-US" sz="4400" dirty="0"/>
          </a:p>
        </p:txBody>
      </p:sp>
      <p:sp>
        <p:nvSpPr>
          <p:cNvPr id="9219" name="Rectangle 3"/>
          <p:cNvSpPr>
            <a:spLocks noGrp="1" noChangeArrowheads="1"/>
          </p:cNvSpPr>
          <p:nvPr>
            <p:ph idx="1"/>
          </p:nvPr>
        </p:nvSpPr>
        <p:spPr>
          <a:xfrm>
            <a:off x="1295401" y="1828800"/>
            <a:ext cx="9601196" cy="4419600"/>
          </a:xfrm>
        </p:spPr>
        <p:txBody>
          <a:bodyPr>
            <a:normAutofit/>
          </a:bodyPr>
          <a:lstStyle/>
          <a:p>
            <a:r>
              <a:rPr lang="en-US" sz="4000" dirty="0"/>
              <a:t>When there is no page number, only an article number, use this format:</a:t>
            </a:r>
          </a:p>
          <a:p>
            <a:pPr marL="457200" lvl="1" indent="0">
              <a:buNone/>
            </a:pPr>
            <a:r>
              <a:rPr lang="en-US" dirty="0"/>
              <a:t>  </a:t>
            </a:r>
            <a:r>
              <a:rPr lang="en-US" sz="3600" dirty="0"/>
              <a:t>Article 183.</a:t>
            </a:r>
          </a:p>
          <a:p>
            <a:r>
              <a:rPr lang="en-US" sz="3600" dirty="0">
                <a:hlinkClick r:id="rId3">
                  <a:extLst>
                    <a:ext uri="{A12FA001-AC4F-418D-AE19-62706E023703}">
                      <ahyp:hlinkClr xmlns:ahyp="http://schemas.microsoft.com/office/drawing/2018/hyperlinkcolor" val="tx"/>
                    </a:ext>
                  </a:extLst>
                </a:hlinkClick>
              </a:rPr>
              <a:t>Full example</a:t>
            </a:r>
            <a:endParaRPr lang="en-US" sz="3600" dirty="0"/>
          </a:p>
        </p:txBody>
      </p:sp>
    </p:spTree>
    <p:extLst>
      <p:ext uri="{BB962C8B-B14F-4D97-AF65-F5344CB8AC3E}">
        <p14:creationId xmlns:p14="http://schemas.microsoft.com/office/powerpoint/2010/main" val="390448711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6000">
              <a:srgbClr val="138B91"/>
            </a:gs>
            <a:gs pos="14000">
              <a:srgbClr val="22A4B0"/>
            </a:gs>
          </a:gsLst>
          <a:lin ang="5400000" scaled="0"/>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852378"/>
            <a:ext cx="9601196" cy="990599"/>
          </a:xfrm>
        </p:spPr>
        <p:txBody>
          <a:bodyPr>
            <a:normAutofit fontScale="90000"/>
          </a:bodyPr>
          <a:lstStyle/>
          <a:p>
            <a:pPr>
              <a:defRPr/>
            </a:pPr>
            <a:r>
              <a:rPr lang="en-US" sz="4400" dirty="0"/>
              <a:t>DOIs and Permalinks</a:t>
            </a:r>
            <a:br>
              <a:rPr lang="en-US" sz="4400" dirty="0"/>
            </a:br>
            <a:endParaRPr lang="en-US" sz="4400" dirty="0"/>
          </a:p>
        </p:txBody>
      </p:sp>
      <p:sp>
        <p:nvSpPr>
          <p:cNvPr id="9219" name="Rectangle 3"/>
          <p:cNvSpPr>
            <a:spLocks noGrp="1" noChangeArrowheads="1"/>
          </p:cNvSpPr>
          <p:nvPr>
            <p:ph idx="1"/>
          </p:nvPr>
        </p:nvSpPr>
        <p:spPr>
          <a:xfrm>
            <a:off x="1295401" y="1828800"/>
            <a:ext cx="9601196" cy="4419600"/>
          </a:xfrm>
        </p:spPr>
        <p:txBody>
          <a:bodyPr>
            <a:normAutofit fontScale="85000" lnSpcReduction="20000"/>
          </a:bodyPr>
          <a:lstStyle/>
          <a:p>
            <a:r>
              <a:rPr lang="en-US" altLang="en-US" sz="5100" dirty="0"/>
              <a:t>If there is a DOI, include it!</a:t>
            </a:r>
          </a:p>
          <a:p>
            <a:r>
              <a:rPr lang="en-US" altLang="en-US" sz="5100" dirty="0"/>
              <a:t>If there is a </a:t>
            </a:r>
            <a:r>
              <a:rPr lang="en-US" altLang="en-US" sz="5100" dirty="0">
                <a:highlight>
                  <a:srgbClr val="FFFF00"/>
                </a:highlight>
              </a:rPr>
              <a:t>[Permalink]: </a:t>
            </a:r>
            <a:r>
              <a:rPr lang="en-US" altLang="en-US" sz="5100" dirty="0"/>
              <a:t>that leads to full text, add it!</a:t>
            </a:r>
          </a:p>
          <a:p>
            <a:r>
              <a:rPr lang="en-US" altLang="en-US" sz="5100" dirty="0"/>
              <a:t> If you did not find the article through a library database and the DOI links to an open (free) full text, then no permalink, just the DOI is enough. </a:t>
            </a:r>
          </a:p>
        </p:txBody>
      </p:sp>
    </p:spTree>
    <p:extLst>
      <p:ext uri="{BB962C8B-B14F-4D97-AF65-F5344CB8AC3E}">
        <p14:creationId xmlns:p14="http://schemas.microsoft.com/office/powerpoint/2010/main" val="351431571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6000">
              <a:srgbClr val="138B91"/>
            </a:gs>
            <a:gs pos="14000">
              <a:srgbClr val="22A4B0"/>
            </a:gs>
          </a:gsLst>
          <a:lin ang="5400000" scaled="0"/>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852379"/>
            <a:ext cx="9601196" cy="900222"/>
          </a:xfrm>
        </p:spPr>
        <p:txBody>
          <a:bodyPr>
            <a:normAutofit fontScale="90000"/>
          </a:bodyPr>
          <a:lstStyle/>
          <a:p>
            <a:pPr>
              <a:defRPr/>
            </a:pPr>
            <a:r>
              <a:rPr lang="en-US" sz="4400" dirty="0"/>
              <a:t>Annotations</a:t>
            </a:r>
            <a:br>
              <a:rPr lang="en-US" sz="4400" dirty="0"/>
            </a:br>
            <a:endParaRPr lang="en-US" sz="4400" dirty="0"/>
          </a:p>
        </p:txBody>
      </p:sp>
      <p:sp>
        <p:nvSpPr>
          <p:cNvPr id="9219" name="Rectangle 3"/>
          <p:cNvSpPr>
            <a:spLocks noGrp="1" noChangeArrowheads="1"/>
          </p:cNvSpPr>
          <p:nvPr>
            <p:ph idx="1"/>
          </p:nvPr>
        </p:nvSpPr>
        <p:spPr>
          <a:xfrm>
            <a:off x="1295401" y="1828800"/>
            <a:ext cx="9601196" cy="4419600"/>
          </a:xfrm>
        </p:spPr>
        <p:txBody>
          <a:bodyPr>
            <a:normAutofit fontScale="70000" lnSpcReduction="20000"/>
          </a:bodyPr>
          <a:lstStyle/>
          <a:p>
            <a:r>
              <a:rPr lang="en-US" altLang="en-US" sz="5100" dirty="0"/>
              <a:t>The entire list should be ordered alphabetically by the last names of the first authors.</a:t>
            </a:r>
          </a:p>
          <a:p>
            <a:r>
              <a:rPr lang="en-US" altLang="en-US" sz="5100" dirty="0"/>
              <a:t> Give credit to the authors:</a:t>
            </a:r>
          </a:p>
          <a:p>
            <a:pPr lvl="2">
              <a:buFont typeface="Courier New" panose="02070309020205020404" pitchFamily="49" charset="0"/>
              <a:buChar char="o"/>
            </a:pPr>
            <a:r>
              <a:rPr lang="en-US" altLang="en-US" sz="4600" dirty="0"/>
              <a:t>Smith et al. conducted a study on ...</a:t>
            </a:r>
          </a:p>
          <a:p>
            <a:pPr lvl="2">
              <a:buFont typeface="Courier New" panose="02070309020205020404" pitchFamily="49" charset="0"/>
              <a:buChar char="o"/>
            </a:pPr>
            <a:r>
              <a:rPr lang="en-US" altLang="en-US" sz="4600" dirty="0"/>
              <a:t>The researchers found that ...</a:t>
            </a:r>
          </a:p>
          <a:p>
            <a:pPr lvl="2">
              <a:buFont typeface="Courier New" panose="02070309020205020404" pitchFamily="49" charset="0"/>
              <a:buChar char="o"/>
            </a:pPr>
            <a:r>
              <a:rPr lang="en-US" altLang="en-US" sz="4600" dirty="0"/>
              <a:t>The authors stressed the importance of…</a:t>
            </a:r>
          </a:p>
          <a:p>
            <a:pPr lvl="2">
              <a:buFont typeface="Courier New" panose="02070309020205020404" pitchFamily="49" charset="0"/>
              <a:buChar char="o"/>
            </a:pPr>
            <a:r>
              <a:rPr lang="en-US" altLang="en-US" sz="4600" dirty="0"/>
              <a:t>Smith et al. concluded that ...</a:t>
            </a:r>
            <a:endParaRPr lang="en-US" altLang="en-US" sz="5100" dirty="0"/>
          </a:p>
        </p:txBody>
      </p:sp>
    </p:spTree>
    <p:extLst>
      <p:ext uri="{BB962C8B-B14F-4D97-AF65-F5344CB8AC3E}">
        <p14:creationId xmlns:p14="http://schemas.microsoft.com/office/powerpoint/2010/main" val="156217465"/>
      </p:ext>
    </p:extLst>
  </p:cSld>
  <p:clrMapOvr>
    <a:overrideClrMapping bg1="lt1" tx1="dk1" bg2="lt2" tx2="dk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2004 Hawk">
  <a:themeElements>
    <a:clrScheme name="1_2004 Haw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2004 Hawk">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outerShdw blurRad="38100" dist="38100" dir="2700000" algn="tl">
                <a:srgbClr val="000000">
                  <a:alpha val="43137"/>
                </a:srgbClr>
              </a:outerShdw>
            </a:effectLst>
            <a:latin typeface="Arrus BT"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outerShdw blurRad="38100" dist="38100" dir="2700000" algn="tl">
                <a:srgbClr val="000000">
                  <a:alpha val="43137"/>
                </a:srgbClr>
              </a:outerShdw>
            </a:effectLst>
            <a:latin typeface="Arrus BT" charset="0"/>
          </a:defRPr>
        </a:defPPr>
      </a:lstStyle>
    </a:lnDef>
  </a:objectDefaults>
  <a:extraClrSchemeLst>
    <a:extraClrScheme>
      <a:clrScheme name="1_2004 Haw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2004 Haw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2004 Haw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2004 Haw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2004 Haw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2004 Haw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2004 Haw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2004 Haw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2004 Haw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2004 Haw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2004 Haw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2004 Haw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ganic">
  <a:themeElements>
    <a:clrScheme name="Custom 3">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335375"/>
      </a:hlink>
      <a:folHlink>
        <a:srgbClr val="792C26"/>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8491</TotalTime>
  <Words>755</Words>
  <Application>Microsoft Office PowerPoint</Application>
  <PresentationFormat>Widescreen</PresentationFormat>
  <Paragraphs>91</Paragraphs>
  <Slides>15</Slides>
  <Notes>13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15</vt:i4>
      </vt:variant>
    </vt:vector>
  </HeadingPairs>
  <TitlesOfParts>
    <vt:vector size="30" baseType="lpstr">
      <vt:lpstr>Arrus BT</vt:lpstr>
      <vt:lpstr>Aharoni</vt:lpstr>
      <vt:lpstr>Arial</vt:lpstr>
      <vt:lpstr>Bookman Old Style</vt:lpstr>
      <vt:lpstr>Britannic Bold</vt:lpstr>
      <vt:lpstr>Calibri</vt:lpstr>
      <vt:lpstr>Calibri Light</vt:lpstr>
      <vt:lpstr>Courier New</vt:lpstr>
      <vt:lpstr>Garamond</vt:lpstr>
      <vt:lpstr>Verdana</vt:lpstr>
      <vt:lpstr>Webdings</vt:lpstr>
      <vt:lpstr>Wingdings</vt:lpstr>
      <vt:lpstr>1_2004 Hawk</vt:lpstr>
      <vt:lpstr>Organic</vt:lpstr>
      <vt:lpstr>Custom Design</vt:lpstr>
      <vt:lpstr>Sophomore Nursing Annotated Bib Assignment</vt:lpstr>
      <vt:lpstr>Purpose/Outcome</vt:lpstr>
      <vt:lpstr>Library Session Objectives</vt:lpstr>
      <vt:lpstr>Resources: Online</vt:lpstr>
      <vt:lpstr>Paper Format:  Annotated Bibliography[307, 308]</vt:lpstr>
      <vt:lpstr>Common Formatting Problems </vt:lpstr>
      <vt:lpstr>Online articles with article numbers </vt:lpstr>
      <vt:lpstr>DOIs and Permalinks </vt:lpstr>
      <vt:lpstr>Annotations </vt:lpstr>
      <vt:lpstr>Annotations </vt:lpstr>
      <vt:lpstr>PowerPoint Presentation</vt:lpstr>
      <vt:lpstr>PowerPoint Presentation</vt:lpstr>
      <vt:lpstr>MicroMedex Mobile Passwords </vt:lpstr>
      <vt:lpstr>Feedback Form</vt:lpstr>
      <vt:lpstr>Thank You!</vt:lpstr>
    </vt:vector>
  </TitlesOfParts>
  <Company>CBC Library at 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Style Guide</dc:title>
  <dc:creator>Ying Yu</dc:creator>
  <cp:lastModifiedBy>Yu, Ying</cp:lastModifiedBy>
  <cp:revision>446</cp:revision>
  <cp:lastPrinted>2020-01-23T23:11:24Z</cp:lastPrinted>
  <dcterms:created xsi:type="dcterms:W3CDTF">2006-11-27T23:17:12Z</dcterms:created>
  <dcterms:modified xsi:type="dcterms:W3CDTF">2023-09-21T16:42:48Z</dcterms:modified>
</cp:coreProperties>
</file>