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6"/>
  </p:notesMasterIdLst>
  <p:sldIdLst>
    <p:sldId id="256" r:id="rId3"/>
    <p:sldId id="257" r:id="rId4"/>
    <p:sldId id="265" r:id="rId5"/>
    <p:sldId id="266" r:id="rId6"/>
    <p:sldId id="349" r:id="rId7"/>
    <p:sldId id="361" r:id="rId8"/>
    <p:sldId id="369" r:id="rId9"/>
    <p:sldId id="362" r:id="rId10"/>
    <p:sldId id="376" r:id="rId11"/>
    <p:sldId id="325" r:id="rId12"/>
    <p:sldId id="344" r:id="rId13"/>
    <p:sldId id="366" r:id="rId14"/>
    <p:sldId id="363" r:id="rId15"/>
    <p:sldId id="364" r:id="rId16"/>
    <p:sldId id="365" r:id="rId17"/>
    <p:sldId id="271" r:id="rId18"/>
    <p:sldId id="323" r:id="rId19"/>
    <p:sldId id="327" r:id="rId20"/>
    <p:sldId id="380" r:id="rId21"/>
    <p:sldId id="378" r:id="rId22"/>
    <p:sldId id="263" r:id="rId23"/>
    <p:sldId id="258" r:id="rId24"/>
    <p:sldId id="259" r:id="rId25"/>
    <p:sldId id="260" r:id="rId26"/>
    <p:sldId id="371" r:id="rId27"/>
    <p:sldId id="370" r:id="rId28"/>
    <p:sldId id="261" r:id="rId29"/>
    <p:sldId id="267" r:id="rId30"/>
    <p:sldId id="375" r:id="rId31"/>
    <p:sldId id="373" r:id="rId32"/>
    <p:sldId id="264" r:id="rId33"/>
    <p:sldId id="381" r:id="rId34"/>
    <p:sldId id="36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4660"/>
  </p:normalViewPr>
  <p:slideViewPr>
    <p:cSldViewPr snapToGrid="0">
      <p:cViewPr varScale="1">
        <p:scale>
          <a:sx n="78" d="100"/>
          <a:sy n="78" d="100"/>
        </p:scale>
        <p:origin x="758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CC81E-35C2-4075-834D-FAE8C6943A2B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41C1A-AFED-4550-9F33-8A8057460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17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Regular hours during the quarter.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41C1A-AFED-4550-9F33-8A80574601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39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$12 equals to about 400 pages black and white at</a:t>
            </a:r>
            <a:r>
              <a:rPr lang="en-US" baseline="0" dirty="0"/>
              <a:t> 3 cents per page/side, default double-sided. Color is 9 cents per page, default single-sided.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FDA99-6899-47B5-8F99-8C75373D818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79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A1B6B-EAAD-4AAD-B826-34822CE91A7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25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FDA99-6899-47B5-8F99-8C75373D818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81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come to the Richland Health Sciences Center in person, library staff can help you with Wi-Fi, printing, and Office 365 too.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41C1A-AFED-4550-9F33-8A80574601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83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quickest way to go to the library’s homepage is by using the Quick Links on the CBC homepage. The Health Sciences</a:t>
            </a:r>
            <a:r>
              <a:rPr lang="en-US" baseline="0" dirty="0"/>
              <a:t> </a:t>
            </a:r>
            <a:r>
              <a:rPr lang="en-US" baseline="0" dirty="0" err="1"/>
              <a:t>OneSearch</a:t>
            </a:r>
            <a:r>
              <a:rPr lang="en-US" baseline="0" dirty="0"/>
              <a:t> search box has a green outline. It searches multiple databases in the Health Sciences and Medicine categories at the same time. 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41C1A-AFED-4550-9F33-8A80574601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48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baseline="0" dirty="0"/>
              <a:t> encourage you to use the “Chat with a Librarian” service. </a:t>
            </a:r>
            <a:r>
              <a:rPr lang="en-US" dirty="0"/>
              <a:t>A human (librarian) actually will answer you, even in the middle of the night because this is a collaborative service that we joined with other librarians throughout the world. Sometimes you might be getting help from a librarian in Bellevue College. You might get help on how to find a reputable website from a librarian in Hong Kong. You might get help on how to use a better keyword to do your search from a librarian from the United Kingdom. If they can't answer a question that's pretty local, a CBC librarian will follow up by email.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41C1A-AFED-4550-9F33-8A805746018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69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44E5-B323-4450-8801-07E39581A94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1262-7F36-40B3-875D-926ECA6D5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90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44E5-B323-4450-8801-07E39581A94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1262-7F36-40B3-875D-926ECA6D5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6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EF3144E5-B323-4450-8801-07E39581A94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1262-7F36-40B3-875D-926ECA6D5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90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26F9323-5EDA-490C-B41C-730D4E3F4EDB}"/>
              </a:ext>
            </a:extLst>
          </p:cNvPr>
          <p:cNvCxnSpPr>
            <a:cxnSpLocks/>
          </p:cNvCxnSpPr>
          <p:nvPr userDrawn="1"/>
        </p:nvCxnSpPr>
        <p:spPr>
          <a:xfrm>
            <a:off x="3681917" y="3645426"/>
            <a:ext cx="6601335" cy="0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421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A5B8ED-FFC9-4E85-9D65-4E1D40A316CA}"/>
              </a:ext>
            </a:extLst>
          </p:cNvPr>
          <p:cNvCxnSpPr>
            <a:cxnSpLocks/>
          </p:cNvCxnSpPr>
          <p:nvPr userDrawn="1"/>
        </p:nvCxnSpPr>
        <p:spPr>
          <a:xfrm>
            <a:off x="1248507" y="1244501"/>
            <a:ext cx="9751386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314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80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18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368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20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11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Thursday, May 25,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7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44E5-B323-4450-8801-07E39581A94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1262-7F36-40B3-875D-926ECA6D5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64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Thursday, May 25,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70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Thursday, May 25,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26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Thursday, May 25,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8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44E5-B323-4450-8801-07E39581A94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1262-7F36-40B3-875D-926ECA6D5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7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44E5-B323-4450-8801-07E39581A94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1262-7F36-40B3-875D-926ECA6D5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6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44E5-B323-4450-8801-07E39581A94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1262-7F36-40B3-875D-926ECA6D5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44E5-B323-4450-8801-07E39581A94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1262-7F36-40B3-875D-926ECA6D5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7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44E5-B323-4450-8801-07E39581A94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1262-7F36-40B3-875D-926ECA6D5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44E5-B323-4450-8801-07E39581A94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1262-7F36-40B3-875D-926ECA6D5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9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44E5-B323-4450-8801-07E39581A94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1262-7F36-40B3-875D-926ECA6D5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4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EF3144E5-B323-4450-8801-07E39581A94F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CBC91262-7F36-40B3-875D-926ECA6D5B32}" type="slidenum">
              <a:rPr lang="en-US" smtClean="0"/>
              <a:t>‹#›</a:t>
            </a:fld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93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507" y="31286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rgbClr val="FFFFFF"/>
                </a:solidFill>
              </a:defRPr>
            </a:lvl1pPr>
          </a:lstStyle>
          <a:p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8139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netprint.columbiabasin.edu:9191/app" TargetMode="External"/><Relationship Id="rId2" Type="http://schemas.openxmlformats.org/officeDocument/2006/relationships/hyperlink" Target="https://www.columbiabasin.edu/netprint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cbc.teamdynamix.com/TDClient/1860/Portal/KB/ArticleDet?ID=85992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bc.teamdynamix.com/TDClient/1860/Portal/KB/ArticleDet?ID=8598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umbiabasin.edu/hslibrar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columbiabasin.libguides.com/az.php?s=172616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heal-wa.org/wp-content/uploads/2018/03/netid_setup_2018.mp4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heal-wa.org/new-healwa-document-delivery-service/" TargetMode="External"/><Relationship Id="rId5" Type="http://schemas.openxmlformats.org/officeDocument/2006/relationships/hyperlink" Target="https://heal-wa.org/help/continuing-ed/" TargetMode="External"/><Relationship Id="rId4" Type="http://schemas.openxmlformats.org/officeDocument/2006/relationships/hyperlink" Target="https://heal-wa.org/professions/nurse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-wa.org/database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CBCAPA" TargetMode="External"/><Relationship Id="rId2" Type="http://schemas.openxmlformats.org/officeDocument/2006/relationships/hyperlink" Target="https://www.columbiabasin.edu/ou-forms/request-an-item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g"/><Relationship Id="rId5" Type="http://schemas.openxmlformats.org/officeDocument/2006/relationships/hyperlink" Target="https://columbiabasin.libanswers.com/form.php?queue_id=3215" TargetMode="External"/><Relationship Id="rId4" Type="http://schemas.openxmlformats.org/officeDocument/2006/relationships/hyperlink" Target="mailto:yyu@columbiabasin.edu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columbiabasin.edu/ou-forms/request-an-item.html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bc.teamdynamix.com/TDClient/1860/Portal/KB/?CategoryID=15391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E4980-1E00-4DD4-BDC8-7F9F0CFD8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959" y="-46277"/>
            <a:ext cx="10141259" cy="4412204"/>
          </a:xfrm>
        </p:spPr>
        <p:txBody>
          <a:bodyPr/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sz="4400" spc="700" dirty="0"/>
              <a:t>Health Sciences Library Orientation</a:t>
            </a:r>
            <a:br>
              <a:rPr lang="en-US" sz="4800" cap="none" dirty="0">
                <a:latin typeface="Arial Rounded MT Bold" panose="020F0704030504030204" pitchFamily="34" charset="0"/>
              </a:rPr>
            </a:br>
            <a:br>
              <a:rPr lang="en-US" sz="1200" cap="none" dirty="0">
                <a:latin typeface="Arial Rounded MT Bold" panose="020F0704030504030204" pitchFamily="34" charset="0"/>
              </a:rPr>
            </a:br>
            <a:r>
              <a:rPr lang="en-US" b="0" cap="none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br>
              <a:rPr lang="en-US" sz="4800" cap="none" dirty="0">
                <a:latin typeface="Arial Rounded MT Bold" panose="020F0704030504030204" pitchFamily="34" charset="0"/>
              </a:rPr>
            </a:br>
            <a:r>
              <a:rPr lang="en-US" b="0" cap="none" dirty="0">
                <a:latin typeface="Arial" panose="020B0604020202020204" pitchFamily="34" charset="0"/>
                <a:cs typeface="Arial" panose="020B0604020202020204" pitchFamily="34" charset="0"/>
              </a:rPr>
              <a:t>LPN-BSN Students</a:t>
            </a:r>
            <a:br>
              <a:rPr lang="en-US" sz="48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CE7392-C908-4506-BB65-5E4E705C23FB}"/>
              </a:ext>
            </a:extLst>
          </p:cNvPr>
          <p:cNvSpPr txBox="1"/>
          <p:nvPr/>
        </p:nvSpPr>
        <p:spPr>
          <a:xfrm>
            <a:off x="6361932" y="4365927"/>
            <a:ext cx="49626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i="1" dirty="0"/>
              <a:t>Ying Yu</a:t>
            </a:r>
          </a:p>
          <a:p>
            <a:pPr algn="r"/>
            <a:r>
              <a:rPr lang="en-US" sz="2400" dirty="0"/>
              <a:t>yyu@columbiabasin.edu</a:t>
            </a:r>
          </a:p>
          <a:p>
            <a:pPr algn="r"/>
            <a:r>
              <a:rPr lang="en-US" sz="2400" dirty="0"/>
              <a:t>Librarian</a:t>
            </a:r>
          </a:p>
          <a:p>
            <a:pPr algn="r"/>
            <a:r>
              <a:rPr lang="en-US" sz="2400" dirty="0"/>
              <a:t>May 2023</a:t>
            </a:r>
          </a:p>
          <a:p>
            <a:pPr algn="r"/>
            <a:endParaRPr lang="en-US" dirty="0"/>
          </a:p>
        </p:txBody>
      </p:sp>
      <p:pic>
        <p:nvPicPr>
          <p:cNvPr id="7" name="Picture 6" descr="CBC Library Logo&#10;">
            <a:extLst>
              <a:ext uri="{FF2B5EF4-FFF2-40B4-BE49-F238E27FC236}">
                <a16:creationId xmlns:a16="http://schemas.microsoft.com/office/drawing/2014/main" id="{C422DFE6-947F-4CCE-88B5-6CEF8E708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277"/>
            <a:ext cx="1828959" cy="1835055"/>
          </a:xfrm>
          <a:prstGeom prst="rect">
            <a:avLst/>
          </a:prstGeom>
        </p:spPr>
      </p:pic>
      <p:pic>
        <p:nvPicPr>
          <p:cNvPr id="9" name="Picture 8" descr="Ying Yu, Librarian, Photo&#10;">
            <a:extLst>
              <a:ext uri="{FF2B5EF4-FFF2-40B4-BE49-F238E27FC236}">
                <a16:creationId xmlns:a16="http://schemas.microsoft.com/office/drawing/2014/main" id="{6D3ADC98-E27A-4D1D-93AC-F9EAE2852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0" y="3127443"/>
            <a:ext cx="2286000" cy="3429000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3860510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507" y="312868"/>
            <a:ext cx="10241280" cy="820193"/>
          </a:xfrm>
        </p:spPr>
        <p:txBody>
          <a:bodyPr/>
          <a:lstStyle/>
          <a:p>
            <a:r>
              <a:rPr lang="en-US" dirty="0" err="1"/>
              <a:t>NetPrint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1"/>
            <a:ext cx="11048999" cy="4495799"/>
          </a:xfrm>
        </p:spPr>
        <p:txBody>
          <a:bodyPr/>
          <a:lstStyle/>
          <a:p>
            <a:r>
              <a:rPr lang="en-US" sz="3200" dirty="0"/>
              <a:t>Use your own laptop or a CBC computer</a:t>
            </a:r>
          </a:p>
          <a:p>
            <a:pPr>
              <a:defRPr/>
            </a:pPr>
            <a:r>
              <a:rPr lang="en-US" sz="3200" dirty="0"/>
              <a:t>Login to </a:t>
            </a:r>
            <a:r>
              <a:rPr lang="en-US" sz="3200" dirty="0" err="1"/>
              <a:t>NetPrint</a:t>
            </a:r>
            <a:r>
              <a:rPr lang="en-US" sz="3200" dirty="0"/>
              <a:t> </a:t>
            </a:r>
          </a:p>
          <a:p>
            <a:pPr lvl="1">
              <a:defRPr/>
            </a:pPr>
            <a:r>
              <a:rPr lang="en-US" sz="3200" dirty="0"/>
              <a:t>$12 credit/quarter; 400 pages in b &amp; w</a:t>
            </a:r>
          </a:p>
          <a:p>
            <a:pPr>
              <a:defRPr/>
            </a:pPr>
            <a:r>
              <a:rPr lang="en-US" sz="3200" dirty="0"/>
              <a:t> If needed, buy $3.00 cards at front d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esk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86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AFB4D-C8F2-4668-BEB3-46E0938C7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507" y="312868"/>
            <a:ext cx="10241280" cy="760558"/>
          </a:xfrm>
        </p:spPr>
        <p:txBody>
          <a:bodyPr/>
          <a:lstStyle/>
          <a:p>
            <a:r>
              <a:rPr lang="en-US" dirty="0"/>
              <a:t> HSC Printers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249AB-57DE-45AE-8D50-BB86145FB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481666"/>
            <a:ext cx="10134599" cy="507153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en-US" sz="4400" dirty="0">
                <a:solidFill>
                  <a:schemeClr val="tx1"/>
                </a:solidFill>
                <a:latin typeface="Leelawadee" panose="020B0502040204020203" pitchFamily="34" charset="-34"/>
              </a:rPr>
              <a:t>G1111  			</a:t>
            </a:r>
            <a:r>
              <a:rPr lang="en-US" sz="4400" dirty="0">
                <a:latin typeface="Leelawadee" panose="020B0502040204020203" pitchFamily="34" charset="-34"/>
              </a:rPr>
              <a:t>               </a:t>
            </a:r>
            <a:r>
              <a:rPr lang="en-US" sz="4400" dirty="0">
                <a:solidFill>
                  <a:schemeClr val="tx1"/>
                </a:solidFill>
                <a:latin typeface="Leelawadee" panose="020B0502040204020203" pitchFamily="34" charset="-34"/>
              </a:rPr>
              <a:t>(library Main Area)</a:t>
            </a:r>
          </a:p>
          <a:p>
            <a:pPr>
              <a:lnSpc>
                <a:spcPct val="150000"/>
              </a:lnSpc>
              <a:defRPr/>
            </a:pPr>
            <a:r>
              <a:rPr lang="en-US" sz="4400" dirty="0">
                <a:solidFill>
                  <a:schemeClr val="tx1"/>
                </a:solidFill>
                <a:latin typeface="Leelawadee" panose="020B0502040204020203" pitchFamily="34" charset="-34"/>
              </a:rPr>
              <a:t>G1124    				(library computer Lab)</a:t>
            </a:r>
          </a:p>
          <a:p>
            <a:pPr>
              <a:lnSpc>
                <a:spcPct val="150000"/>
              </a:lnSpc>
              <a:defRPr/>
            </a:pP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Leelawadee" panose="020B0502040204020203" pitchFamily="34" charset="-34"/>
              </a:rPr>
              <a:t>G1157  (Color)   	               (library front door)</a:t>
            </a:r>
          </a:p>
          <a:p>
            <a:pPr>
              <a:lnSpc>
                <a:spcPct val="150000"/>
              </a:lnSpc>
              <a:defRPr/>
            </a:pPr>
            <a:r>
              <a:rPr lang="en-US" sz="4400" b="1" dirty="0">
                <a:solidFill>
                  <a:schemeClr val="tx1"/>
                </a:solidFill>
                <a:latin typeface="Leelawadee" panose="020B0502040204020203" pitchFamily="34" charset="-34"/>
              </a:rPr>
              <a:t>G1174  		</a:t>
            </a:r>
            <a:r>
              <a:rPr lang="en-US" sz="4400" b="1" dirty="0">
                <a:latin typeface="Leelawadee" panose="020B0502040204020203" pitchFamily="34" charset="-34"/>
              </a:rPr>
              <a:t>            </a:t>
            </a:r>
            <a:r>
              <a:rPr lang="en-US" sz="4400" b="1" dirty="0">
                <a:solidFill>
                  <a:schemeClr val="tx1"/>
                </a:solidFill>
                <a:latin typeface="Leelawadee" panose="020B0502040204020203" pitchFamily="34" charset="-34"/>
              </a:rPr>
              <a:t>(HSC 1</a:t>
            </a:r>
            <a:r>
              <a:rPr lang="en-US" sz="4400" b="1" baseline="30000" dirty="0">
                <a:solidFill>
                  <a:schemeClr val="tx1"/>
                </a:solidFill>
                <a:latin typeface="Leelawadee" panose="020B0502040204020203" pitchFamily="34" charset="-34"/>
              </a:rPr>
              <a:t>st</a:t>
            </a:r>
            <a:r>
              <a:rPr lang="en-US" sz="4400" b="1" dirty="0">
                <a:solidFill>
                  <a:schemeClr val="tx1"/>
                </a:solidFill>
                <a:latin typeface="Leelawadee" panose="020B0502040204020203" pitchFamily="34" charset="-34"/>
              </a:rPr>
              <a:t> floor lounge,  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sz="4400" b="1" dirty="0">
                <a:latin typeface="Leelawadee" panose="020B0502040204020203" pitchFamily="34" charset="-34"/>
              </a:rPr>
              <a:t>        </a:t>
            </a:r>
            <a:r>
              <a:rPr lang="en-US" sz="4400" b="1" dirty="0">
                <a:solidFill>
                  <a:schemeClr val="tx1"/>
                </a:solidFill>
                <a:latin typeface="Leelawadee" panose="020B0502040204020203" pitchFamily="34" charset="-34"/>
              </a:rPr>
              <a:t>available whenever the building is open)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66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CF05E-6A15-4DFD-8F5A-4BB180926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472" y="327990"/>
            <a:ext cx="10241280" cy="722361"/>
          </a:xfrm>
        </p:spPr>
        <p:txBody>
          <a:bodyPr/>
          <a:lstStyle/>
          <a:p>
            <a:r>
              <a:rPr lang="en-US" dirty="0"/>
              <a:t>Printing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B15CC-D7BF-43DC-A847-92BF25EC1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1" y="1828800"/>
            <a:ext cx="9601196" cy="389466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4000" dirty="0"/>
              <a:t>Only </a:t>
            </a:r>
            <a:r>
              <a:rPr lang="en-US" sz="4000" b="1" dirty="0" err="1"/>
              <a:t>NetPrint</a:t>
            </a:r>
            <a:r>
              <a:rPr lang="en-US" sz="4000" b="1" dirty="0"/>
              <a:t> Web Print</a:t>
            </a:r>
            <a:r>
              <a:rPr lang="en-US" sz="4000" dirty="0"/>
              <a:t> is available now on the Richland campus</a:t>
            </a:r>
          </a:p>
          <a:p>
            <a:pPr lvl="0"/>
            <a:r>
              <a:rPr lang="en-US" sz="4000" dirty="0"/>
              <a:t>You can NOT click on ‘file”, “print”, and directly choose a printer</a:t>
            </a:r>
          </a:p>
          <a:p>
            <a:pPr lvl="0"/>
            <a:r>
              <a:rPr lang="en-US" sz="4000" dirty="0"/>
              <a:t>You have to login to </a:t>
            </a:r>
            <a:r>
              <a:rPr lang="en-US" sz="4000" dirty="0" err="1"/>
              <a:t>NetPrint</a:t>
            </a:r>
            <a:r>
              <a:rPr lang="en-US" sz="4000" dirty="0"/>
              <a:t> and then upload a file to print</a:t>
            </a:r>
          </a:p>
        </p:txBody>
      </p:sp>
    </p:spTree>
    <p:extLst>
      <p:ext uri="{BB962C8B-B14F-4D97-AF65-F5344CB8AC3E}">
        <p14:creationId xmlns:p14="http://schemas.microsoft.com/office/powerpoint/2010/main" val="319861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462A7-76BC-4169-92C8-9E6889D84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507" y="312868"/>
            <a:ext cx="10241280" cy="720802"/>
          </a:xfrm>
        </p:spPr>
        <p:txBody>
          <a:bodyPr/>
          <a:lstStyle/>
          <a:p>
            <a:r>
              <a:rPr lang="en-US" dirty="0"/>
              <a:t>Links to </a:t>
            </a:r>
            <a:r>
              <a:rPr lang="en-US" dirty="0" err="1"/>
              <a:t>NetPrint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1F178-5141-40A9-AEF0-48D81C754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828800"/>
            <a:ext cx="9601196" cy="44196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600" u="sng" dirty="0">
                <a:hlinkClick r:id="rId2"/>
              </a:rPr>
              <a:t>https://www.Columbiabasin.edu/netprint</a:t>
            </a:r>
            <a:endParaRPr lang="en-US" sz="3600" dirty="0"/>
          </a:p>
          <a:p>
            <a:pPr lvl="1"/>
            <a:r>
              <a:rPr lang="en-US" sz="2800" dirty="0"/>
              <a:t>Click on “</a:t>
            </a:r>
            <a:r>
              <a:rPr lang="en-US" sz="2800" dirty="0" err="1"/>
              <a:t>NetPrint</a:t>
            </a:r>
            <a:r>
              <a:rPr lang="en-US" sz="2800" dirty="0"/>
              <a:t> Accounts”</a:t>
            </a:r>
          </a:p>
          <a:p>
            <a:pPr lvl="1"/>
            <a:r>
              <a:rPr lang="en-US" sz="2800" dirty="0"/>
              <a:t>Click on “Log in”</a:t>
            </a:r>
          </a:p>
          <a:p>
            <a:pPr lvl="0"/>
            <a:r>
              <a:rPr lang="en-US" sz="3600" dirty="0"/>
              <a:t>Bookmark the login URL for quick access later </a:t>
            </a:r>
            <a:r>
              <a:rPr lang="en-US" sz="3600" u="sng" dirty="0">
                <a:hlinkClick r:id="rId3"/>
              </a:rPr>
              <a:t>http://netprint.columbiabasin.edu:9191/app</a:t>
            </a:r>
            <a:endParaRPr lang="en-US" sz="3600" u="sng" dirty="0"/>
          </a:p>
          <a:p>
            <a:pPr marL="0" indent="0">
              <a:buNone/>
            </a:pPr>
            <a:r>
              <a:rPr lang="en-US" sz="3600" dirty="0"/>
              <a:t>(This link only works when you are on campus and connected to “CBC-</a:t>
            </a:r>
            <a:r>
              <a:rPr lang="en-US" sz="3600" dirty="0" err="1"/>
              <a:t>Wifi</a:t>
            </a:r>
            <a:r>
              <a:rPr lang="en-US" sz="3600" dirty="0"/>
              <a:t>”)</a:t>
            </a:r>
          </a:p>
          <a:p>
            <a:pPr lvl="0"/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83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DFBE6-769B-4B46-AFF8-429943291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507" y="312868"/>
            <a:ext cx="10241280" cy="859949"/>
          </a:xfrm>
        </p:spPr>
        <p:txBody>
          <a:bodyPr/>
          <a:lstStyle/>
          <a:p>
            <a:r>
              <a:rPr lang="en-US" dirty="0" err="1"/>
              <a:t>NetPrint</a:t>
            </a:r>
            <a:r>
              <a:rPr lang="en-US" dirty="0"/>
              <a:t> Login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CED24-3BE9-4823-8BB8-1D2C0B747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/>
              <a:t>Username: CBC student email username only</a:t>
            </a:r>
          </a:p>
          <a:p>
            <a:pPr lvl="0"/>
            <a:r>
              <a:rPr lang="en-US" sz="3200" dirty="0"/>
              <a:t> Password: student email password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46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54C8C-DE5A-40E9-9F49-02E85496C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0"/>
            <a:ext cx="10241280" cy="1234440"/>
          </a:xfrm>
        </p:spPr>
        <p:txBody>
          <a:bodyPr/>
          <a:lstStyle/>
          <a:p>
            <a:r>
              <a:rPr lang="en-US" dirty="0"/>
              <a:t>Print PPTs with </a:t>
            </a:r>
            <a:r>
              <a:rPr lang="en-US" dirty="0" err="1"/>
              <a:t>NetPrint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F5E6-DB57-4E53-81E9-86BFFD625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981199"/>
            <a:ext cx="9601196" cy="4114799"/>
          </a:xfrm>
        </p:spPr>
        <p:txBody>
          <a:bodyPr/>
          <a:lstStyle/>
          <a:p>
            <a:pPr lvl="1"/>
            <a:r>
              <a:rPr lang="en-US" sz="3600" dirty="0"/>
              <a:t>Click File-Print and choose the printer option </a:t>
            </a:r>
            <a:r>
              <a:rPr lang="en-US" sz="3600" b="1" dirty="0"/>
              <a:t>“Microsoft Print to PDF”.</a:t>
            </a:r>
          </a:p>
          <a:p>
            <a:pPr lvl="1"/>
            <a:r>
              <a:rPr lang="en-US" sz="3600" dirty="0"/>
              <a:t>Select “3 Slides” or “6 Slides” per page</a:t>
            </a:r>
          </a:p>
          <a:p>
            <a:pPr lvl="1"/>
            <a:r>
              <a:rPr lang="en-US" sz="3600" dirty="0"/>
              <a:t>Save the PPT file as PDF in a location (e.g. Documents, or Downloads) for uploading later.</a:t>
            </a:r>
          </a:p>
          <a:p>
            <a:r>
              <a:rPr lang="en-US" dirty="0"/>
              <a:t>Or </a:t>
            </a:r>
            <a:r>
              <a:rPr lang="en-US" dirty="0">
                <a:hlinkClick r:id="rId2"/>
              </a:rPr>
              <a:t>Save a PowerPoint as an XPS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535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83966"/>
            <a:ext cx="4876800" cy="5758148"/>
          </a:xfrm>
          <a:prstGeom prst="rect">
            <a:avLst/>
          </a:prstGeom>
        </p:spPr>
      </p:pic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1885371" y="1076627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None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None/>
              <a:defRPr sz="1800" b="1">
                <a:solidFill>
                  <a:schemeClr val="bg2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  <a:defRPr sz="1600" b="1">
                <a:solidFill>
                  <a:schemeClr val="bg2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600" b="1">
                <a:solidFill>
                  <a:schemeClr val="bg2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600" b="1">
                <a:solidFill>
                  <a:schemeClr val="bg2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600" b="1">
                <a:solidFill>
                  <a:schemeClr val="bg2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600" b="1">
                <a:solidFill>
                  <a:schemeClr val="bg2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600" b="1">
                <a:solidFill>
                  <a:schemeClr val="bg2"/>
                </a:solidFill>
                <a:latin typeface="+mn-lt"/>
              </a:defRPr>
            </a:lvl9pPr>
          </a:lstStyle>
          <a:p>
            <a:endParaRPr lang="en-US" kern="0" dirty="0">
              <a:solidFill>
                <a:schemeClr val="bg2"/>
              </a:solidFill>
              <a:effectLst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6172200" y="1047751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None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None/>
              <a:defRPr sz="1800" b="1">
                <a:solidFill>
                  <a:schemeClr val="bg2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  <a:defRPr sz="1600" b="1">
                <a:solidFill>
                  <a:schemeClr val="bg2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600" b="1">
                <a:solidFill>
                  <a:schemeClr val="bg2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600" b="1">
                <a:solidFill>
                  <a:schemeClr val="bg2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600" b="1">
                <a:solidFill>
                  <a:schemeClr val="bg2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600" b="1">
                <a:solidFill>
                  <a:schemeClr val="bg2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None/>
              <a:defRPr sz="1600" b="1">
                <a:solidFill>
                  <a:schemeClr val="bg2"/>
                </a:solidFill>
                <a:latin typeface="+mn-lt"/>
              </a:defRPr>
            </a:lvl9pPr>
          </a:lstStyle>
          <a:p>
            <a:endParaRPr lang="en-US" kern="0" dirty="0">
              <a:solidFill>
                <a:schemeClr val="bg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51764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507" y="0"/>
            <a:ext cx="10241280" cy="1234440"/>
          </a:xfrm>
        </p:spPr>
        <p:txBody>
          <a:bodyPr/>
          <a:lstStyle/>
          <a:p>
            <a:r>
              <a:rPr lang="en-US" dirty="0" err="1"/>
              <a:t>NetPrint</a:t>
            </a:r>
            <a:r>
              <a:rPr lang="en-US" dirty="0"/>
              <a:t>- Web Print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10134600" cy="4343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3600" dirty="0">
                <a:hlinkClick r:id="rId3"/>
              </a:rPr>
              <a:t>Step by step instructions for Web Print</a:t>
            </a:r>
            <a:endParaRPr lang="en-US" sz="3600" dirty="0"/>
          </a:p>
          <a:p>
            <a:pPr lvl="1"/>
            <a:r>
              <a:rPr lang="en-US" sz="2800" dirty="0"/>
              <a:t>Once in the </a:t>
            </a:r>
            <a:r>
              <a:rPr lang="en-US" sz="2800" dirty="0" err="1"/>
              <a:t>NetPrint</a:t>
            </a:r>
            <a:r>
              <a:rPr lang="en-US" sz="2800" dirty="0"/>
              <a:t> system, click on “</a:t>
            </a:r>
            <a:r>
              <a:rPr lang="en-US" sz="2800" b="1" dirty="0"/>
              <a:t>Web Print</a:t>
            </a:r>
            <a:r>
              <a:rPr lang="en-US" sz="2800" dirty="0"/>
              <a:t>” on the left side menu and then follow the directions to upload the file to the system to print. Click on the green buttons in each step. </a:t>
            </a:r>
          </a:p>
          <a:p>
            <a:pPr lvl="1"/>
            <a:r>
              <a:rPr lang="en-US" sz="2800" dirty="0"/>
              <a:t>After the file has been sent to the print server, you will see “Rendering print job” message as it works. </a:t>
            </a:r>
          </a:p>
          <a:p>
            <a:pPr lvl="1"/>
            <a:r>
              <a:rPr lang="en-US" sz="2800" b="1" dirty="0"/>
              <a:t>Click “Held in a queue” </a:t>
            </a:r>
            <a:endParaRPr lang="en-US" sz="2800" dirty="0"/>
          </a:p>
          <a:p>
            <a:pPr lvl="1"/>
            <a:r>
              <a:rPr lang="en-US" sz="2800" b="1" dirty="0"/>
              <a:t>Click “Print”</a:t>
            </a:r>
            <a:endParaRPr lang="en-US" sz="2800" dirty="0"/>
          </a:p>
          <a:p>
            <a:pPr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5174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202" y="-124454"/>
            <a:ext cx="10241280" cy="1234440"/>
          </a:xfrm>
        </p:spPr>
        <p:txBody>
          <a:bodyPr/>
          <a:lstStyle/>
          <a:p>
            <a:r>
              <a:rPr lang="en-US" dirty="0" err="1"/>
              <a:t>NetPrint</a:t>
            </a:r>
            <a:r>
              <a:rPr lang="en-US" dirty="0"/>
              <a:t> – More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202" y="1873724"/>
            <a:ext cx="10241280" cy="3959352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4000" dirty="0"/>
              <a:t>Black &amp; white printers print double -sided </a:t>
            </a:r>
          </a:p>
          <a:p>
            <a:pPr lvl="0"/>
            <a:r>
              <a:rPr lang="en-US" sz="4000" dirty="0"/>
              <a:t>Files more than 50 pages may not upload</a:t>
            </a:r>
          </a:p>
          <a:p>
            <a:r>
              <a:rPr lang="en-US" sz="4000" dirty="0"/>
              <a:t>Test one file first and pick up promptly</a:t>
            </a:r>
          </a:p>
          <a:p>
            <a:r>
              <a:rPr lang="en-US" sz="4000" dirty="0"/>
              <a:t>Notify library staff or IT help desk if out of paper/Jam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611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1F73-B0CE-4782-8960-5B1A2FF5E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628" y="501444"/>
            <a:ext cx="10241280" cy="732995"/>
          </a:xfrm>
        </p:spPr>
        <p:txBody>
          <a:bodyPr/>
          <a:lstStyle/>
          <a:p>
            <a:r>
              <a:rPr lang="en-US" dirty="0"/>
              <a:t>How to Sign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AEB63-0537-4035-B3E4-B86BA8D60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286000"/>
            <a:ext cx="9601196" cy="3894668"/>
          </a:xfrm>
        </p:spPr>
        <p:txBody>
          <a:bodyPr>
            <a:normAutofit/>
          </a:bodyPr>
          <a:lstStyle/>
          <a:p>
            <a:r>
              <a:rPr lang="en-US" sz="3600" dirty="0"/>
              <a:t>Click on the Windows icon:</a:t>
            </a:r>
          </a:p>
          <a:p>
            <a:r>
              <a:rPr lang="en-US" sz="3600" dirty="0"/>
              <a:t>Click on your photo or the person icon</a:t>
            </a:r>
          </a:p>
          <a:p>
            <a:r>
              <a:rPr lang="en-US" sz="3600" dirty="0"/>
              <a:t>Choose “Sign out”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FB3F33-EF8C-4218-B14A-C84C7015C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465" y="2364658"/>
            <a:ext cx="592394" cy="49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92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61466-5950-4A3F-8511-EC0EECC6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30" y="288234"/>
            <a:ext cx="10131950" cy="946205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Orientation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FD4C7-D745-4BFF-AAEE-68B1A1137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410" y="1401275"/>
            <a:ext cx="10709470" cy="4937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Participants will: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b="1" dirty="0"/>
              <a:t>Know</a:t>
            </a:r>
            <a:r>
              <a:rPr lang="en-US" sz="4000" dirty="0"/>
              <a:t> CBC library resources and services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b="1" dirty="0"/>
              <a:t>Learn</a:t>
            </a:r>
            <a:r>
              <a:rPr lang="en-US" sz="4000" dirty="0"/>
              <a:t> about HEAL-WA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b="1" dirty="0"/>
              <a:t>Meet </a:t>
            </a:r>
            <a:r>
              <a:rPr lang="en-US" sz="4000" dirty="0"/>
              <a:t>the librarian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/>
              <a:t>Be encouraged to: </a:t>
            </a:r>
          </a:p>
          <a:p>
            <a:pPr marL="457200" lvl="1" indent="0">
              <a:buNone/>
            </a:pPr>
            <a:r>
              <a:rPr lang="en-US" sz="4000" dirty="0"/>
              <a:t>	</a:t>
            </a:r>
            <a:r>
              <a:rPr lang="en-US" sz="4000" b="1" dirty="0"/>
              <a:t>reach out </a:t>
            </a:r>
            <a:r>
              <a:rPr lang="en-US" sz="4000" dirty="0"/>
              <a:t>to librarian for individualized support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1926E2-96B4-42D8-85DD-AD68C1C41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643" y="3288631"/>
            <a:ext cx="1714615" cy="198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59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9551-01DF-4719-83BB-1FEF47D51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Try it out</a:t>
            </a:r>
            <a:br>
              <a:rPr lang="en-US" dirty="0"/>
            </a:b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D4A15-A326-4BC3-8B43-B9E742CBA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507" y="1547307"/>
            <a:ext cx="9891442" cy="4568358"/>
          </a:xfrm>
        </p:spPr>
        <p:txBody>
          <a:bodyPr/>
          <a:lstStyle/>
          <a:p>
            <a:pPr lvl="0"/>
            <a:r>
              <a:rPr lang="en-US" sz="3600" dirty="0"/>
              <a:t>Connect a personal device to CBC-WIFI</a:t>
            </a:r>
          </a:p>
          <a:p>
            <a:pPr lvl="0"/>
            <a:r>
              <a:rPr lang="en-US" sz="3600" dirty="0"/>
              <a:t>Use the search function of windows to find “Firefox” or “Chrome” to open a browser</a:t>
            </a:r>
          </a:p>
          <a:p>
            <a:pPr lvl="0"/>
            <a:r>
              <a:rPr lang="en-US" sz="3600" dirty="0"/>
              <a:t>Login to your </a:t>
            </a:r>
            <a:r>
              <a:rPr lang="en-US" sz="3600" dirty="0" err="1"/>
              <a:t>NetPrint</a:t>
            </a:r>
            <a:r>
              <a:rPr lang="en-US" sz="3600" dirty="0"/>
              <a:t> account</a:t>
            </a:r>
          </a:p>
          <a:p>
            <a:pPr lvl="0"/>
            <a:r>
              <a:rPr lang="en-US" sz="3600" dirty="0"/>
              <a:t>Login to student email and find OneDrive</a:t>
            </a:r>
          </a:p>
          <a:p>
            <a:pPr lvl="0"/>
            <a:r>
              <a:rPr lang="en-US" sz="3600" dirty="0"/>
              <a:t>Know how to “Sign out” of the computer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79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F9EE541-28E7-4838-B95F-EBBA80824FAD}"/>
              </a:ext>
            </a:extLst>
          </p:cNvPr>
          <p:cNvSpPr txBox="1">
            <a:spLocks/>
          </p:cNvSpPr>
          <p:nvPr/>
        </p:nvSpPr>
        <p:spPr>
          <a:xfrm>
            <a:off x="489601" y="50400"/>
            <a:ext cx="10893600" cy="180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509-543-1445 Student Help Desk</a:t>
            </a:r>
          </a:p>
          <a:p>
            <a:pPr lvl="1"/>
            <a:r>
              <a:rPr lang="en-US" sz="6300" dirty="0"/>
              <a:t>Student Help Desk – Remote Tech Support</a:t>
            </a:r>
          </a:p>
          <a:p>
            <a:pPr lvl="2" algn="r"/>
            <a:r>
              <a:rPr lang="en-US" sz="4000" dirty="0"/>
              <a:t>509-543-1445 </a:t>
            </a:r>
          </a:p>
          <a:p>
            <a:pPr lvl="2" algn="r"/>
            <a:r>
              <a:rPr lang="en-US" sz="4000" u="sng" dirty="0"/>
              <a:t>shelp@columbiabasin.edu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2154E"/>
              </a:solidFill>
              <a:effectLst/>
              <a:uLnTx/>
              <a:uFillTx/>
              <a:latin typeface="Posterama"/>
              <a:ea typeface="+mj-ea"/>
              <a:cs typeface="+mj-cs"/>
            </a:endParaRPr>
          </a:p>
        </p:txBody>
      </p:sp>
      <p:pic>
        <p:nvPicPr>
          <p:cNvPr id="6" name="Content Placeholder 3" descr="This is a screenshot of the Student Help Desk's webpage where it says &quot;Need help with your computer? Having troubles connecting to Wi-Fi? We're here to help! We can help you with the following: Passwords, Wi-Fi, Email, Canvas, Office 365, Printing. ">
            <a:extLst>
              <a:ext uri="{FF2B5EF4-FFF2-40B4-BE49-F238E27FC236}">
                <a16:creationId xmlns:a16="http://schemas.microsoft.com/office/drawing/2014/main" id="{4CD99FE9-BE51-4A8E-8FEE-16DCD1B6B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938405"/>
            <a:ext cx="10732790" cy="46561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B7459-2D4F-4D6B-AA13-F9E9F56F5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2264"/>
            <a:ext cx="10241280" cy="395935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327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F9EE541-28E7-4838-B95F-EBBA80824FAD}"/>
              </a:ext>
            </a:extLst>
          </p:cNvPr>
          <p:cNvSpPr txBox="1">
            <a:spLocks/>
          </p:cNvSpPr>
          <p:nvPr/>
        </p:nvSpPr>
        <p:spPr>
          <a:xfrm>
            <a:off x="891631" y="86401"/>
            <a:ext cx="10635570" cy="711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300" b="1" cap="all" spc="700" dirty="0">
                <a:solidFill>
                  <a:schemeClr val="tx1"/>
                </a:solidFill>
              </a:rPr>
              <a:t>Health Sciences Library Homepage </a:t>
            </a:r>
          </a:p>
          <a:p>
            <a:pPr lvl="0" algn="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2154E"/>
                </a:solidFill>
                <a:effectLst/>
                <a:uLnTx/>
                <a:uFillTx/>
                <a:latin typeface="Posterama"/>
                <a:ea typeface="+mj-ea"/>
                <a:cs typeface="+mj-cs"/>
                <a:hlinkClick r:id="rId3"/>
              </a:rPr>
              <a:t>columbiabasin.edu/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12154E"/>
                </a:solidFill>
                <a:effectLst/>
                <a:uLnTx/>
                <a:uFillTx/>
                <a:latin typeface="Posterama"/>
                <a:ea typeface="+mj-ea"/>
                <a:cs typeface="+mj-cs"/>
                <a:hlinkClick r:id="rId3"/>
              </a:rPr>
              <a:t>hslibrary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2154E"/>
              </a:solidFill>
              <a:effectLst/>
              <a:uLnTx/>
              <a:uFillTx/>
              <a:latin typeface="Posterama"/>
              <a:ea typeface="+mj-ea"/>
              <a:cs typeface="+mj-cs"/>
            </a:endParaRPr>
          </a:p>
        </p:txBody>
      </p:sp>
      <p:pic>
        <p:nvPicPr>
          <p:cNvPr id="7" name="Picture 6" descr="Screenshot of the Health Sciences Library homepage with 6 spots identified. &#10;">
            <a:extLst>
              <a:ext uri="{FF2B5EF4-FFF2-40B4-BE49-F238E27FC236}">
                <a16:creationId xmlns:a16="http://schemas.microsoft.com/office/drawing/2014/main" id="{9980C797-23E0-4572-A6F0-4107A32CE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1" y="798373"/>
            <a:ext cx="10400368" cy="43969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DEBD54-CB37-49AC-8129-9CEDA2EA9DF1}"/>
              </a:ext>
            </a:extLst>
          </p:cNvPr>
          <p:cNvSpPr txBox="1"/>
          <p:nvPr/>
        </p:nvSpPr>
        <p:spPr>
          <a:xfrm>
            <a:off x="702411" y="5345773"/>
            <a:ext cx="4775410" cy="165040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 fontScale="40000" lnSpcReduction="20000"/>
          </a:bodyPr>
          <a:lstStyle/>
          <a:p>
            <a:pPr marL="228600" indent="-228600">
              <a:lnSpc>
                <a:spcPct val="110000"/>
              </a:lnSpc>
              <a:spcAft>
                <a:spcPts val="600"/>
              </a:spcAft>
              <a:buClr>
                <a:prstClr val="white"/>
              </a:buClr>
              <a:buSzPct val="75000"/>
              <a:buFont typeface="+mj-lt"/>
              <a:buAutoNum type="arabicPeriod"/>
            </a:pPr>
            <a:r>
              <a:rPr lang="en-US" sz="5000" dirty="0">
                <a:solidFill>
                  <a:srgbClr val="12154E"/>
                </a:solidFill>
                <a:latin typeface="Avenir Next LT Pro"/>
              </a:rPr>
              <a:t>1. Quick Link to the main library page</a:t>
            </a:r>
          </a:p>
          <a:p>
            <a:pPr marL="228600" indent="-228600">
              <a:lnSpc>
                <a:spcPct val="110000"/>
              </a:lnSpc>
              <a:spcAft>
                <a:spcPts val="600"/>
              </a:spcAft>
              <a:buClr>
                <a:prstClr val="white"/>
              </a:buClr>
              <a:buSzPct val="75000"/>
              <a:buFont typeface="+mj-lt"/>
              <a:buAutoNum type="arabicPeriod"/>
            </a:pPr>
            <a:r>
              <a:rPr lang="en-US" sz="5000" dirty="0">
                <a:solidFill>
                  <a:srgbClr val="12154E"/>
                </a:solidFill>
                <a:latin typeface="Avenir Next LT Pro"/>
              </a:rPr>
              <a:t>2. Link to Health Sciences Library </a:t>
            </a:r>
          </a:p>
          <a:p>
            <a:pPr marL="228600" indent="-228600">
              <a:lnSpc>
                <a:spcPct val="110000"/>
              </a:lnSpc>
              <a:spcAft>
                <a:spcPts val="600"/>
              </a:spcAft>
              <a:buClr>
                <a:prstClr val="white"/>
              </a:buClr>
              <a:buSzPct val="75000"/>
              <a:buFont typeface="+mj-lt"/>
              <a:buAutoNum type="arabicPeriod"/>
            </a:pPr>
            <a:r>
              <a:rPr lang="en-US" sz="5000" dirty="0">
                <a:solidFill>
                  <a:srgbClr val="12154E"/>
                </a:solidFill>
                <a:latin typeface="Avenir Next LT Pro"/>
              </a:rPr>
              <a:t>3. Health Sciences </a:t>
            </a:r>
            <a:r>
              <a:rPr lang="en-US" sz="5000" dirty="0" err="1">
                <a:solidFill>
                  <a:srgbClr val="12154E"/>
                </a:solidFill>
                <a:latin typeface="Avenir Next LT Pro"/>
              </a:rPr>
              <a:t>OneSearch</a:t>
            </a:r>
            <a:r>
              <a:rPr lang="en-US" sz="5000" dirty="0">
                <a:solidFill>
                  <a:srgbClr val="12154E"/>
                </a:solidFill>
                <a:latin typeface="Avenir Next LT Pro"/>
              </a:rPr>
              <a:t> </a:t>
            </a:r>
          </a:p>
          <a:p>
            <a:pPr marL="228600" indent="-228600">
              <a:lnSpc>
                <a:spcPct val="110000"/>
              </a:lnSpc>
              <a:spcAft>
                <a:spcPts val="600"/>
              </a:spcAft>
              <a:buClr>
                <a:prstClr val="white"/>
              </a:buClr>
              <a:buSzPct val="75000"/>
              <a:buFont typeface="+mj-lt"/>
              <a:buAutoNum type="arabicPeriod"/>
            </a:pPr>
            <a:endParaRPr lang="en-US" dirty="0">
              <a:solidFill>
                <a:srgbClr val="12154E"/>
              </a:solidFill>
              <a:latin typeface="Avenir Next LT Pr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91F563-7B55-466B-B258-9C57FD3CD0D6}"/>
              </a:ext>
            </a:extLst>
          </p:cNvPr>
          <p:cNvSpPr txBox="1"/>
          <p:nvPr/>
        </p:nvSpPr>
        <p:spPr>
          <a:xfrm>
            <a:off x="6443526" y="5345773"/>
            <a:ext cx="4775410" cy="1141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10000"/>
              </a:lnSpc>
              <a:spcAft>
                <a:spcPts val="600"/>
              </a:spcAft>
              <a:buClr>
                <a:prstClr val="white"/>
              </a:buClr>
              <a:buSzPct val="75000"/>
              <a:buFont typeface="+mj-lt"/>
              <a:buAutoNum type="arabicPeriod"/>
            </a:pPr>
            <a:r>
              <a:rPr lang="en-US" dirty="0">
                <a:solidFill>
                  <a:srgbClr val="12154E"/>
                </a:solidFill>
                <a:latin typeface="Avenir Next LT Pro"/>
              </a:rPr>
              <a:t>4. Individual databases list</a:t>
            </a:r>
          </a:p>
          <a:p>
            <a:pPr marL="228600" indent="-228600">
              <a:lnSpc>
                <a:spcPct val="110000"/>
              </a:lnSpc>
              <a:spcAft>
                <a:spcPts val="600"/>
              </a:spcAft>
              <a:buClr>
                <a:prstClr val="white"/>
              </a:buClr>
              <a:buSzPct val="75000"/>
              <a:buFont typeface="+mj-lt"/>
              <a:buAutoNum type="arabicPeriod"/>
            </a:pPr>
            <a:r>
              <a:rPr lang="en-US" dirty="0">
                <a:solidFill>
                  <a:srgbClr val="12154E"/>
                </a:solidFill>
                <a:latin typeface="Avenir Next LT Pro"/>
              </a:rPr>
              <a:t>5. Health Sciences Canvas open course </a:t>
            </a:r>
          </a:p>
          <a:p>
            <a:pPr marL="228600" indent="-228600">
              <a:lnSpc>
                <a:spcPct val="110000"/>
              </a:lnSpc>
              <a:spcAft>
                <a:spcPts val="600"/>
              </a:spcAft>
              <a:buClr>
                <a:prstClr val="white"/>
              </a:buClr>
              <a:buSzPct val="75000"/>
              <a:buFont typeface="+mj-lt"/>
              <a:buAutoNum type="arabicPeriod"/>
            </a:pPr>
            <a:r>
              <a:rPr lang="en-US" dirty="0">
                <a:solidFill>
                  <a:srgbClr val="12154E"/>
                </a:solidFill>
                <a:latin typeface="Avenir Next LT Pro"/>
              </a:rPr>
              <a:t>6. Chat with a Librarian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52B613-55C8-4197-8584-561FE1919638}"/>
              </a:ext>
            </a:extLst>
          </p:cNvPr>
          <p:cNvCxnSpPr>
            <a:cxnSpLocks/>
          </p:cNvCxnSpPr>
          <p:nvPr/>
        </p:nvCxnSpPr>
        <p:spPr>
          <a:xfrm>
            <a:off x="1093864" y="798373"/>
            <a:ext cx="9751386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346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B0DEA-FEF1-451C-861B-ED3811C11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17" y="232445"/>
            <a:ext cx="10241280" cy="618739"/>
          </a:xfrm>
        </p:spPr>
        <p:txBody>
          <a:bodyPr/>
          <a:lstStyle/>
          <a:p>
            <a:pPr algn="ctr"/>
            <a:r>
              <a:rPr lang="en-US" dirty="0"/>
              <a:t>Library 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5F0A7-7797-4033-968C-B8ACFAF44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000" y="1306570"/>
            <a:ext cx="10054800" cy="5079830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  <a:defRPr/>
            </a:pPr>
            <a:r>
              <a:rPr lang="en-US" sz="3200" dirty="0"/>
              <a:t>(Login from home with student email &amp; password)</a:t>
            </a:r>
          </a:p>
          <a:p>
            <a:pPr lvl="1">
              <a:spcAft>
                <a:spcPts val="600"/>
              </a:spcAft>
              <a:defRPr/>
            </a:pPr>
            <a:r>
              <a:rPr lang="en-US" sz="3600" dirty="0" err="1"/>
              <a:t>OneSearch</a:t>
            </a:r>
            <a:r>
              <a:rPr lang="en-US" sz="3600" dirty="0"/>
              <a:t> or Health Sciences </a:t>
            </a:r>
            <a:r>
              <a:rPr lang="en-US" sz="3600" dirty="0" err="1"/>
              <a:t>OneSearch</a:t>
            </a:r>
            <a:endParaRPr lang="en-US" sz="3600" dirty="0"/>
          </a:p>
          <a:p>
            <a:pPr lvl="2">
              <a:spcAft>
                <a:spcPts val="600"/>
              </a:spcAft>
              <a:defRPr/>
            </a:pPr>
            <a:r>
              <a:rPr lang="en-US" sz="4000" dirty="0"/>
              <a:t>CINAHL with Full Text</a:t>
            </a:r>
          </a:p>
          <a:p>
            <a:pPr lvl="2">
              <a:spcAft>
                <a:spcPts val="600"/>
              </a:spcAft>
              <a:defRPr/>
            </a:pPr>
            <a:r>
              <a:rPr lang="en-US" sz="4000" dirty="0"/>
              <a:t>Gale Health &amp; Wellness</a:t>
            </a:r>
          </a:p>
          <a:p>
            <a:pPr lvl="1">
              <a:spcAft>
                <a:spcPts val="600"/>
              </a:spcAft>
              <a:defRPr/>
            </a:pPr>
            <a:r>
              <a:rPr lang="en-US" sz="4000" dirty="0"/>
              <a:t>Nursing Reference Center Plus</a:t>
            </a:r>
          </a:p>
          <a:p>
            <a:pPr lvl="1">
              <a:spcAft>
                <a:spcPts val="600"/>
              </a:spcAft>
              <a:defRPr/>
            </a:pPr>
            <a:r>
              <a:rPr lang="en-US" sz="4000" dirty="0" err="1"/>
              <a:t>MicroMedex</a:t>
            </a:r>
            <a:endParaRPr lang="en-US" sz="4000" dirty="0"/>
          </a:p>
          <a:p>
            <a:pPr marL="457200" lvl="1" indent="0" algn="r">
              <a:buNone/>
              <a:defRPr/>
            </a:pPr>
            <a:r>
              <a:rPr lang="en-US" sz="4000" dirty="0"/>
              <a:t> View </a:t>
            </a:r>
            <a:r>
              <a:rPr lang="en-US" sz="4000" dirty="0">
                <a:hlinkClick r:id="rId2"/>
              </a:rPr>
              <a:t>full list</a:t>
            </a:r>
            <a:endParaRPr lang="en-US" sz="4000" dirty="0"/>
          </a:p>
          <a:p>
            <a:pPr lvl="1">
              <a:defRPr/>
            </a:pPr>
            <a:endParaRPr lang="en-US" sz="4400" dirty="0"/>
          </a:p>
          <a:p>
            <a:pPr lvl="1">
              <a:defRPr/>
            </a:pPr>
            <a:endParaRPr lang="en-US" sz="4400" dirty="0"/>
          </a:p>
          <a:p>
            <a:pPr lvl="1">
              <a:defRPr/>
            </a:pP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906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6740C-9792-46EB-B779-94F182C02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676" y="207393"/>
            <a:ext cx="10659569" cy="891832"/>
          </a:xfrm>
        </p:spPr>
        <p:txBody>
          <a:bodyPr/>
          <a:lstStyle/>
          <a:p>
            <a:pPr algn="ctr"/>
            <a:r>
              <a:rPr lang="en-US" dirty="0"/>
              <a:t>Chat with a librarian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B3517-0F0A-4D63-B503-7B7458BFE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132" y="1280160"/>
            <a:ext cx="10659569" cy="5051066"/>
          </a:xfrm>
        </p:spPr>
        <p:txBody>
          <a:bodyPr>
            <a:normAutofit/>
          </a:bodyPr>
          <a:lstStyle/>
          <a:p>
            <a:r>
              <a:rPr lang="en-US" sz="3600" dirty="0"/>
              <a:t>Access from the library homepage </a:t>
            </a:r>
            <a:r>
              <a:rPr lang="en-US" dirty="0"/>
              <a:t>(columbiabasin.edu/library)</a:t>
            </a:r>
          </a:p>
          <a:p>
            <a:r>
              <a:rPr lang="en-US" sz="3600" dirty="0"/>
              <a:t>Chat monitored by CBC librarians with instant Zoom capability during the quarter</a:t>
            </a:r>
          </a:p>
          <a:p>
            <a:pPr marL="0" indent="0">
              <a:buNone/>
            </a:pPr>
            <a:r>
              <a:rPr lang="en-US" sz="3600" dirty="0"/>
              <a:t>   </a:t>
            </a:r>
            <a:r>
              <a:rPr lang="en-US" sz="3200" dirty="0"/>
              <a:t>Mon. to Thu.: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8 </a:t>
            </a:r>
            <a:r>
              <a:rPr lang="en-US" sz="3200" dirty="0"/>
              <a:t>am to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en-US" sz="3200" dirty="0"/>
              <a:t> pm</a:t>
            </a:r>
          </a:p>
          <a:p>
            <a:pPr marL="1371600" lvl="3" indent="0">
              <a:buNone/>
            </a:pPr>
            <a:r>
              <a:rPr lang="en-US" sz="3200" dirty="0"/>
              <a:t>Friday: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8</a:t>
            </a:r>
            <a:r>
              <a:rPr lang="en-US" sz="3200" dirty="0"/>
              <a:t> am to noon</a:t>
            </a:r>
          </a:p>
          <a:p>
            <a:r>
              <a:rPr lang="en-US" sz="3600" dirty="0"/>
              <a:t>Chat is also available 24/7 </a:t>
            </a:r>
          </a:p>
          <a:p>
            <a:pPr marL="1371600" lvl="3" indent="0">
              <a:buNone/>
            </a:pPr>
            <a:r>
              <a:rPr lang="en-US" sz="3600" dirty="0"/>
              <a:t>backup non-CBC librarians</a:t>
            </a:r>
          </a:p>
        </p:txBody>
      </p:sp>
      <p:pic>
        <p:nvPicPr>
          <p:cNvPr id="5" name="Picture 4" descr="image of the Chat with a Librarian chat box showing a &quot;Login&quot; button. ">
            <a:extLst>
              <a:ext uri="{FF2B5EF4-FFF2-40B4-BE49-F238E27FC236}">
                <a16:creationId xmlns:a16="http://schemas.microsoft.com/office/drawing/2014/main" id="{510D51F2-CF9C-4723-BB36-5FF7B40A3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428" y="3429000"/>
            <a:ext cx="3291840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02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E12E4-B433-4D7B-B8F8-38A0A9659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507" y="312868"/>
            <a:ext cx="10241280" cy="820193"/>
          </a:xfrm>
        </p:spPr>
        <p:txBody>
          <a:bodyPr/>
          <a:lstStyle/>
          <a:p>
            <a:r>
              <a:rPr lang="en-US" dirty="0"/>
              <a:t>Quick search demo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2A48C-9277-461A-AFC9-5CE95EB11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61052"/>
            <a:ext cx="10241280" cy="48602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Health Sciences </a:t>
            </a:r>
            <a:r>
              <a:rPr lang="en-US" dirty="0" err="1"/>
              <a:t>OneSearch</a:t>
            </a:r>
            <a:endParaRPr lang="en-US" dirty="0"/>
          </a:p>
          <a:p>
            <a:r>
              <a:rPr lang="en-US" dirty="0"/>
              <a:t>Put different keywords/concept words in search boxes</a:t>
            </a:r>
          </a:p>
          <a:p>
            <a:r>
              <a:rPr lang="en-US" dirty="0"/>
              <a:t>Use OR to connect synonyms</a:t>
            </a:r>
          </a:p>
          <a:p>
            <a:r>
              <a:rPr lang="en-US" dirty="0"/>
              <a:t>Use the limiters: </a:t>
            </a:r>
          </a:p>
          <a:p>
            <a:pPr lvl="1"/>
            <a:r>
              <a:rPr lang="en-US" dirty="0"/>
              <a:t>Dates</a:t>
            </a:r>
          </a:p>
          <a:p>
            <a:pPr lvl="1"/>
            <a:r>
              <a:rPr lang="en-US" dirty="0"/>
              <a:t>Source types</a:t>
            </a:r>
          </a:p>
          <a:p>
            <a:r>
              <a:rPr lang="en-US" dirty="0"/>
              <a:t>Results: </a:t>
            </a:r>
          </a:p>
          <a:p>
            <a:pPr lvl="1"/>
            <a:r>
              <a:rPr lang="en-US" dirty="0"/>
              <a:t>Permalinks</a:t>
            </a:r>
          </a:p>
          <a:p>
            <a:pPr lvl="1"/>
            <a:r>
              <a:rPr lang="en-US" dirty="0"/>
              <a:t>Cite tool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28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2BDA8-ECF8-4859-80D1-14F6DF98A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507" y="312868"/>
            <a:ext cx="10241280" cy="830132"/>
          </a:xfrm>
        </p:spPr>
        <p:txBody>
          <a:bodyPr/>
          <a:lstStyle/>
          <a:p>
            <a:pPr algn="ctr"/>
            <a:r>
              <a:rPr lang="en-US" dirty="0"/>
              <a:t>Pair up &amp; Try it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B3D0E-F597-4638-B9F7-8774A4058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507" y="1639957"/>
            <a:ext cx="10241280" cy="4143424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/>
              <a:t>Find the CBC Library main homepage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Find the Health Sciences Library homepage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Find the list of Health Sciences databases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Locate the “Chat with a Librarian” box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Try a simple search </a:t>
            </a:r>
            <a:r>
              <a:rPr lang="en-US" sz="3300" dirty="0"/>
              <a:t>(</a:t>
            </a:r>
            <a:r>
              <a:rPr lang="en-US" sz="2800" dirty="0"/>
              <a:t>Find one article on a topic of your interest and copy and paste the permalink and APA citation in a new document on your OneDrive)</a:t>
            </a:r>
          </a:p>
          <a:p>
            <a:pPr marL="457200" indent="-457200">
              <a:buFont typeface="+mj-lt"/>
              <a:buAutoNum type="arabicPeriod"/>
            </a:pPr>
            <a:endParaRPr lang="en-US" sz="3200" dirty="0"/>
          </a:p>
          <a:p>
            <a:pPr marL="0" indent="0" algn="r">
              <a:buNone/>
            </a:pPr>
            <a:r>
              <a:rPr lang="en-US" sz="32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75150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76477-EF70-4439-B978-D30846872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160" y="380236"/>
            <a:ext cx="10241280" cy="654574"/>
          </a:xfrm>
        </p:spPr>
        <p:txBody>
          <a:bodyPr/>
          <a:lstStyle/>
          <a:p>
            <a:r>
              <a:rPr lang="en-US" dirty="0"/>
              <a:t>		</a:t>
            </a:r>
            <a:r>
              <a:rPr lang="en-US" dirty="0" err="1"/>
              <a:t>HealWA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C579A-5C16-445D-B91E-BFA661F20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161" y="1257030"/>
            <a:ext cx="9745440" cy="16589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health information resource portal – Free to licensed healthcare professionals including LPNs and RNs in Washington.</a:t>
            </a:r>
          </a:p>
          <a:p>
            <a:r>
              <a:rPr lang="en-US" dirty="0">
                <a:hlinkClick r:id="rId2"/>
              </a:rPr>
              <a:t>How to set up access </a:t>
            </a:r>
            <a:r>
              <a:rPr lang="en-US" dirty="0"/>
              <a:t>(3-min video)</a:t>
            </a:r>
          </a:p>
        </p:txBody>
      </p:sp>
      <p:pic>
        <p:nvPicPr>
          <p:cNvPr id="5" name="Picture 4" descr="Logo of HealWA: The On Call Library for Washington State Practitioners. ">
            <a:extLst>
              <a:ext uri="{FF2B5EF4-FFF2-40B4-BE49-F238E27FC236}">
                <a16:creationId xmlns:a16="http://schemas.microsoft.com/office/drawing/2014/main" id="{068FCE82-DA2B-4F8A-BB30-F7640932D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245" y="158016"/>
            <a:ext cx="2857143" cy="6761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D84B4E-AB9D-44A8-BF54-40DC6D0D55E4}"/>
              </a:ext>
            </a:extLst>
          </p:cNvPr>
          <p:cNvSpPr txBox="1"/>
          <p:nvPr/>
        </p:nvSpPr>
        <p:spPr>
          <a:xfrm>
            <a:off x="1033670" y="2916000"/>
            <a:ext cx="599353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Databases: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CINAHL Complete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MEDLINE Complete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DynaMed</a:t>
            </a: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Joanna Briggs Library</a:t>
            </a:r>
          </a:p>
          <a:p>
            <a:pPr lvl="1"/>
            <a:r>
              <a:rPr lang="en-US" sz="2800" dirty="0"/>
              <a:t>View </a:t>
            </a:r>
            <a:r>
              <a:rPr lang="en-US" sz="2800" dirty="0">
                <a:hlinkClick r:id="rId4"/>
              </a:rPr>
              <a:t>Nursing Toolkit</a:t>
            </a:r>
            <a:r>
              <a:rPr lang="en-US" sz="2800" dirty="0"/>
              <a:t> for more databases</a:t>
            </a:r>
            <a:endParaRPr lang="en-US" sz="3600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3FE943-4878-4C93-AD0B-DED0EF56858D}"/>
              </a:ext>
            </a:extLst>
          </p:cNvPr>
          <p:cNvSpPr txBox="1"/>
          <p:nvPr/>
        </p:nvSpPr>
        <p:spPr>
          <a:xfrm>
            <a:off x="6609522" y="3138220"/>
            <a:ext cx="5183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E-books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hlinkClick r:id="rId5"/>
              </a:rPr>
              <a:t>Continuing Education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hlinkClick r:id="rId6"/>
              </a:rPr>
              <a:t>Document delivery service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535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76477-EF70-4439-B978-D30846872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160" y="380236"/>
            <a:ext cx="10241280" cy="654574"/>
          </a:xfrm>
        </p:spPr>
        <p:txBody>
          <a:bodyPr>
            <a:normAutofit/>
          </a:bodyPr>
          <a:lstStyle/>
          <a:p>
            <a:r>
              <a:rPr lang="en-US" dirty="0"/>
              <a:t>		</a:t>
            </a:r>
            <a:r>
              <a:rPr lang="en-US" dirty="0" err="1"/>
              <a:t>HealWA</a:t>
            </a:r>
            <a:r>
              <a:rPr lang="en-US" dirty="0"/>
              <a:t> </a:t>
            </a:r>
            <a:r>
              <a:rPr lang="en-US" dirty="0" err="1"/>
              <a:t>Ejournals</a:t>
            </a:r>
            <a:endParaRPr lang="en-US" dirty="0"/>
          </a:p>
        </p:txBody>
      </p:sp>
      <p:pic>
        <p:nvPicPr>
          <p:cNvPr id="5" name="Picture 4" descr="Logo of HealWA: The On Call Library for Washington State Practitioners. ">
            <a:extLst>
              <a:ext uri="{FF2B5EF4-FFF2-40B4-BE49-F238E27FC236}">
                <a16:creationId xmlns:a16="http://schemas.microsoft.com/office/drawing/2014/main" id="{068FCE82-DA2B-4F8A-BB30-F7640932D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245" y="158016"/>
            <a:ext cx="2857143" cy="67619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AAB82A3-7AD3-418E-BB02-6D80A147A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42" y="1257030"/>
            <a:ext cx="11197389" cy="5442954"/>
          </a:xfrm>
        </p:spPr>
        <p:txBody>
          <a:bodyPr>
            <a:normAutofit/>
          </a:bodyPr>
          <a:lstStyle/>
          <a:p>
            <a:pPr marL="914400" lvl="1" indent="-457200"/>
            <a:r>
              <a:rPr lang="en-US" sz="3600" dirty="0"/>
              <a:t>Journal of Nursing Administration</a:t>
            </a:r>
          </a:p>
          <a:p>
            <a:pPr marL="914400" lvl="1" indent="-457200"/>
            <a:r>
              <a:rPr lang="en-US" sz="3600" dirty="0"/>
              <a:t>MCN</a:t>
            </a:r>
          </a:p>
          <a:p>
            <a:pPr marL="914400" lvl="1" indent="-457200"/>
            <a:r>
              <a:rPr lang="en-US" sz="3600" dirty="0"/>
              <a:t>Nursing Care Quarterly</a:t>
            </a:r>
          </a:p>
          <a:p>
            <a:pPr marL="914400" lvl="1" indent="-457200"/>
            <a:r>
              <a:rPr lang="en-US" sz="3600" dirty="0"/>
              <a:t>Nursing Management</a:t>
            </a:r>
          </a:p>
          <a:p>
            <a:pPr marL="914400" lvl="1" indent="-457200"/>
            <a:r>
              <a:rPr lang="en-US" sz="3600" dirty="0"/>
              <a:t>Nurse Practitioner</a:t>
            </a:r>
          </a:p>
          <a:p>
            <a:pPr marL="914400" lvl="1" indent="-457200"/>
            <a:r>
              <a:rPr lang="en-US" sz="3600" dirty="0"/>
              <a:t>Nursing Research</a:t>
            </a:r>
          </a:p>
          <a:p>
            <a:pPr marL="457200" lvl="1" indent="0">
              <a:buNone/>
            </a:pPr>
            <a:r>
              <a:rPr lang="en-US" sz="3200" dirty="0"/>
              <a:t>(On the </a:t>
            </a:r>
            <a:r>
              <a:rPr lang="en-US" sz="3200" dirty="0">
                <a:hlinkClick r:id="rId3"/>
              </a:rPr>
              <a:t>Databases page</a:t>
            </a:r>
            <a:r>
              <a:rPr lang="en-US" sz="3200" dirty="0"/>
              <a:t>, click on EJOURNALS to search for more)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244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E12E4-B433-4D7B-B8F8-38A0A9659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507" y="312868"/>
            <a:ext cx="10241280" cy="820193"/>
          </a:xfrm>
        </p:spPr>
        <p:txBody>
          <a:bodyPr/>
          <a:lstStyle/>
          <a:p>
            <a:pPr algn="ctr"/>
            <a:r>
              <a:rPr lang="en-US" dirty="0"/>
              <a:t>Quick demo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2A48C-9277-461A-AFC9-5CE95EB11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61053"/>
            <a:ext cx="10241280" cy="3220278"/>
          </a:xfrm>
        </p:spPr>
        <p:txBody>
          <a:bodyPr/>
          <a:lstStyle/>
          <a:p>
            <a:r>
              <a:rPr lang="en-US" sz="3600" dirty="0"/>
              <a:t>Search </a:t>
            </a:r>
            <a:r>
              <a:rPr lang="en-US" sz="3600" dirty="0" err="1"/>
              <a:t>DynaMed</a:t>
            </a:r>
            <a:endParaRPr lang="en-US" sz="3600" dirty="0"/>
          </a:p>
          <a:p>
            <a:r>
              <a:rPr lang="en-US" sz="3600" dirty="0"/>
              <a:t>How to find out if full text of a specific journal is available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09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241BF-B2A2-481A-A993-9F8CE0D79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748" y="-123148"/>
            <a:ext cx="10241280" cy="1234440"/>
          </a:xfrm>
        </p:spPr>
        <p:txBody>
          <a:bodyPr/>
          <a:lstStyle/>
          <a:p>
            <a:pPr algn="ctr"/>
            <a:r>
              <a:rPr lang="en-US" dirty="0"/>
              <a:t>Health Sciences Library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118C1-5F1C-4EAB-B379-EE29F5579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400" y="1364227"/>
            <a:ext cx="9698400" cy="48576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4000" dirty="0"/>
              <a:t>Monday – Thursday             7:30am – 4:00pm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/>
              <a:t>                   Friday              7:30am – noon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/>
              <a:t>Weekends, Holidays, &amp; Breaks        Closed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03550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2BDA8-ECF8-4859-80D1-14F6DF98A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507" y="312868"/>
            <a:ext cx="10241280" cy="830132"/>
          </a:xfrm>
        </p:spPr>
        <p:txBody>
          <a:bodyPr/>
          <a:lstStyle/>
          <a:p>
            <a:pPr algn="ctr"/>
            <a:r>
              <a:rPr lang="en-US" dirty="0"/>
              <a:t>Pair up &amp; Try it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B3D0E-F597-4638-B9F7-8774A4058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507" y="1347019"/>
            <a:ext cx="10241280" cy="443636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/>
              <a:t>Find the HEALWA homepage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Do the first step for setting up access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Browse the databases in the toolkit for LPNs and RNs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Search for the full text of a journal (e.g. </a:t>
            </a:r>
            <a:r>
              <a:rPr lang="en-US" sz="3200" i="1" dirty="0"/>
              <a:t>Nursing Research</a:t>
            </a:r>
            <a:r>
              <a:rPr lang="en-US" sz="32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Find the CE education page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Try </a:t>
            </a:r>
            <a:r>
              <a:rPr lang="en-US" sz="3200" dirty="0" err="1"/>
              <a:t>DynaMed</a:t>
            </a:r>
            <a:r>
              <a:rPr lang="en-US" sz="3200" dirty="0"/>
              <a:t> (Only if successfully logged in)</a:t>
            </a:r>
          </a:p>
          <a:p>
            <a:pPr marL="0" indent="0" algn="r">
              <a:buNone/>
            </a:pPr>
            <a:r>
              <a:rPr lang="en-US" sz="32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40287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B1087-5381-4175-9D5F-7A9C0A742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143024"/>
            <a:ext cx="10241280" cy="966282"/>
          </a:xfrm>
        </p:spPr>
        <p:txBody>
          <a:bodyPr/>
          <a:lstStyle/>
          <a:p>
            <a:pPr algn="ctr"/>
            <a:r>
              <a:rPr lang="en-US" dirty="0"/>
              <a:t>Librarians Can Help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FC45-8626-41DE-A2F6-DD1E79F27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182" y="1252330"/>
            <a:ext cx="10320793" cy="4979505"/>
          </a:xfrm>
        </p:spPr>
        <p:txBody>
          <a:bodyPr>
            <a:normAutofit/>
          </a:bodyPr>
          <a:lstStyle/>
          <a:p>
            <a:r>
              <a:rPr lang="en-US" b="1" dirty="0"/>
              <a:t>Show you how </a:t>
            </a:r>
            <a:r>
              <a:rPr lang="en-US" dirty="0"/>
              <a:t>to search CBC and/or HEALWA databases effectively;</a:t>
            </a:r>
          </a:p>
          <a:p>
            <a:r>
              <a:rPr lang="en-US" b="1" dirty="0"/>
              <a:t>Help you search </a:t>
            </a:r>
            <a:r>
              <a:rPr lang="en-US" dirty="0"/>
              <a:t>for references, books, articles, statistics, and reputable websites;</a:t>
            </a:r>
            <a:endParaRPr lang="en-US" sz="1400" dirty="0"/>
          </a:p>
          <a:p>
            <a:r>
              <a:rPr lang="en-US" b="1" dirty="0"/>
              <a:t>Get full text </a:t>
            </a:r>
            <a:r>
              <a:rPr lang="en-US" dirty="0"/>
              <a:t>of articles that are not already available as a free service to students (</a:t>
            </a:r>
            <a:r>
              <a:rPr lang="en-US" dirty="0">
                <a:hlinkClick r:id="rId2"/>
              </a:rPr>
              <a:t>Request form</a:t>
            </a:r>
            <a:r>
              <a:rPr lang="en-US" dirty="0"/>
              <a:t>);</a:t>
            </a:r>
          </a:p>
          <a:p>
            <a:r>
              <a:rPr lang="en-US" b="1" dirty="0"/>
              <a:t>Provide APA style help </a:t>
            </a:r>
            <a:r>
              <a:rPr lang="en-US" dirty="0"/>
              <a:t>(</a:t>
            </a:r>
            <a:r>
              <a:rPr lang="en-US" dirty="0">
                <a:hlinkClick r:id="rId3"/>
              </a:rPr>
              <a:t>https://bit.ly/CBCAPA</a:t>
            </a:r>
            <a:r>
              <a:rPr lang="en-US" dirty="0"/>
              <a:t>)</a:t>
            </a:r>
          </a:p>
          <a:p>
            <a:pPr marL="0" indent="0" algn="r">
              <a:buNone/>
            </a:pPr>
            <a:r>
              <a:rPr lang="en-US" dirty="0"/>
              <a:t>Ying Yu,  Health Sciences librarian</a:t>
            </a:r>
          </a:p>
          <a:p>
            <a:pPr marL="0" indent="0" algn="r">
              <a:buNone/>
            </a:pPr>
            <a:r>
              <a:rPr lang="en-US" dirty="0"/>
              <a:t>Please email me: </a:t>
            </a:r>
            <a:r>
              <a:rPr lang="en-US" dirty="0">
                <a:hlinkClick r:id="rId4"/>
              </a:rPr>
              <a:t>yyu@columbiabasin.edu</a:t>
            </a:r>
            <a:r>
              <a:rPr lang="en-US" dirty="0"/>
              <a:t>, or</a:t>
            </a:r>
          </a:p>
          <a:p>
            <a:pPr marL="0" indent="0" algn="r">
              <a:buNone/>
            </a:pPr>
            <a:r>
              <a:rPr lang="en-US" dirty="0">
                <a:hlinkClick r:id="rId5"/>
              </a:rPr>
              <a:t>Submit a Question/Request an Online Meeting </a:t>
            </a:r>
            <a:endParaRPr lang="en-US" dirty="0"/>
          </a:p>
          <a:p>
            <a:pPr marL="0" indent="0" algn="r">
              <a:buNone/>
            </a:pPr>
            <a:r>
              <a:rPr lang="en-US" dirty="0">
                <a:highlight>
                  <a:srgbClr val="FFFF00"/>
                </a:highlight>
                <a:latin typeface="Caveat" panose="00000500000000000000" pitchFamily="2" charset="0"/>
              </a:rPr>
              <a:t>(I’d love to meet with you for a research consultation through Zoom or in person!)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B54078-7207-4F97-94A6-48616552F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63" y="4909931"/>
            <a:ext cx="1064230" cy="132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18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D1232-7B48-40D9-AA97-D242C04FB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507" y="312868"/>
            <a:ext cx="10241280" cy="867003"/>
          </a:xfrm>
        </p:spPr>
        <p:txBody>
          <a:bodyPr/>
          <a:lstStyle/>
          <a:p>
            <a:r>
              <a:rPr lang="en-US" dirty="0"/>
              <a:t>Library Session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713FB-4EDF-4309-AF3B-CB134419F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/>
              <a:t>Your feedback is greatly appreciated for improvement for future students!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>
                <a:highlight>
                  <a:srgbClr val="FFFF00"/>
                </a:highlight>
              </a:rPr>
              <a:t>Thank you!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 link can be found in the Health Sciences Canvas page (Scroll down to the bottom under the module for LPN-BSN).</a:t>
            </a:r>
          </a:p>
        </p:txBody>
      </p:sp>
    </p:spTree>
    <p:extLst>
      <p:ext uri="{BB962C8B-B14F-4D97-AF65-F5344CB8AC3E}">
        <p14:creationId xmlns:p14="http://schemas.microsoft.com/office/powerpoint/2010/main" val="1629170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1F73-B0CE-4782-8960-5B1A2FF5E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628" y="0"/>
            <a:ext cx="10241280" cy="1234440"/>
          </a:xfrm>
        </p:spPr>
        <p:txBody>
          <a:bodyPr/>
          <a:lstStyle/>
          <a:p>
            <a:r>
              <a:rPr lang="en-US" dirty="0"/>
              <a:t>Remember to Log 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AEB63-0537-4035-B3E4-B86BA8D60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286000"/>
            <a:ext cx="9601196" cy="3894668"/>
          </a:xfrm>
        </p:spPr>
        <p:txBody>
          <a:bodyPr/>
          <a:lstStyle/>
          <a:p>
            <a:r>
              <a:rPr lang="en-US" sz="4400" dirty="0"/>
              <a:t>Click on the Windows icon:</a:t>
            </a:r>
          </a:p>
          <a:p>
            <a:r>
              <a:rPr lang="en-US" sz="4400" dirty="0"/>
              <a:t>Click on your photo</a:t>
            </a:r>
          </a:p>
          <a:p>
            <a:r>
              <a:rPr lang="en-US" sz="4400" dirty="0"/>
              <a:t>Choose “Sign out”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FB3F33-EF8C-4218-B14A-C84C7015C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286000"/>
            <a:ext cx="10668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54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241BF-B2A2-481A-A993-9F8CE0D79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748" y="-123148"/>
            <a:ext cx="10241280" cy="1234440"/>
          </a:xfrm>
        </p:spPr>
        <p:txBody>
          <a:bodyPr/>
          <a:lstStyle/>
          <a:p>
            <a:pPr algn="ctr"/>
            <a:r>
              <a:rPr lang="en-US" dirty="0"/>
              <a:t>Health Sciences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118C1-5F1C-4EAB-B379-EE29F5579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529" y="1364227"/>
            <a:ext cx="10558371" cy="4999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Location:  </a:t>
            </a:r>
            <a:r>
              <a:rPr lang="en-US" sz="3200" dirty="0"/>
              <a:t>3rd floor of HSC building (HS307) in Richland</a:t>
            </a:r>
          </a:p>
          <a:p>
            <a:pPr marL="0" indent="0">
              <a:buNone/>
            </a:pPr>
            <a:r>
              <a:rPr lang="en-US" sz="3200" b="1" dirty="0"/>
              <a:t>Services: </a:t>
            </a:r>
            <a:r>
              <a:rPr lang="en-US" sz="3200" dirty="0"/>
              <a:t>research help, tech support, ILL articles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Resources</a:t>
            </a:r>
            <a:r>
              <a:rPr lang="en-US" sz="3200" dirty="0"/>
              <a:t>: </a:t>
            </a:r>
          </a:p>
          <a:p>
            <a:pPr lvl="1"/>
            <a:r>
              <a:rPr lang="en-US" sz="3200" dirty="0"/>
              <a:t>44 computers</a:t>
            </a:r>
          </a:p>
          <a:p>
            <a:pPr lvl="1"/>
            <a:r>
              <a:rPr lang="en-US" sz="3200" dirty="0"/>
              <a:t>b/w &amp; color printers </a:t>
            </a:r>
          </a:p>
          <a:p>
            <a:pPr lvl="1"/>
            <a:r>
              <a:rPr lang="en-US" sz="3200" dirty="0"/>
              <a:t>study rooms</a:t>
            </a:r>
          </a:p>
          <a:p>
            <a:pPr lvl="1"/>
            <a:r>
              <a:rPr lang="en-US" sz="3200" dirty="0"/>
              <a:t>books</a:t>
            </a:r>
          </a:p>
        </p:txBody>
      </p:sp>
      <p:pic>
        <p:nvPicPr>
          <p:cNvPr id="7" name="Picture 6" descr="screenshot of &quot;Request an Item&quot; form on the library's homepage">
            <a:hlinkClick r:id="rId2"/>
            <a:extLst>
              <a:ext uri="{FF2B5EF4-FFF2-40B4-BE49-F238E27FC236}">
                <a16:creationId xmlns:a16="http://schemas.microsoft.com/office/drawing/2014/main" id="{95D8578B-9AF7-4E23-B1C0-49F5F0B57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74" y="3079300"/>
            <a:ext cx="5980470" cy="328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23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84393-7F62-4B27-A588-9E859C264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507" y="312868"/>
            <a:ext cx="10241280" cy="790375"/>
          </a:xfrm>
        </p:spPr>
        <p:txBody>
          <a:bodyPr/>
          <a:lstStyle/>
          <a:p>
            <a:r>
              <a:rPr lang="en-US" dirty="0"/>
              <a:t>Computer Login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4881F-FDD1-4F60-BDAD-D34CEEC2B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507" y="1580322"/>
            <a:ext cx="10364373" cy="3170582"/>
          </a:xfrm>
        </p:spPr>
        <p:txBody>
          <a:bodyPr/>
          <a:lstStyle/>
          <a:p>
            <a:r>
              <a:rPr lang="en-US" sz="2800" dirty="0"/>
              <a:t>Login: Student Email Username </a:t>
            </a:r>
          </a:p>
          <a:p>
            <a:pPr lvl="1"/>
            <a:r>
              <a:rPr lang="en-US" sz="3200" dirty="0" err="1"/>
              <a:t>firstnitiallastname</a:t>
            </a:r>
            <a:r>
              <a:rPr lang="en-US" sz="3200" dirty="0"/>
              <a:t>#   (e.g.    rsmith2)</a:t>
            </a:r>
          </a:p>
          <a:p>
            <a:pPr lvl="1"/>
            <a:r>
              <a:rPr lang="en-US" sz="3200" dirty="0"/>
              <a:t>You do NOT need to add the full email address </a:t>
            </a:r>
            <a:r>
              <a:rPr lang="en-US" sz="3200" strike="sngStrike" dirty="0"/>
              <a:t>@students.columbiabasin.edu</a:t>
            </a:r>
          </a:p>
          <a:p>
            <a:r>
              <a:rPr lang="en-US" sz="2800" dirty="0"/>
              <a:t>Password: Your Email Password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59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F2473-548D-47E7-A02B-DFAC95A90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10241280" cy="1234440"/>
          </a:xfrm>
        </p:spPr>
        <p:txBody>
          <a:bodyPr/>
          <a:lstStyle/>
          <a:p>
            <a:r>
              <a:rPr lang="en-US" dirty="0"/>
              <a:t>EXPIRED PASSWORD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87C80-EE4B-4B7E-B077-87F0ABB27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277" y="1768135"/>
            <a:ext cx="10241280" cy="3959352"/>
          </a:xfrm>
        </p:spPr>
        <p:txBody>
          <a:bodyPr/>
          <a:lstStyle/>
          <a:p>
            <a:r>
              <a:rPr lang="en-US" sz="3200" dirty="0"/>
              <a:t>Change it on a CBC computer when prompted</a:t>
            </a:r>
          </a:p>
          <a:p>
            <a:r>
              <a:rPr lang="en-US" sz="3200" dirty="0"/>
              <a:t>New password needs to be complex enough and not the same as any previously used ones; Can not include any part of your name</a:t>
            </a:r>
          </a:p>
          <a:p>
            <a:pPr lvl="1"/>
            <a:r>
              <a:rPr lang="en-US" sz="3200" dirty="0">
                <a:highlight>
                  <a:srgbClr val="FFFF00"/>
                </a:highlight>
              </a:rPr>
              <a:t>Write down </a:t>
            </a:r>
            <a:r>
              <a:rPr lang="en-US" sz="3200" dirty="0"/>
              <a:t>your new password!!!</a:t>
            </a:r>
          </a:p>
          <a:p>
            <a:pPr lvl="1"/>
            <a:r>
              <a:rPr lang="en-US" sz="3200" dirty="0"/>
              <a:t>This is your new password for Canvas, </a:t>
            </a:r>
            <a:r>
              <a:rPr lang="en-US" sz="3200" dirty="0" err="1"/>
              <a:t>Wifi</a:t>
            </a:r>
            <a:r>
              <a:rPr lang="en-US" sz="3200" dirty="0"/>
              <a:t>, and email!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16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9551-01DF-4719-83BB-1FEF47D51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269" y="984182"/>
            <a:ext cx="9966960" cy="2852737"/>
          </a:xfrm>
        </p:spPr>
        <p:txBody>
          <a:bodyPr/>
          <a:lstStyle/>
          <a:p>
            <a:pPr algn="ctr"/>
            <a:r>
              <a:rPr lang="en-US" dirty="0"/>
              <a:t>Try it out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r>
              <a:rPr lang="en-US" b="0" cap="none" dirty="0"/>
              <a:t>Login to a CBC Computer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72614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155C5-DF8B-45AB-9C98-7F0241D07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507" y="312868"/>
            <a:ext cx="10241280" cy="830132"/>
          </a:xfrm>
        </p:spPr>
        <p:txBody>
          <a:bodyPr>
            <a:normAutofit/>
          </a:bodyPr>
          <a:lstStyle/>
          <a:p>
            <a:r>
              <a:rPr lang="en-US" b="1" dirty="0"/>
              <a:t>CONNECT TO WIFI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F8B49-4627-4580-B1CF-C7613BE8A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05000"/>
            <a:ext cx="10058400" cy="4571999"/>
          </a:xfrm>
        </p:spPr>
        <p:txBody>
          <a:bodyPr/>
          <a:lstStyle/>
          <a:p>
            <a:r>
              <a:rPr lang="en-US" sz="3600" dirty="0"/>
              <a:t>Do NOT choose the </a:t>
            </a:r>
            <a:r>
              <a:rPr lang="en-US" sz="3600" strike="sngStrike" dirty="0"/>
              <a:t>guest </a:t>
            </a:r>
            <a:r>
              <a:rPr lang="en-US" sz="3600" strike="sngStrike" dirty="0" err="1"/>
              <a:t>Wifi</a:t>
            </a:r>
            <a:r>
              <a:rPr lang="en-US" sz="3600" strike="sngStrike" dirty="0"/>
              <a:t> </a:t>
            </a:r>
            <a:r>
              <a:rPr lang="en-US" sz="3600" dirty="0"/>
              <a:t>(slower; does not work for Canvas; can’t connect to </a:t>
            </a:r>
            <a:r>
              <a:rPr lang="en-US" sz="3600" dirty="0" err="1"/>
              <a:t>NetPrint</a:t>
            </a:r>
            <a:r>
              <a:rPr lang="en-US" sz="3600" dirty="0"/>
              <a:t>)</a:t>
            </a:r>
          </a:p>
          <a:p>
            <a:r>
              <a:rPr lang="en-US" sz="3600" dirty="0"/>
              <a:t>Choose “</a:t>
            </a:r>
            <a:r>
              <a:rPr lang="en-US" sz="3600" b="1" dirty="0"/>
              <a:t>CBC-WIFI” </a:t>
            </a:r>
            <a:endParaRPr lang="en-US" sz="3600" dirty="0"/>
          </a:p>
          <a:p>
            <a:pPr lvl="1"/>
            <a:r>
              <a:rPr lang="en-US" sz="3600" dirty="0"/>
              <a:t>Username: CBC student email username only</a:t>
            </a:r>
          </a:p>
          <a:p>
            <a:pPr lvl="1"/>
            <a:r>
              <a:rPr lang="en-US" sz="3600" dirty="0"/>
              <a:t>Password: student email password</a:t>
            </a:r>
          </a:p>
          <a:p>
            <a:r>
              <a:rPr lang="en-US" sz="3600" dirty="0"/>
              <a:t>See detailed </a:t>
            </a:r>
            <a:r>
              <a:rPr lang="en-US" sz="3600" dirty="0">
                <a:hlinkClick r:id="rId2"/>
              </a:rPr>
              <a:t>Instructions</a:t>
            </a:r>
            <a:endParaRPr lang="en-US" sz="3600" dirty="0"/>
          </a:p>
          <a:p>
            <a:pPr lvl="0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78836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C786A-7AD1-41DF-BEF6-E499DBC39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507" y="312868"/>
            <a:ext cx="10241280" cy="837506"/>
          </a:xfrm>
        </p:spPr>
        <p:txBody>
          <a:bodyPr/>
          <a:lstStyle/>
          <a:p>
            <a:r>
              <a:rPr lang="en-US" dirty="0"/>
              <a:t>Office 365 and </a:t>
            </a:r>
            <a:r>
              <a:rPr lang="en-US" dirty="0" err="1"/>
              <a:t>Onedrive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A0743-C83B-40BA-B2FA-8999A57A2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507" y="1710813"/>
            <a:ext cx="10364373" cy="4355690"/>
          </a:xfrm>
        </p:spPr>
        <p:txBody>
          <a:bodyPr>
            <a:normAutofit/>
          </a:bodyPr>
          <a:lstStyle/>
          <a:p>
            <a:r>
              <a:rPr lang="en-US" sz="3600" dirty="0"/>
              <a:t>Login to your email through the quick links on the CBC website</a:t>
            </a:r>
          </a:p>
          <a:p>
            <a:r>
              <a:rPr lang="en-US" sz="3600" dirty="0"/>
              <a:t>Click on the square icon made up with nine dots in the top left corner to access OneDrive</a:t>
            </a:r>
          </a:p>
          <a:p>
            <a:r>
              <a:rPr lang="en-US" sz="3600" dirty="0"/>
              <a:t>It’s a good place to keep your documents and use MS Word, PPT, etc. </a:t>
            </a:r>
          </a:p>
        </p:txBody>
      </p:sp>
    </p:spTree>
    <p:extLst>
      <p:ext uri="{BB962C8B-B14F-4D97-AF65-F5344CB8AC3E}">
        <p14:creationId xmlns:p14="http://schemas.microsoft.com/office/powerpoint/2010/main" val="171022115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psycSB">
  <a:themeElements>
    <a:clrScheme name="Custom 51">
      <a:dk1>
        <a:sysClr val="windowText" lastClr="000000"/>
      </a:dk1>
      <a:lt1>
        <a:sysClr val="window" lastClr="FFFFFF"/>
      </a:lt1>
      <a:dk2>
        <a:srgbClr val="12154E"/>
      </a:dk2>
      <a:lt2>
        <a:srgbClr val="EEEEEE"/>
      </a:lt2>
      <a:accent1>
        <a:srgbClr val="FD8686"/>
      </a:accent1>
      <a:accent2>
        <a:srgbClr val="B495C2"/>
      </a:accent2>
      <a:accent3>
        <a:srgbClr val="8F99BB"/>
      </a:accent3>
      <a:accent4>
        <a:srgbClr val="A3A3C1"/>
      </a:accent4>
      <a:accent5>
        <a:srgbClr val="7162FE"/>
      </a:accent5>
      <a:accent6>
        <a:srgbClr val="1EBE9B"/>
      </a:accent6>
      <a:hlink>
        <a:srgbClr val="EF08F7"/>
      </a:hlink>
      <a:folHlink>
        <a:srgbClr val="8477FE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psycSB" id="{E18A3563-2101-4DDE-AE90-01E3D2AF3BBF}" vid="{27744B4B-4A9D-4C74-A141-15314E1EF48F}"/>
    </a:ext>
  </a:extLst>
</a:theme>
</file>

<file path=ppt/theme/theme2.xml><?xml version="1.0" encoding="utf-8"?>
<a:theme xmlns:a="http://schemas.openxmlformats.org/drawingml/2006/main" name="GradientRise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ThemepsycSB</Template>
  <TotalTime>3143</TotalTime>
  <Words>1584</Words>
  <Application>Microsoft Office PowerPoint</Application>
  <PresentationFormat>Widescreen</PresentationFormat>
  <Paragraphs>207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Arial Rounded MT Bold</vt:lpstr>
      <vt:lpstr>Avenir Next LT Pro</vt:lpstr>
      <vt:lpstr>Calibri</vt:lpstr>
      <vt:lpstr>Caveat</vt:lpstr>
      <vt:lpstr>Leelawadee</vt:lpstr>
      <vt:lpstr>Posterama</vt:lpstr>
      <vt:lpstr>Tw Cen MT</vt:lpstr>
      <vt:lpstr>ThemepsycSB</vt:lpstr>
      <vt:lpstr>GradientRiseVTI</vt:lpstr>
      <vt:lpstr>Health Sciences Library Orientation  for LPN-BSN Students </vt:lpstr>
      <vt:lpstr>Orientation outcomes</vt:lpstr>
      <vt:lpstr>Health Sciences Library Hours</vt:lpstr>
      <vt:lpstr>Health Sciences Library</vt:lpstr>
      <vt:lpstr>Computer Login</vt:lpstr>
      <vt:lpstr>EXPIRED PASSWORD </vt:lpstr>
      <vt:lpstr>Try it out   Login to a CBC Computer</vt:lpstr>
      <vt:lpstr>CONNECT TO WIFI</vt:lpstr>
      <vt:lpstr>Office 365 and Onedrive</vt:lpstr>
      <vt:lpstr>NetPrint</vt:lpstr>
      <vt:lpstr> HSC Printers</vt:lpstr>
      <vt:lpstr>Printing</vt:lpstr>
      <vt:lpstr>Links to NetPrint </vt:lpstr>
      <vt:lpstr>NetPrint Login</vt:lpstr>
      <vt:lpstr>Print PPTs with NetPrint</vt:lpstr>
      <vt:lpstr>PowerPoint Presentation</vt:lpstr>
      <vt:lpstr>NetPrint- Web Print</vt:lpstr>
      <vt:lpstr>NetPrint – More Notes</vt:lpstr>
      <vt:lpstr>How to Sign out</vt:lpstr>
      <vt:lpstr>Try it out </vt:lpstr>
      <vt:lpstr>PowerPoint Presentation</vt:lpstr>
      <vt:lpstr>PowerPoint Presentation</vt:lpstr>
      <vt:lpstr>Library Databases</vt:lpstr>
      <vt:lpstr>Chat with a librarian</vt:lpstr>
      <vt:lpstr>Quick search demo </vt:lpstr>
      <vt:lpstr>Pair up &amp; Try it out</vt:lpstr>
      <vt:lpstr>  HealWA</vt:lpstr>
      <vt:lpstr>  HealWA Ejournals</vt:lpstr>
      <vt:lpstr>Quick demo </vt:lpstr>
      <vt:lpstr>Pair up &amp; Try it out</vt:lpstr>
      <vt:lpstr>Librarians Can Help </vt:lpstr>
      <vt:lpstr>Library Session Feedback</vt:lpstr>
      <vt:lpstr>Remember to Log Off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Sciences Library Orientation</dc:title>
  <dc:creator>Yu, Ying</dc:creator>
  <cp:lastModifiedBy>Yu, Ying</cp:lastModifiedBy>
  <cp:revision>43</cp:revision>
  <dcterms:created xsi:type="dcterms:W3CDTF">2022-11-28T21:06:48Z</dcterms:created>
  <dcterms:modified xsi:type="dcterms:W3CDTF">2023-05-25T20:14:59Z</dcterms:modified>
</cp:coreProperties>
</file>