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4"/>
  </p:sldMasterIdLst>
  <p:sldIdLst>
    <p:sldId id="256" r:id="rId5"/>
    <p:sldId id="261" r:id="rId6"/>
    <p:sldId id="281" r:id="rId7"/>
    <p:sldId id="262" r:id="rId8"/>
    <p:sldId id="263" r:id="rId9"/>
    <p:sldId id="264" r:id="rId10"/>
    <p:sldId id="265" r:id="rId11"/>
    <p:sldId id="266" r:id="rId12"/>
    <p:sldId id="270" r:id="rId13"/>
    <p:sldId id="282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3" r:id="rId22"/>
    <p:sldId id="285" r:id="rId23"/>
    <p:sldId id="284" r:id="rId24"/>
    <p:sldId id="286" r:id="rId25"/>
    <p:sldId id="287" r:id="rId26"/>
    <p:sldId id="25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8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8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5235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65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2977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771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1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0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>
            <a:noAutofit/>
          </a:bodyPr>
          <a:lstStyle>
            <a:lvl1pPr algn="l">
              <a:defRPr sz="48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8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69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2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44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n.com/travel/article/loch-ness-monster-explanation-scli-intl/index.html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YYE3G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arthro.2018.11.031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dc5z" TargetMode="External"/><Relationship Id="rId2" Type="http://schemas.openxmlformats.org/officeDocument/2006/relationships/hyperlink" Target="https://shortdoi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n.it/2pMT8g8" TargetMode="External"/><Relationship Id="rId5" Type="http://schemas.openxmlformats.org/officeDocument/2006/relationships/hyperlink" Target="https://tinyurl.com/" TargetMode="External"/><Relationship Id="rId4" Type="http://schemas.openxmlformats.org/officeDocument/2006/relationships/hyperlink" Target="https://bitly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ho.int/features/qa/84/en/" TargetMode="External"/><Relationship Id="rId2" Type="http://schemas.openxmlformats.org/officeDocument/2006/relationships/hyperlink" Target="https://doi.org/10.1037/0000165-000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bc.instructure.com/courses/858579/modules/items/3889076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bc.instructure.com/courses/858579/modules/items/3882258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style-grammar-guidelines/references/exampl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5119" y="127747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 to APA 7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3100" dirty="0"/>
              <a:t>L</a:t>
            </a:r>
            <a:r>
              <a:rPr lang="en-US" sz="3100" dirty="0" smtClean="0"/>
              <a:t>ots </a:t>
            </a:r>
            <a:r>
              <a:rPr lang="en-US" sz="3100" dirty="0"/>
              <a:t>of good changes!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Presented by Ying Yu, CBC</a:t>
            </a:r>
          </a:p>
          <a:p>
            <a:pPr algn="ctr"/>
            <a:r>
              <a:rPr lang="en-US" sz="2400" dirty="0" smtClean="0"/>
              <a:t>Modified partially from slides by Elizabeth Miller, WCTC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6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772" y="385958"/>
            <a:ext cx="10044269" cy="1341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 journal homepage URLs </a:t>
            </a:r>
            <a:br>
              <a:rPr lang="en-US" dirty="0" smtClean="0"/>
            </a:br>
            <a:r>
              <a:rPr lang="en-US" dirty="0" smtClean="0"/>
              <a:t>when no DOI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3517" y="2136553"/>
            <a:ext cx="11047847" cy="1807918"/>
          </a:xfrm>
        </p:spPr>
        <p:txBody>
          <a:bodyPr>
            <a:normAutofit/>
          </a:bodyPr>
          <a:lstStyle/>
          <a:p>
            <a:pPr marL="0" indent="-914400">
              <a:spcBef>
                <a:spcPts val="0"/>
              </a:spcBef>
              <a:buNone/>
            </a:pPr>
            <a:r>
              <a:rPr lang="en-US" sz="2400" dirty="0"/>
              <a:t>Harrington, B. C., </a:t>
            </a:r>
            <a:r>
              <a:rPr lang="en-US" sz="2400" dirty="0" err="1"/>
              <a:t>Jimerson</a:t>
            </a:r>
            <a:r>
              <a:rPr lang="en-US" sz="2400" dirty="0"/>
              <a:t>, M., </a:t>
            </a:r>
            <a:r>
              <a:rPr lang="en-US" sz="2400" dirty="0" err="1"/>
              <a:t>Haxton</a:t>
            </a:r>
            <a:r>
              <a:rPr lang="en-US" sz="2400" dirty="0"/>
              <a:t>, C., &amp; </a:t>
            </a:r>
            <a:r>
              <a:rPr lang="en-US" sz="2400" dirty="0" err="1"/>
              <a:t>Jimerson</a:t>
            </a:r>
            <a:r>
              <a:rPr lang="en-US" sz="2400" dirty="0"/>
              <a:t>, D. (2015). </a:t>
            </a:r>
            <a:endParaRPr lang="en-US" sz="2400" dirty="0" smtClean="0"/>
          </a:p>
          <a:p>
            <a:pPr marL="0" indent="-91440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Initial </a:t>
            </a:r>
            <a:r>
              <a:rPr lang="en-US" sz="2400" dirty="0"/>
              <a:t>evaluation, </a:t>
            </a:r>
            <a:r>
              <a:rPr lang="en-US" sz="2400" dirty="0" smtClean="0"/>
              <a:t>diagnosis, and </a:t>
            </a:r>
            <a:r>
              <a:rPr lang="en-US" sz="2400" dirty="0"/>
              <a:t>treatment of anorexia nervosa and </a:t>
            </a:r>
            <a:r>
              <a:rPr lang="en-US" sz="2400" dirty="0" smtClean="0"/>
              <a:t>	bulimia </a:t>
            </a:r>
            <a:r>
              <a:rPr lang="en-US" sz="2400" dirty="0"/>
              <a:t>nervosa. </a:t>
            </a:r>
            <a:r>
              <a:rPr lang="en-US" sz="2400" i="1" dirty="0" smtClean="0"/>
              <a:t>American </a:t>
            </a:r>
            <a:r>
              <a:rPr lang="en-US" sz="2400" i="1" dirty="0"/>
              <a:t>Family Physician, </a:t>
            </a:r>
            <a:r>
              <a:rPr lang="en-US" sz="2400" i="1" dirty="0" smtClean="0"/>
              <a:t>91</a:t>
            </a:r>
            <a:r>
              <a:rPr lang="en-US" sz="2400" dirty="0" smtClean="0"/>
              <a:t>(1</a:t>
            </a:r>
            <a:r>
              <a:rPr lang="en-US" sz="2400" dirty="0"/>
              <a:t>), 46-52. Retrieved </a:t>
            </a:r>
            <a:r>
              <a:rPr lang="en-US" sz="2400" dirty="0" smtClean="0"/>
              <a:t>	from http</a:t>
            </a:r>
            <a:r>
              <a:rPr lang="en-US" sz="2400" dirty="0"/>
              <a:t>://www.aafp.org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8" y="4141694"/>
            <a:ext cx="10874186" cy="191844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Harrington, B. C., </a:t>
            </a:r>
            <a:r>
              <a:rPr lang="en-US" sz="2400" dirty="0" err="1"/>
              <a:t>Jimerson</a:t>
            </a:r>
            <a:r>
              <a:rPr lang="en-US" sz="2400" dirty="0"/>
              <a:t>, M., </a:t>
            </a:r>
            <a:r>
              <a:rPr lang="en-US" sz="2400" dirty="0" err="1"/>
              <a:t>Haxton</a:t>
            </a:r>
            <a:r>
              <a:rPr lang="en-US" sz="2400" dirty="0"/>
              <a:t>, C., &amp; </a:t>
            </a:r>
            <a:r>
              <a:rPr lang="en-US" sz="2400" dirty="0" err="1"/>
              <a:t>Jimerson</a:t>
            </a:r>
            <a:r>
              <a:rPr lang="en-US" sz="2400" dirty="0"/>
              <a:t>, D. (2015).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Initial </a:t>
            </a:r>
            <a:r>
              <a:rPr lang="en-US" sz="2400" dirty="0"/>
              <a:t>evaluation, diagnosis, and treatment of anorexia nervosa and </a:t>
            </a:r>
            <a:r>
              <a:rPr lang="en-US" sz="2400" dirty="0" smtClean="0"/>
              <a:t>	bulimia </a:t>
            </a:r>
            <a:r>
              <a:rPr lang="en-US" sz="2400" dirty="0"/>
              <a:t>nervosa. </a:t>
            </a:r>
            <a:r>
              <a:rPr lang="en-US" sz="2400" i="1" dirty="0"/>
              <a:t>American Family Physician, 91</a:t>
            </a:r>
            <a:r>
              <a:rPr lang="en-US" sz="2400" dirty="0"/>
              <a:t>(1), 46-52.</a:t>
            </a:r>
          </a:p>
        </p:txBody>
      </p:sp>
    </p:spTree>
    <p:extLst>
      <p:ext uri="{BB962C8B-B14F-4D97-AF65-F5344CB8AC3E}">
        <p14:creationId xmlns:p14="http://schemas.microsoft.com/office/powerpoint/2010/main" val="371597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730760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 more “retrieved from”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122" y="1967773"/>
            <a:ext cx="10560424" cy="17357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Dixon, E. (2019, September 6). </a:t>
            </a:r>
            <a:r>
              <a:rPr lang="en-US" i="1" dirty="0" smtClean="0"/>
              <a:t>Loch Ness monster might be a giant eel, scientists say</a:t>
            </a:r>
            <a:r>
              <a:rPr lang="en-US" dirty="0" smtClean="0"/>
              <a:t>. CNN. Retrieved from 	https</a:t>
            </a:r>
            <a:r>
              <a:rPr lang="en-US" dirty="0"/>
              <a:t>://</a:t>
            </a:r>
            <a:r>
              <a:rPr lang="en-US" dirty="0" smtClean="0"/>
              <a:t>www.cnn.com/travel/article/l	</a:t>
            </a:r>
            <a:r>
              <a:rPr lang="en-US" dirty="0" err="1" smtClean="0"/>
              <a:t>och</a:t>
            </a:r>
            <a:r>
              <a:rPr lang="en-US" dirty="0" smtClean="0"/>
              <a:t>-ness-monster-explanation-</a:t>
            </a:r>
            <a:r>
              <a:rPr lang="en-US" dirty="0" err="1" smtClean="0"/>
              <a:t>scli</a:t>
            </a:r>
            <a:r>
              <a:rPr lang="en-US" dirty="0" smtClean="0"/>
              <a:t>-</a:t>
            </a:r>
            <a:r>
              <a:rPr lang="en-US" dirty="0" err="1" smtClean="0"/>
              <a:t>intl</a:t>
            </a:r>
            <a:r>
              <a:rPr lang="en-US" dirty="0" smtClean="0"/>
              <a:t>/index.html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2715" y="3828945"/>
            <a:ext cx="10032999" cy="24801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Dixon, E. (2019, September 6). </a:t>
            </a:r>
            <a:r>
              <a:rPr lang="en-US" i="1" dirty="0"/>
              <a:t>Loch </a:t>
            </a:r>
            <a:r>
              <a:rPr lang="en-US" i="1" dirty="0" smtClean="0"/>
              <a:t>Ness </a:t>
            </a:r>
            <a:r>
              <a:rPr lang="en-US" i="1" dirty="0"/>
              <a:t>m</a:t>
            </a:r>
            <a:r>
              <a:rPr lang="en-US" i="1" dirty="0" smtClean="0"/>
              <a:t>onster </a:t>
            </a:r>
            <a:r>
              <a:rPr lang="en-US" i="1" dirty="0"/>
              <a:t>might be a giant eel, </a:t>
            </a:r>
            <a:r>
              <a:rPr lang="en-US" i="1" dirty="0" smtClean="0"/>
              <a:t>scientists </a:t>
            </a:r>
            <a:r>
              <a:rPr lang="en-US" i="1" dirty="0"/>
              <a:t>say</a:t>
            </a:r>
            <a:r>
              <a:rPr lang="en-US" dirty="0"/>
              <a:t>. </a:t>
            </a:r>
            <a:r>
              <a:rPr lang="en-US" dirty="0" smtClean="0"/>
              <a:t>CNN.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www.cnn.com/travel/article/loch-ness-monster-explanation-scli-intl/index.html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1821" y="6309103"/>
            <a:ext cx="741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Notice another change?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Retrieval date clarification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Retrieval date is only included if content is designed to change over time – for example, a </a:t>
            </a:r>
            <a:r>
              <a:rPr lang="en-US" sz="2400" dirty="0"/>
              <a:t>T</a:t>
            </a:r>
            <a:r>
              <a:rPr lang="en-US" sz="2400" dirty="0" smtClean="0"/>
              <a:t>witter profile, a map generated by Google Maps, etc.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Google. (</a:t>
            </a:r>
            <a:r>
              <a:rPr lang="en-US" sz="2400" dirty="0" err="1" smtClean="0"/>
              <a:t>n.d.</a:t>
            </a:r>
            <a:r>
              <a:rPr lang="en-US" sz="2400" dirty="0" smtClean="0"/>
              <a:t>) [Google Maps directions for driving from La Paz, Bolivia, to Lima, Peru]. Retrieved October 19, 2019, from </a:t>
            </a:r>
            <a:r>
              <a:rPr lang="en-US" sz="2400" dirty="0" smtClean="0">
                <a:hlinkClick r:id="rId2"/>
              </a:rPr>
              <a:t>https://goo.gl/YYE3GR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504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Standardized </a:t>
            </a:r>
            <a:r>
              <a:rPr lang="en-US" dirty="0" err="1" smtClean="0"/>
              <a:t>doi</a:t>
            </a:r>
            <a:r>
              <a:rPr lang="en-US" dirty="0" smtClean="0"/>
              <a:t>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306" y="1532964"/>
            <a:ext cx="6760441" cy="3078375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doi</a:t>
            </a:r>
            <a:r>
              <a:rPr lang="en-US" dirty="0" smtClean="0"/>
              <a:t>: </a:t>
            </a:r>
            <a:r>
              <a:rPr lang="en-US" dirty="0"/>
              <a:t>10.1016/j.arthro.2018.11.031 </a:t>
            </a:r>
            <a:endParaRPr lang="en-US" dirty="0" smtClean="0"/>
          </a:p>
          <a:p>
            <a:r>
              <a:rPr lang="en-US" dirty="0"/>
              <a:t>https://doi.org/10.1016/j.arthro.2018.11.031 </a:t>
            </a:r>
          </a:p>
          <a:p>
            <a:r>
              <a:rPr lang="en-US" dirty="0"/>
              <a:t>http://dx.doi.org/10.1016/j.arthro.2018.11.031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1760" y="1461247"/>
            <a:ext cx="4313864" cy="3777622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https://doi.org/10.1016/j.arthro.2018.11.031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3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 and </a:t>
            </a:r>
            <a:r>
              <a:rPr lang="en-US" dirty="0" err="1" smtClean="0"/>
              <a:t>dois</a:t>
            </a:r>
            <a:r>
              <a:rPr lang="en-US" dirty="0" smtClean="0"/>
              <a:t> may be shortened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871" y="1290918"/>
            <a:ext cx="9693741" cy="462030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shortDOI</a:t>
            </a:r>
            <a:r>
              <a:rPr lang="en-US" dirty="0" smtClean="0"/>
              <a:t> service provided by the International DOI Foundation: </a:t>
            </a:r>
            <a:r>
              <a:rPr lang="en-US" dirty="0" smtClean="0">
                <a:hlinkClick r:id="rId2"/>
              </a:rPr>
              <a:t>https://shortdoi.org/</a:t>
            </a:r>
            <a:r>
              <a:rPr lang="en-US" dirty="0" smtClean="0"/>
              <a:t> </a:t>
            </a:r>
          </a:p>
          <a:p>
            <a:r>
              <a:rPr lang="en-US" u="sng" dirty="0">
                <a:hlinkClick r:id="rId3"/>
              </a:rPr>
              <a:t>http://doi.org/dc5z</a:t>
            </a:r>
            <a:endParaRPr lang="en-US" dirty="0" smtClean="0"/>
          </a:p>
          <a:p>
            <a:r>
              <a:rPr lang="en-US" dirty="0" smtClean="0"/>
              <a:t>Any shortened URL, as long as you test it to ensure it works: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bitly.com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https://tinyurl.com</a:t>
            </a:r>
            <a:r>
              <a:rPr lang="en-US" dirty="0" smtClean="0"/>
              <a:t>, etc.</a:t>
            </a:r>
          </a:p>
          <a:p>
            <a:r>
              <a:rPr lang="en-US" dirty="0">
                <a:hlinkClick r:id="rId6"/>
              </a:rPr>
              <a:t>https://cnn.it/2pMT8g8</a:t>
            </a:r>
            <a:endParaRPr lang="en-US" dirty="0" smtClean="0"/>
          </a:p>
          <a:p>
            <a:endParaRPr lang="en-US" dirty="0">
              <a:hlinkClick r:id="rId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8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 place of publication for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0342" y="1506070"/>
            <a:ext cx="4313864" cy="377762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Bradbury, M. (2005) </a:t>
            </a:r>
            <a:r>
              <a:rPr lang="en-US" i="1" dirty="0" smtClean="0"/>
              <a:t>Eating people is 	wrong</a:t>
            </a:r>
            <a:r>
              <a:rPr lang="en-US" dirty="0" smtClean="0"/>
              <a:t>. Chicago, IL: Academy 	Chicago Publishers. (Original work 	published 1959)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425388"/>
            <a:ext cx="4313864" cy="377762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Bradbury</a:t>
            </a:r>
            <a:r>
              <a:rPr lang="en-US" dirty="0"/>
              <a:t>, M. (2005) </a:t>
            </a:r>
            <a:r>
              <a:rPr lang="en-US" i="1" dirty="0"/>
              <a:t>Eating people is </a:t>
            </a:r>
            <a:r>
              <a:rPr lang="en-US" i="1" dirty="0" smtClean="0"/>
              <a:t>	wrong</a:t>
            </a:r>
            <a:r>
              <a:rPr lang="en-US" dirty="0"/>
              <a:t>. </a:t>
            </a:r>
            <a:r>
              <a:rPr lang="en-US" dirty="0" smtClean="0"/>
              <a:t>Academy </a:t>
            </a:r>
            <a:r>
              <a:rPr lang="en-US" dirty="0"/>
              <a:t>Chicago Publishers. </a:t>
            </a:r>
            <a:r>
              <a:rPr lang="en-US" dirty="0" smtClean="0"/>
              <a:t>	(</a:t>
            </a:r>
            <a:r>
              <a:rPr lang="en-US" dirty="0"/>
              <a:t>Original work published 1959)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0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Avoiding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2385637"/>
            <a:ext cx="5191218" cy="371420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American Psychological Association. </a:t>
            </a:r>
            <a:r>
              <a:rPr lang="en-US" dirty="0" smtClean="0"/>
              <a:t>(2010). </a:t>
            </a:r>
            <a:r>
              <a:rPr lang="en-US" i="1" dirty="0"/>
              <a:t>Publication manual of the </a:t>
            </a:r>
            <a:r>
              <a:rPr lang="en-US" i="1" dirty="0" smtClean="0"/>
              <a:t>American </a:t>
            </a:r>
            <a:r>
              <a:rPr lang="en-US" i="1" dirty="0"/>
              <a:t>Psychological </a:t>
            </a:r>
            <a:r>
              <a:rPr lang="en-US" i="1" dirty="0" smtClean="0"/>
              <a:t>Association</a:t>
            </a:r>
            <a:r>
              <a:rPr lang="en-US" dirty="0" smtClean="0"/>
              <a:t>(6th </a:t>
            </a:r>
            <a:r>
              <a:rPr lang="en-US" dirty="0"/>
              <a:t>ed</a:t>
            </a:r>
            <a:r>
              <a:rPr lang="en-US" dirty="0" smtClean="0"/>
              <a:t>.). Washington, DC: Author.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World Health Organization. (2018, 	March). </a:t>
            </a:r>
            <a:r>
              <a:rPr lang="en-US" i="1" dirty="0" smtClean="0"/>
              <a:t>Questions and answers on vaccines</a:t>
            </a:r>
            <a:r>
              <a:rPr lang="en-US" dirty="0" smtClean="0"/>
              <a:t>. Author. Retrieved from https://who.int/features/qa/84/en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854" y="2373830"/>
            <a:ext cx="5624699" cy="325700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American Psychological Association. </a:t>
            </a:r>
            <a:r>
              <a:rPr lang="en-US" dirty="0" smtClean="0"/>
              <a:t>(2020). </a:t>
            </a:r>
            <a:r>
              <a:rPr lang="en-US" i="1" dirty="0"/>
              <a:t>Publication manual of the </a:t>
            </a:r>
            <a:r>
              <a:rPr lang="en-US" i="1" dirty="0" smtClean="0"/>
              <a:t>American </a:t>
            </a:r>
            <a:r>
              <a:rPr lang="en-US" i="1" dirty="0"/>
              <a:t>Psychological Association </a:t>
            </a:r>
            <a:r>
              <a:rPr lang="en-US" dirty="0" smtClean="0"/>
              <a:t>(</a:t>
            </a:r>
            <a:r>
              <a:rPr lang="en-US" dirty="0"/>
              <a:t>7th ed</a:t>
            </a:r>
            <a:r>
              <a:rPr lang="en-US" dirty="0" smtClean="0"/>
              <a:t>.). </a:t>
            </a:r>
            <a:r>
              <a:rPr lang="en-US" dirty="0">
                <a:hlinkClick r:id="rId2"/>
              </a:rPr>
              <a:t>https://doi.org/10.1037/0000165-000</a:t>
            </a:r>
            <a:r>
              <a:rPr lang="en-US" dirty="0" smtClean="0"/>
              <a:t>           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aaaaa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World </a:t>
            </a:r>
            <a:r>
              <a:rPr lang="en-US" dirty="0"/>
              <a:t>Health Organization. (2018, </a:t>
            </a:r>
            <a:r>
              <a:rPr lang="en-US" dirty="0" smtClean="0"/>
              <a:t>	March</a:t>
            </a:r>
            <a:r>
              <a:rPr lang="en-US" dirty="0"/>
              <a:t>). </a:t>
            </a:r>
            <a:r>
              <a:rPr lang="en-US" i="1" dirty="0"/>
              <a:t>Questions and answers on </a:t>
            </a:r>
            <a:r>
              <a:rPr lang="en-US" i="1" dirty="0" smtClean="0"/>
              <a:t>	vaccines</a:t>
            </a:r>
            <a:r>
              <a:rPr lang="en-US" dirty="0" smtClean="0"/>
              <a:t>. 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://who.int/features/qa/84/en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1148" y="1486362"/>
            <a:ext cx="911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If the author and the publisher or website are the same, omit the latter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5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Number of authors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929" y="1461247"/>
            <a:ext cx="9962683" cy="5109882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an in-text citation, three or more authors is abbreviated to the first author’s last name and “et al.” from the very first citation</a:t>
            </a:r>
            <a:r>
              <a:rPr lang="en-US" sz="2400" dirty="0"/>
              <a:t> (except where this would create ambiguity).</a:t>
            </a:r>
          </a:p>
          <a:p>
            <a:r>
              <a:rPr lang="en-US" sz="2400" dirty="0" smtClean="0"/>
              <a:t>(Studebaker et al., 2017)</a:t>
            </a:r>
          </a:p>
          <a:p>
            <a:r>
              <a:rPr lang="en-US" sz="2400" dirty="0" smtClean="0"/>
              <a:t>In the reference list, include surnames and initials for up to 20 authors! Only use … when there are 21 or more authors.</a:t>
            </a:r>
          </a:p>
          <a:p>
            <a:pPr marL="0" indent="0">
              <a:buNone/>
            </a:pPr>
            <a:r>
              <a:rPr lang="en-US" sz="2000" dirty="0"/>
              <a:t>Author1, A. A., Author2, B. B., Author3, C. C., Author4, D. D., Author5, E. E., Author6, F. F., Author7, G. G., Author8, H. H., Author9, I. I., Author10, J. J., Author11, K. K., Author12, L. L., Author13, M. M., Author14, N. N., Author15, O. O., Author16, P. P., Author17, Q. Q., Author18, J. J., Author19, J. J.,  . . . </a:t>
            </a:r>
            <a:r>
              <a:rPr lang="en-US" sz="2000" dirty="0" err="1"/>
              <a:t>AuthorLast</a:t>
            </a:r>
            <a:r>
              <a:rPr lang="en-US" sz="2000" dirty="0"/>
              <a:t>, Z. Z. (</a:t>
            </a:r>
            <a:r>
              <a:rPr lang="en-US" sz="2000" dirty="0" smtClean="0"/>
              <a:t>2020).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So if there are 21 authors, you list the first 19 authors, add ellipsis, and then type the last author’s name)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01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Sample Paper and Long 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250141"/>
            <a:ext cx="8911687" cy="3661081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cbc.instructure.com/courses/858579/modules/items/38890769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Bibliographies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9.51 (p. 307)</a:t>
            </a:r>
          </a:p>
          <a:p>
            <a:r>
              <a:rPr lang="en-US" sz="2800" dirty="0" smtClean="0"/>
              <a:t>Figure 9.3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Sample Annotated Bibliography (p. 308)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5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158" y="216219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Bias-Free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9088" y="1528483"/>
            <a:ext cx="3520794" cy="3975846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600" dirty="0"/>
              <a:t>“the elderly” </a:t>
            </a:r>
          </a:p>
          <a:p>
            <a:pPr marL="400050" lvl="1" indent="0">
              <a:buNone/>
            </a:pPr>
            <a:r>
              <a:rPr lang="en-US" sz="2600" dirty="0"/>
              <a:t> “seniors</a:t>
            </a:r>
            <a:r>
              <a:rPr lang="en-US" sz="2600" dirty="0" smtClean="0"/>
              <a:t>”</a:t>
            </a:r>
          </a:p>
          <a:p>
            <a:pPr marL="400050" lvl="1" indent="0">
              <a:buNone/>
            </a:pPr>
            <a:endParaRPr lang="en-US" sz="1200" dirty="0"/>
          </a:p>
          <a:p>
            <a:r>
              <a:rPr lang="en-US" sz="2600" dirty="0"/>
              <a:t>“alcoholic</a:t>
            </a:r>
            <a:r>
              <a:rPr lang="en-US" sz="2600" dirty="0" smtClean="0"/>
              <a:t>”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“minorities</a:t>
            </a:r>
            <a:r>
              <a:rPr lang="en-US" sz="2600" dirty="0" smtClean="0"/>
              <a:t>”</a:t>
            </a:r>
          </a:p>
          <a:p>
            <a:endParaRPr lang="en-US" sz="2600" dirty="0" smtClean="0"/>
          </a:p>
          <a:p>
            <a:r>
              <a:rPr lang="en-US" sz="2600" dirty="0"/>
              <a:t>“birth sex”</a:t>
            </a:r>
          </a:p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470213"/>
            <a:ext cx="6210860" cy="4778187"/>
          </a:xfrm>
        </p:spPr>
        <p:txBody>
          <a:bodyPr>
            <a:normAutofit/>
          </a:bodyPr>
          <a:lstStyle/>
          <a:p>
            <a:r>
              <a:rPr lang="en-US" sz="2600" dirty="0"/>
              <a:t>“older adults”             </a:t>
            </a:r>
          </a:p>
          <a:p>
            <a:pPr marL="0" indent="0">
              <a:buNone/>
            </a:pPr>
            <a:r>
              <a:rPr lang="en-US" sz="2600" dirty="0"/>
              <a:t>    “older persons” </a:t>
            </a:r>
            <a:endParaRPr lang="en-US" sz="26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2600" dirty="0"/>
              <a:t>“Person with alcohol use disorder” </a:t>
            </a:r>
          </a:p>
          <a:p>
            <a:endParaRPr lang="en-US" sz="2600" dirty="0" smtClean="0"/>
          </a:p>
          <a:p>
            <a:r>
              <a:rPr lang="en-US" sz="2600" dirty="0" smtClean="0"/>
              <a:t>“</a:t>
            </a:r>
            <a:r>
              <a:rPr lang="en-US" sz="2600" dirty="0"/>
              <a:t>People of color” or “underrepresented groups” </a:t>
            </a:r>
          </a:p>
          <a:p>
            <a:endParaRPr lang="en-US" sz="1400" dirty="0"/>
          </a:p>
          <a:p>
            <a:r>
              <a:rPr lang="en-US" sz="2600" dirty="0"/>
              <a:t>“Assigned sex”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elements of a reference list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Author</a:t>
            </a:r>
          </a:p>
          <a:p>
            <a:r>
              <a:rPr lang="en-US" sz="4800" dirty="0" smtClean="0"/>
              <a:t>Date</a:t>
            </a:r>
          </a:p>
          <a:p>
            <a:r>
              <a:rPr lang="en-US" sz="4800" dirty="0" smtClean="0"/>
              <a:t>Title</a:t>
            </a:r>
          </a:p>
          <a:p>
            <a:r>
              <a:rPr lang="en-US" sz="4800" dirty="0" smtClean="0"/>
              <a:t>Source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057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IBM Micromedex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cbc.instructure.com/courses/858579/modules/items/38822580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Webpage on </a:t>
            </a:r>
            <a:r>
              <a:rPr lang="en-US" smtClean="0"/>
              <a:t>a Website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apastyle.apa.org/style-grammar-guidelines/references/examples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641" y="426014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Singular “they”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0130" y="1706904"/>
            <a:ext cx="4825158" cy="357866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Every client had a care package delivered to him/her.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Each child played with his or her parent.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(S)he then watched a video.</a:t>
            </a:r>
          </a:p>
          <a:p>
            <a:pPr>
              <a:spcAft>
                <a:spcPts val="1800"/>
              </a:spcAft>
            </a:pPr>
            <a:r>
              <a:rPr lang="en-US" dirty="0" err="1"/>
              <a:t>Tifanny</a:t>
            </a:r>
            <a:r>
              <a:rPr lang="en-US" dirty="0"/>
              <a:t> shared </a:t>
            </a:r>
            <a:r>
              <a:rPr lang="en-US" dirty="0" smtClean="0"/>
              <a:t>her/his </a:t>
            </a:r>
            <a:r>
              <a:rPr lang="en-US" dirty="0"/>
              <a:t>story as a transgender person.</a:t>
            </a:r>
          </a:p>
          <a:p>
            <a:pPr marL="0" indent="0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6641" y="1706904"/>
            <a:ext cx="4825159" cy="357866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Every client had a care package delivered to them.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Each child played with their parent.  </a:t>
            </a:r>
            <a:r>
              <a:rPr lang="en-US" dirty="0" err="1" smtClean="0">
                <a:solidFill>
                  <a:schemeClr val="bg1"/>
                </a:solidFill>
              </a:rPr>
              <a:t>aaa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/>
              <a:t>They then watched a video.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Tifanny</a:t>
            </a:r>
            <a:r>
              <a:rPr lang="en-US" dirty="0" smtClean="0"/>
              <a:t> shared their story as a transgender person.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2941" y="5285568"/>
            <a:ext cx="874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Gendered pronouns (he/she, him/her) are only appropriate when referring to a specific individual who identifies with that pronoun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2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260" y="624109"/>
            <a:ext cx="9792352" cy="14707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First- Versus Third-Person Pronouns</a:t>
            </a:r>
            <a:br>
              <a:rPr lang="en-US" dirty="0" smtClean="0"/>
            </a:br>
            <a:r>
              <a:rPr lang="en-US" dirty="0" smtClean="0"/>
              <a:t>[4.16; p. 120]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0" y="2094845"/>
            <a:ext cx="5128064" cy="4006222"/>
          </a:xfrm>
        </p:spPr>
        <p:txBody>
          <a:bodyPr/>
          <a:lstStyle/>
          <a:p>
            <a:r>
              <a:rPr lang="en-US" dirty="0" smtClean="0"/>
              <a:t>“The author conducted a study…”</a:t>
            </a:r>
          </a:p>
          <a:p>
            <a:endParaRPr lang="en-US" dirty="0" smtClean="0"/>
          </a:p>
          <a:p>
            <a:r>
              <a:rPr lang="en-US" dirty="0" smtClean="0"/>
              <a:t>“The researchers concluded…”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7048767" y="2094845"/>
            <a:ext cx="4769224" cy="3998844"/>
          </a:xfrm>
        </p:spPr>
        <p:txBody>
          <a:bodyPr/>
          <a:lstStyle/>
          <a:p>
            <a:r>
              <a:rPr lang="en-US" dirty="0" smtClean="0"/>
              <a:t>“I conducted a study…”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“We concluded…”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49578" y="4902157"/>
            <a:ext cx="7689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Do not refer to yourself in the third person!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4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tudent Paper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2282" y="1904999"/>
            <a:ext cx="5199781" cy="3411071"/>
          </a:xfrm>
        </p:spPr>
        <p:txBody>
          <a:bodyPr>
            <a:normAutofit/>
          </a:bodyPr>
          <a:lstStyle/>
          <a:p>
            <a:r>
              <a:rPr lang="en-US" dirty="0" smtClean="0"/>
              <a:t>No more running head</a:t>
            </a:r>
            <a:r>
              <a:rPr lang="en-US" dirty="0"/>
              <a:t> </a:t>
            </a:r>
            <a:r>
              <a:rPr lang="en-US" dirty="0" smtClean="0"/>
              <a:t>on any pages for student papers</a:t>
            </a:r>
          </a:p>
          <a:p>
            <a:r>
              <a:rPr lang="en-US" dirty="0" smtClean="0"/>
              <a:t>Page numbers needed</a:t>
            </a:r>
          </a:p>
          <a:p>
            <a:r>
              <a:rPr lang="en-US" dirty="0" smtClean="0"/>
              <a:t>Affiliations: department or division, name of college/university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803492"/>
            <a:ext cx="4313864" cy="3777622"/>
          </a:xfrm>
        </p:spPr>
        <p:txBody>
          <a:bodyPr>
            <a:normAutofit/>
          </a:bodyPr>
          <a:lstStyle/>
          <a:p>
            <a:r>
              <a:rPr lang="en-US" dirty="0" smtClean="0"/>
              <a:t>Course name and number</a:t>
            </a:r>
          </a:p>
          <a:p>
            <a:r>
              <a:rPr lang="en-US" dirty="0" smtClean="0"/>
              <a:t>Instructor name</a:t>
            </a:r>
          </a:p>
          <a:p>
            <a:pPr marL="0" indent="0">
              <a:buNone/>
            </a:pPr>
            <a:r>
              <a:rPr lang="en-US" dirty="0" smtClean="0"/>
              <a:t>Assignment due date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98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Bolded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9565" y="1175634"/>
            <a:ext cx="4313864" cy="3777622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Full Title of Paper</a:t>
            </a:r>
          </a:p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088" y="1175634"/>
            <a:ext cx="4313864" cy="3777622"/>
          </a:xfr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Full Title of Paper</a:t>
            </a:r>
          </a:p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9677" y="5172891"/>
            <a:ext cx="5860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There are also new guidelines for all five levels of headings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9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Increased font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Times New Roman 12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8767" y="2133600"/>
            <a:ext cx="4313864" cy="3777622"/>
          </a:xfrm>
        </p:spPr>
        <p:txBody>
          <a:bodyPr/>
          <a:lstStyle/>
          <a:p>
            <a:r>
              <a:rPr lang="en-US" dirty="0" smtClean="0"/>
              <a:t>Times New Roman 12</a:t>
            </a:r>
          </a:p>
          <a:p>
            <a:r>
              <a:rPr lang="en-US" dirty="0" smtClean="0"/>
              <a:t>Calibri 11</a:t>
            </a:r>
          </a:p>
          <a:p>
            <a:r>
              <a:rPr lang="en-US" dirty="0" smtClean="0"/>
              <a:t>Arial 11</a:t>
            </a:r>
          </a:p>
          <a:p>
            <a:r>
              <a:rPr lang="en-US" dirty="0" smtClean="0"/>
              <a:t>Lucida Sans Unicode 10</a:t>
            </a:r>
          </a:p>
          <a:p>
            <a:r>
              <a:rPr lang="en-US" dirty="0" smtClean="0"/>
              <a:t>Georgia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4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space after a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6459" y="1694329"/>
            <a:ext cx="4313864" cy="377762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man walked into a store.  He picked up a can of fly spray and asked the assistant, “Is this good for wasps?”  The assistant said “No, sir, it kills them.”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606270"/>
            <a:ext cx="4313864" cy="377762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man walked into a store. He picked up a can of fly spray and asked the assistant, “Is this good for wasps?” The assistant said “No, sir, it kills them.”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8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 and </a:t>
            </a:r>
            <a:r>
              <a:rPr lang="en-US" dirty="0" err="1" smtClean="0"/>
              <a:t>doi</a:t>
            </a:r>
            <a:r>
              <a:rPr lang="en-US" dirty="0" smtClean="0"/>
              <a:t>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99A46A9646194C82DF712CE7908625" ma:contentTypeVersion="0" ma:contentTypeDescription="Create a new document." ma:contentTypeScope="" ma:versionID="d156bc9c17daca81da8a40588b7c26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db8a636fded91d4c919b0d05642c8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23D07A-BBD6-4192-B856-6C4366AA20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938ED3-5A7E-45E1-8896-980212EDE2EB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394396-0DAF-4707-8A54-692CBD931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8070</TotalTime>
  <Words>981</Words>
  <Application>Microsoft Office PowerPoint</Application>
  <PresentationFormat>Widescreen</PresentationFormat>
  <Paragraphs>143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Arabic Typesetting</vt:lpstr>
      <vt:lpstr>Arial</vt:lpstr>
      <vt:lpstr>Century Gothic</vt:lpstr>
      <vt:lpstr>Wingdings 3</vt:lpstr>
      <vt:lpstr>Wisp</vt:lpstr>
      <vt:lpstr>Welcome to APA 7!  Lots of good changes!  </vt:lpstr>
      <vt:lpstr>Bias-Free Language</vt:lpstr>
      <vt:lpstr>Singular “they”</vt:lpstr>
      <vt:lpstr>First- Versus Third-Person Pronouns [4.16; p. 120] </vt:lpstr>
      <vt:lpstr>Student Paper Format</vt:lpstr>
      <vt:lpstr>Bolded titles</vt:lpstr>
      <vt:lpstr>Increased font flexibility</vt:lpstr>
      <vt:lpstr>One space after a period</vt:lpstr>
      <vt:lpstr>Hyperlink and doi changes</vt:lpstr>
      <vt:lpstr>No journal homepage URLs  when no DOI  </vt:lpstr>
      <vt:lpstr>No more “retrieved from”</vt:lpstr>
      <vt:lpstr>Retrieval date clarification</vt:lpstr>
      <vt:lpstr>Standardized doi formatting</vt:lpstr>
      <vt:lpstr>Hyperlinks and dois may be shortened</vt:lpstr>
      <vt:lpstr>No place of publication for books</vt:lpstr>
      <vt:lpstr>Avoiding repetition</vt:lpstr>
      <vt:lpstr>Number of authors to include</vt:lpstr>
      <vt:lpstr>Simple Sample Paper and Long Paraphrase</vt:lpstr>
      <vt:lpstr>Annotated Bibliographies</vt:lpstr>
      <vt:lpstr>Four elements of a reference list entry</vt:lpstr>
      <vt:lpstr>Citing IBM Micromedex</vt:lpstr>
      <vt:lpstr>Citing Webpage on a Website</vt:lpstr>
      <vt:lpstr>Questions?</vt:lpstr>
    </vt:vector>
  </TitlesOfParts>
  <Company>Waukesha County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APA 7!</dc:title>
  <dc:creator>Elizabeth Miller</dc:creator>
  <cp:lastModifiedBy>Yu, Ying</cp:lastModifiedBy>
  <cp:revision>63</cp:revision>
  <dcterms:created xsi:type="dcterms:W3CDTF">2019-10-21T18:01:55Z</dcterms:created>
  <dcterms:modified xsi:type="dcterms:W3CDTF">2019-12-02T18:49:01Z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0x0101002799A46A9646194C82DF712CE7908625</vt:lpwstr>
  </property>
</Properties>
</file>