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717" r:id="rId2"/>
  </p:sldMasterIdLst>
  <p:notesMasterIdLst>
    <p:notesMasterId r:id="rId17"/>
  </p:notesMasterIdLst>
  <p:sldIdLst>
    <p:sldId id="259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305C0-E484-42B1-9CEF-47B0DB80C30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1ADEE-8BC5-44C3-953E-4985F302F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4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dirty="0" smtClean="0"/>
              <a:t>If I already have an</a:t>
            </a:r>
            <a:r>
              <a:rPr lang="en-US" baseline="0" dirty="0" smtClean="0"/>
              <a:t> idea for a topic I can use the following search techniques to explore it.  C</a:t>
            </a:r>
            <a:r>
              <a:rPr lang="en-US" dirty="0" smtClean="0"/>
              <a:t>hoose search terms that are unique but commonly used</a:t>
            </a:r>
            <a:r>
              <a:rPr lang="en-US" baseline="0" dirty="0" smtClean="0"/>
              <a:t> in the scholarly literature (that is, no slang).  Some can be made to work harder for you by chopping off the end of the word and replacing it with a star (shift-8) character to capture the plural and other variant forms.  This is at least a three concept search so narrow it by placing each concept on its own search line connected with AND between the lines.  When you have multiple words that represent a concept you can broaden your search by including each one typing OR between them on a single line.  Use phrases with care, they really narrow your search; best to use when it is a sure thing (United States) or you’ve already seen them as a subject heading.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927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9" name="Picture 8" descr="Closeup of test tubes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1/11/2018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1/11/2018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9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3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37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6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60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0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86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8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1/11/2018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61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70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410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74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01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50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67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1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1/11/2018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1/11/2018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1/11/2018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1/11/2018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7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2688">
          <p15:clr>
            <a:srgbClr val="FBAE40"/>
          </p15:clr>
        </p15:guide>
        <p15:guide id="4294967295" orient="horz" pos="288">
          <p15:clr>
            <a:srgbClr val="FBAE40"/>
          </p15:clr>
        </p15:guide>
        <p15:guide id="4294967295" orient="horz" pos="4032">
          <p15:clr>
            <a:srgbClr val="FBAE40"/>
          </p15:clr>
        </p15:guide>
        <p15:guide id="4294967295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0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defTabSz="914400"/>
            <a:fld id="{0402902D-A5F5-4D7D-AAA7-32469BA0BC4D}" type="datetimeFigureOut">
              <a:rPr lang="en-US">
                <a:solidFill>
                  <a:prstClr val="white">
                    <a:lumMod val="50000"/>
                  </a:prstClr>
                </a:solidFill>
              </a:rPr>
              <a:pPr defTabSz="914400"/>
              <a:t>1/11/2018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defTabSz="914400"/>
            <a:fld id="{5F4C9F40-B079-4B71-A627-7266DFEA7F03}" type="slidenum">
              <a:rPr>
                <a:solidFill>
                  <a:prstClr val="white">
                    <a:lumMod val="50000"/>
                  </a:prstClr>
                </a:solidFill>
              </a:rPr>
              <a:pPr defTabSz="914400"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18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3840">
          <p15:clr>
            <a:srgbClr val="F26B43"/>
          </p15:clr>
        </p15:guide>
        <p15:guide id="4294967295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914400"/>
            <a:fld id="{0402902D-A5F5-4D7D-AAA7-32469BA0BC4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14400"/>
              <a:t>1/11/2018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914400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914400"/>
            <a:fld id="{5F4C9F40-B079-4B71-A627-7266DFEA7F0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32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8jhF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Introduction to Library Research for Chemistry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292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 Topic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Nanoparticles To Deliver Plant Nutrients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Search - Narrowing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453"/>
            <a:ext cx="10233800" cy="10260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( nanoparticle* or nanotech* or nanoscience or </a:t>
            </a:r>
            <a:r>
              <a:rPr lang="en-US" dirty="0" err="1"/>
              <a:t>nanofertalizers</a:t>
            </a:r>
            <a:r>
              <a:rPr lang="en-US" dirty="0"/>
              <a:t> ) AND ( plant* or grain* or wheat or fruit ) AND ( </a:t>
            </a:r>
            <a:r>
              <a:rPr lang="en-US" dirty="0" err="1"/>
              <a:t>nutri</a:t>
            </a:r>
            <a:r>
              <a:rPr lang="en-US" dirty="0"/>
              <a:t>* or growth </a:t>
            </a:r>
            <a:r>
              <a:rPr lang="en-US" dirty="0" smtClean="0"/>
              <a:t>) – </a:t>
            </a:r>
            <a:r>
              <a:rPr lang="en-US" sz="3600" dirty="0" smtClean="0"/>
              <a:t>82,086</a:t>
            </a:r>
            <a:r>
              <a:rPr lang="en-US" dirty="0" smtClean="0"/>
              <a:t> results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545"/>
          <a:stretch/>
        </p:blipFill>
        <p:spPr>
          <a:xfrm>
            <a:off x="903023" y="2209881"/>
            <a:ext cx="9836656" cy="45551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88415" y="3515554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https://goo.gl/JitnBF</a:t>
            </a:r>
          </a:p>
        </p:txBody>
      </p:sp>
      <p:sp>
        <p:nvSpPr>
          <p:cNvPr id="7" name="Oval 6"/>
          <p:cNvSpPr/>
          <p:nvPr/>
        </p:nvSpPr>
        <p:spPr>
          <a:xfrm>
            <a:off x="5447655" y="4432515"/>
            <a:ext cx="491947" cy="4184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565722" cy="4637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 </a:t>
            </a:r>
            <a:r>
              <a:rPr lang="en-US" dirty="0"/>
              <a:t>( nanoparticle* or nanotech* or nanoscience or </a:t>
            </a:r>
            <a:r>
              <a:rPr lang="en-US" dirty="0" err="1"/>
              <a:t>nanofertalizers</a:t>
            </a:r>
            <a:r>
              <a:rPr lang="en-US" dirty="0"/>
              <a:t> ) AND SU ( plant* or grain* or wheat or fruit ) AND ( </a:t>
            </a:r>
            <a:r>
              <a:rPr lang="en-US" dirty="0" err="1"/>
              <a:t>nutri</a:t>
            </a:r>
            <a:r>
              <a:rPr lang="en-US" dirty="0"/>
              <a:t>* or farm* or yield* or </a:t>
            </a:r>
            <a:r>
              <a:rPr lang="en-US" dirty="0" err="1"/>
              <a:t>cultivat</a:t>
            </a:r>
            <a:r>
              <a:rPr lang="en-US" dirty="0"/>
              <a:t>* or culture or </a:t>
            </a:r>
            <a:r>
              <a:rPr lang="en-US" dirty="0" err="1"/>
              <a:t>fertiliz</a:t>
            </a:r>
            <a:r>
              <a:rPr lang="en-US" dirty="0"/>
              <a:t>* ) </a:t>
            </a:r>
            <a:r>
              <a:rPr lang="en-US" dirty="0" smtClean="0"/>
              <a:t> - 538 results</a:t>
            </a:r>
          </a:p>
          <a:p>
            <a:pPr lvl="1"/>
            <a:r>
              <a:rPr lang="en-US" dirty="0" smtClean="0"/>
              <a:t>416 Academic journal articles (51 magazine, 14 trade pubs)</a:t>
            </a:r>
          </a:p>
          <a:p>
            <a:pPr lvl="2"/>
            <a:r>
              <a:rPr lang="en-US" dirty="0"/>
              <a:t>Experimental (ex.  </a:t>
            </a:r>
            <a:r>
              <a:rPr lang="en-US" dirty="0" smtClean="0"/>
              <a:t>“Effects </a:t>
            </a:r>
            <a:r>
              <a:rPr lang="en-US" dirty="0"/>
              <a:t>of TiO2 nanoparticles on wheat (</a:t>
            </a:r>
            <a:r>
              <a:rPr lang="en-US" dirty="0" err="1"/>
              <a:t>Triticum</a:t>
            </a:r>
            <a:r>
              <a:rPr lang="en-US" dirty="0"/>
              <a:t> </a:t>
            </a:r>
            <a:r>
              <a:rPr lang="en-US" dirty="0" err="1"/>
              <a:t>aestivum</a:t>
            </a:r>
            <a:r>
              <a:rPr lang="en-US" dirty="0"/>
              <a:t> L.) seedlings cultivated under super-elevated and normal CO2 </a:t>
            </a:r>
            <a:r>
              <a:rPr lang="en-US" dirty="0" smtClean="0"/>
              <a:t>conditions”</a:t>
            </a:r>
          </a:p>
          <a:p>
            <a:pPr lvl="2"/>
            <a:r>
              <a:rPr lang="en-US" dirty="0"/>
              <a:t>Review (ex. </a:t>
            </a:r>
            <a:r>
              <a:rPr lang="en-US" dirty="0" smtClean="0"/>
              <a:t>“Effect </a:t>
            </a:r>
            <a:r>
              <a:rPr lang="en-US" dirty="0"/>
              <a:t>of </a:t>
            </a:r>
            <a:r>
              <a:rPr lang="en-US" dirty="0" err="1"/>
              <a:t>nanofertilizers</a:t>
            </a:r>
            <a:r>
              <a:rPr lang="en-US" dirty="0"/>
              <a:t> on growth and yield of selected cereals - A </a:t>
            </a:r>
            <a:r>
              <a:rPr lang="en-US" dirty="0" smtClean="0"/>
              <a:t>review”</a:t>
            </a:r>
          </a:p>
          <a:p>
            <a:pPr lvl="1"/>
            <a:r>
              <a:rPr lang="en-US" dirty="0" smtClean="0"/>
              <a:t>2000-2018, organized by </a:t>
            </a:r>
            <a:r>
              <a:rPr lang="en-US" i="1" dirty="0" smtClean="0"/>
              <a:t>relevance</a:t>
            </a:r>
          </a:p>
          <a:p>
            <a:pPr lvl="1"/>
            <a:r>
              <a:rPr lang="en-US" dirty="0" smtClean="0"/>
              <a:t>486 in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7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Read/Save/Cite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002"/>
          <a:stretch/>
        </p:blipFill>
        <p:spPr>
          <a:xfrm>
            <a:off x="1270283" y="2267883"/>
            <a:ext cx="9868407" cy="41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0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Read/Save/Cite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15" y="2247254"/>
            <a:ext cx="10683542" cy="36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9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Interlibrary Loan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65" y="1413547"/>
            <a:ext cx="8807903" cy="52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5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selection</a:t>
            </a:r>
          </a:p>
          <a:p>
            <a:pPr lvl="1"/>
            <a:r>
              <a:rPr lang="en-US" dirty="0" smtClean="0"/>
              <a:t>EBSCO Discovery Service</a:t>
            </a:r>
          </a:p>
          <a:p>
            <a:pPr lvl="1"/>
            <a:r>
              <a:rPr lang="en-US" dirty="0" smtClean="0"/>
              <a:t>ProQuest</a:t>
            </a:r>
          </a:p>
          <a:p>
            <a:pPr lvl="1"/>
            <a:r>
              <a:rPr lang="en-US" dirty="0" smtClean="0"/>
              <a:t>Google Scholar</a:t>
            </a:r>
          </a:p>
          <a:p>
            <a:r>
              <a:rPr lang="en-US" dirty="0" smtClean="0"/>
              <a:t>Search structure</a:t>
            </a:r>
          </a:p>
          <a:p>
            <a:r>
              <a:rPr lang="en-US" dirty="0" smtClean="0"/>
              <a:t>Narrowing/Broadening</a:t>
            </a:r>
          </a:p>
          <a:p>
            <a:r>
              <a:rPr lang="en-US" dirty="0" smtClean="0"/>
              <a:t>Evaluating sources</a:t>
            </a:r>
          </a:p>
          <a:p>
            <a:r>
              <a:rPr lang="en-US" dirty="0" smtClean="0"/>
              <a:t>Cite/Print/Save/Interlibrary Loan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496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97" y="4305961"/>
            <a:ext cx="5982007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38202" y="6173514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https://goo.gl/f8jhFe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Indexing in EDS, Full-text in ProQuest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Current Microbiology</a:t>
            </a:r>
          </a:p>
          <a:p>
            <a:r>
              <a:rPr lang="en-US" b="1" dirty="0" smtClean="0"/>
              <a:t>Plant Growth Regulation</a:t>
            </a:r>
          </a:p>
          <a:p>
            <a:r>
              <a:rPr lang="en-US" b="1" dirty="0" smtClean="0"/>
              <a:t>Nanotechnology Reviews</a:t>
            </a:r>
          </a:p>
          <a:p>
            <a:r>
              <a:rPr lang="en-US" b="1" dirty="0"/>
              <a:t>Trends in Biotechnology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1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980" y="132650"/>
            <a:ext cx="10515600" cy="13255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cholar.google.com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1452"/>
          <a:stretch/>
        </p:blipFill>
        <p:spPr>
          <a:xfrm>
            <a:off x="171145" y="1302729"/>
            <a:ext cx="11849709" cy="53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3" y="114946"/>
            <a:ext cx="8001000" cy="1143000"/>
          </a:xfrm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Search Techniques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610600" cy="54102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sz="2400" b="1" dirty="0"/>
              <a:t>Keywords</a:t>
            </a:r>
            <a:r>
              <a:rPr lang="en-US" sz="2400" dirty="0"/>
              <a:t> – </a:t>
            </a:r>
            <a:r>
              <a:rPr lang="en-US" sz="2400" dirty="0" smtClean="0"/>
              <a:t>How can </a:t>
            </a:r>
            <a:r>
              <a:rPr lang="en-US" sz="2400" b="1" dirty="0" smtClean="0"/>
              <a:t>nanoparticle</a:t>
            </a:r>
            <a:r>
              <a:rPr lang="en-US" sz="2400" dirty="0" smtClean="0"/>
              <a:t> technology supply </a:t>
            </a:r>
            <a:r>
              <a:rPr lang="en-US" sz="2400" b="1" dirty="0" smtClean="0"/>
              <a:t>plant</a:t>
            </a:r>
            <a:r>
              <a:rPr lang="en-US" sz="2400" dirty="0" smtClean="0"/>
              <a:t> </a:t>
            </a:r>
            <a:r>
              <a:rPr lang="en-US" sz="2400" b="1" dirty="0" smtClean="0"/>
              <a:t>nutrients</a:t>
            </a:r>
            <a:r>
              <a:rPr lang="en-US" sz="2400" dirty="0" smtClean="0"/>
              <a:t>?</a:t>
            </a:r>
            <a:endParaRPr lang="en-US" sz="2400" dirty="0"/>
          </a:p>
          <a:p>
            <a:pPr eaLnBrk="1" hangingPunct="1">
              <a:spcAft>
                <a:spcPct val="20000"/>
              </a:spcAft>
            </a:pPr>
            <a:r>
              <a:rPr lang="en-US" sz="2400" b="1" dirty="0"/>
              <a:t>Truncation</a:t>
            </a:r>
            <a:r>
              <a:rPr lang="en-US" sz="2400" dirty="0"/>
              <a:t> - takes the place of one or more other characters at the end of a word		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i="1" dirty="0" err="1" smtClean="0"/>
              <a:t>nutri</a:t>
            </a:r>
            <a:r>
              <a:rPr lang="en-US" i="1" dirty="0" smtClean="0"/>
              <a:t>* </a:t>
            </a:r>
            <a:r>
              <a:rPr lang="en-US" i="1" dirty="0" smtClean="0"/>
              <a:t>= </a:t>
            </a:r>
            <a:r>
              <a:rPr lang="en-US" i="1" dirty="0" smtClean="0"/>
              <a:t>nutrition, nutrients</a:t>
            </a:r>
            <a:endParaRPr lang="en-US" i="1" dirty="0" smtClean="0"/>
          </a:p>
          <a:p>
            <a:pPr eaLnBrk="1" hangingPunct="1">
              <a:spcAft>
                <a:spcPct val="20000"/>
              </a:spcAft>
            </a:pPr>
            <a:r>
              <a:rPr lang="en-US" sz="2400" b="1" dirty="0"/>
              <a:t>And</a:t>
            </a:r>
            <a:r>
              <a:rPr lang="en-US" sz="2400" dirty="0"/>
              <a:t> – used between keywords to </a:t>
            </a:r>
            <a:r>
              <a:rPr lang="en-US" sz="2400" i="1" dirty="0"/>
              <a:t>narrow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i="1" dirty="0" smtClean="0"/>
              <a:t>nanoparticle* </a:t>
            </a:r>
            <a:r>
              <a:rPr lang="en-US" i="1" dirty="0" smtClean="0"/>
              <a:t>AND </a:t>
            </a:r>
            <a:r>
              <a:rPr lang="en-US" i="1" dirty="0" smtClean="0"/>
              <a:t>plant</a:t>
            </a:r>
            <a:r>
              <a:rPr lang="en-US" i="1" dirty="0" smtClean="0"/>
              <a:t>* AND </a:t>
            </a:r>
            <a:r>
              <a:rPr lang="en-US" i="1" dirty="0" err="1" smtClean="0"/>
              <a:t>nutri</a:t>
            </a:r>
            <a:r>
              <a:rPr lang="en-US" i="1" dirty="0" smtClean="0"/>
              <a:t>*</a:t>
            </a:r>
            <a:endParaRPr lang="en-US" i="1" dirty="0" smtClean="0"/>
          </a:p>
          <a:p>
            <a:pPr eaLnBrk="1" hangingPunct="1">
              <a:spcAft>
                <a:spcPct val="20000"/>
              </a:spcAft>
            </a:pPr>
            <a:r>
              <a:rPr lang="en-US" sz="2400" b="1" dirty="0"/>
              <a:t>Or</a:t>
            </a:r>
            <a:r>
              <a:rPr lang="en-US" sz="2400" dirty="0"/>
              <a:t> – used between keywords to </a:t>
            </a:r>
            <a:r>
              <a:rPr lang="en-US" sz="2400" i="1" dirty="0"/>
              <a:t>broaden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i="1" dirty="0" smtClean="0"/>
              <a:t>nanoparticle* OR nanotech*</a:t>
            </a:r>
            <a:endParaRPr lang="en-US" i="1" dirty="0" smtClean="0"/>
          </a:p>
          <a:p>
            <a:pPr eaLnBrk="1" hangingPunct="1">
              <a:spcAft>
                <a:spcPct val="20000"/>
              </a:spcAft>
            </a:pPr>
            <a:r>
              <a:rPr lang="en-US" sz="2400" b="1" dirty="0"/>
              <a:t>Phrase – these characters in this order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i="1" dirty="0" smtClean="0"/>
              <a:t>“plant nutrition” </a:t>
            </a:r>
            <a:r>
              <a:rPr lang="en-US" dirty="0" smtClean="0"/>
              <a:t>(ProQuest!)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9691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Searches - Broadening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026063"/>
          </a:xfrm>
        </p:spPr>
        <p:txBody>
          <a:bodyPr/>
          <a:lstStyle/>
          <a:p>
            <a:r>
              <a:rPr lang="en-US" dirty="0" smtClean="0"/>
              <a:t>Nanoparticles in plant nutrition – 29 results</a:t>
            </a:r>
            <a:endParaRPr lang="en-US" dirty="0"/>
          </a:p>
          <a:p>
            <a:r>
              <a:rPr lang="en-US" dirty="0"/>
              <a:t>nanoparticle* AND plant nutrition  </a:t>
            </a:r>
            <a:r>
              <a:rPr lang="en-US" dirty="0" smtClean="0"/>
              <a:t>- 697 results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00" y="2986625"/>
            <a:ext cx="10185923" cy="4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45" y="148149"/>
            <a:ext cx="10515600" cy="1325563"/>
          </a:xfrm>
        </p:spPr>
        <p:txBody>
          <a:bodyPr/>
          <a:lstStyle/>
          <a:p>
            <a:r>
              <a:rPr lang="en-US" dirty="0" smtClean="0"/>
              <a:t>Narrowing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64" y="1323424"/>
            <a:ext cx="9811254" cy="54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08946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ic Science 16x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437AAA3-5F64-4DC5-91D6-5CE9A876E0D4}" vid="{4A27D776-94A7-43B7-91C0-C0483353C453}"/>
    </a:ext>
  </a:extLst>
</a:theme>
</file>

<file path=ppt/theme/theme2.xml><?xml version="1.0" encoding="utf-8"?>
<a:theme xmlns:a="http://schemas.openxmlformats.org/drawingml/2006/main" name="Depth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171</TotalTime>
  <Words>352</Words>
  <Application>Microsoft Office PowerPoint</Application>
  <PresentationFormat>Widescreen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Courier New</vt:lpstr>
      <vt:lpstr>Times New Roman</vt:lpstr>
      <vt:lpstr>Academic Science 16x9</vt:lpstr>
      <vt:lpstr>Depth</vt:lpstr>
      <vt:lpstr>Introduction to Library Research for Chemistry 292</vt:lpstr>
      <vt:lpstr>Topics</vt:lpstr>
      <vt:lpstr>PowerPoint Presentation</vt:lpstr>
      <vt:lpstr>PowerPoint Presentation</vt:lpstr>
      <vt:lpstr>Indexing in EDS, Full-text in ProQuest</vt:lpstr>
      <vt:lpstr>scholar.google.com</vt:lpstr>
      <vt:lpstr>Search Techniques</vt:lpstr>
      <vt:lpstr>Example Searches - Broadening</vt:lpstr>
      <vt:lpstr>Narrowing</vt:lpstr>
      <vt:lpstr>Example Search - Narrowing</vt:lpstr>
      <vt:lpstr>Evaluating Sources</vt:lpstr>
      <vt:lpstr>Read/Save/Cite</vt:lpstr>
      <vt:lpstr>Read/Save/Cite</vt:lpstr>
      <vt:lpstr>Interlibrary Loan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292 Library Research</dc:title>
  <dc:creator>Badalamente, Stephen</dc:creator>
  <cp:lastModifiedBy>Badalamente, Stephen</cp:lastModifiedBy>
  <cp:revision>13</cp:revision>
  <dcterms:created xsi:type="dcterms:W3CDTF">2018-01-11T21:24:53Z</dcterms:created>
  <dcterms:modified xsi:type="dcterms:W3CDTF">2018-01-12T00:16:01Z</dcterms:modified>
</cp:coreProperties>
</file>