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2" r:id="rId6"/>
    <p:sldId id="273" r:id="rId7"/>
    <p:sldId id="271" r:id="rId8"/>
    <p:sldId id="274" r:id="rId9"/>
    <p:sldId id="275" r:id="rId10"/>
    <p:sldId id="276" r:id="rId11"/>
    <p:sldId id="269" r:id="rId12"/>
    <p:sldId id="277" r:id="rId13"/>
    <p:sldId id="279" r:id="rId14"/>
    <p:sldId id="266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88235" autoAdjust="0"/>
  </p:normalViewPr>
  <p:slideViewPr>
    <p:cSldViewPr snapToGrid="0" showGuides="1">
      <p:cViewPr varScale="1">
        <p:scale>
          <a:sx n="74" d="100"/>
          <a:sy n="74" d="100"/>
        </p:scale>
        <p:origin x="5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5/20/2019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5/20/2019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I’m not done with this search I can save it – use ‘shorten link’ and paste it in an email to yourself.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80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can pull my book off the shelf and check it out with my CBC ID.  I have put useful</a:t>
            </a:r>
            <a:r>
              <a:rPr lang="en-US" baseline="0" dirty="0" smtClean="0"/>
              <a:t> chapters in my OneDrive – they all have citation information, but it is far from ready to cut-and-paste.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your instructor will let you use the </a:t>
            </a:r>
            <a:r>
              <a:rPr lang="en-US" smtClean="0"/>
              <a:t>shorten link…?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6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0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wanted it to find this book, but my keywords failed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library catalog record can</a:t>
            </a:r>
            <a:r>
              <a:rPr lang="en-US" baseline="0" dirty="0" smtClean="0"/>
              <a:t> be really short, it would be better if I could search the whole book – and I can!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459AD-6DD3-44EF-ABAF-254A95C317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7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EBSCO Discovery Service or ’</a:t>
            </a:r>
            <a:r>
              <a:rPr lang="en-US" dirty="0" err="1" smtClean="0"/>
              <a:t>OneSearch</a:t>
            </a:r>
            <a:r>
              <a:rPr lang="en-US" dirty="0" smtClean="0"/>
              <a:t>’ on our homepage searches most of our book content together, but</a:t>
            </a:r>
            <a:r>
              <a:rPr lang="en-US" baseline="0" dirty="0" smtClean="0"/>
              <a:t> unfortunately it identifies </a:t>
            </a:r>
            <a:r>
              <a:rPr lang="en-US" dirty="0" smtClean="0"/>
              <a:t>hundreds</a:t>
            </a:r>
            <a:r>
              <a:rPr lang="en-US" baseline="0" dirty="0" smtClean="0"/>
              <a:t> of thousands of individual</a:t>
            </a:r>
            <a:r>
              <a:rPr lang="en-US" dirty="0" smtClean="0"/>
              <a:t> reference</a:t>
            </a:r>
            <a:r>
              <a:rPr lang="en-US" baseline="0" dirty="0" smtClean="0"/>
              <a:t> articles as ‘books.’  Still, it is a lot easier to work with some results than no results!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Points-of-View reference article is a few pages long,</a:t>
            </a:r>
            <a:r>
              <a:rPr lang="en-US" baseline="0" dirty="0" smtClean="0"/>
              <a:t> no idea why they have it tagged as a book, but I can still read it for the keywords.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3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</a:t>
            </a:r>
            <a:r>
              <a:rPr lang="en-US" baseline="0" dirty="0" smtClean="0"/>
              <a:t> an actual book – it has book in the title and everything!  I can click on ‘most relevant pages’ and see immediately why this is in my list, if I had any doubts.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9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I’ve gathered keywords and phrases.  I’ve grouped them </a:t>
            </a:r>
            <a:r>
              <a:rPr lang="en-US" baseline="0" dirty="0" smtClean="0"/>
              <a:t>into categories </a:t>
            </a:r>
            <a:r>
              <a:rPr lang="en-US" baseline="0" dirty="0" smtClean="0"/>
              <a:t>which will be used on two </a:t>
            </a:r>
            <a:r>
              <a:rPr lang="en-US" baseline="0" dirty="0" smtClean="0"/>
              <a:t>or more </a:t>
            </a:r>
            <a:r>
              <a:rPr lang="en-US" baseline="0" dirty="0" smtClean="0"/>
              <a:t>lines in library </a:t>
            </a:r>
            <a:r>
              <a:rPr lang="en-US" baseline="0" dirty="0" smtClean="0"/>
              <a:t>databases</a:t>
            </a:r>
            <a:r>
              <a:rPr lang="en-US" baseline="0" dirty="0" smtClean="0"/>
              <a:t>.  The AND operator appears between the search lines in the database automatically, so if I put one concept per line it should limit my search down.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459AD-6DD3-44EF-ABAF-254A95C317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97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</a:t>
            </a:r>
            <a:r>
              <a:rPr lang="en-US" baseline="0" dirty="0" smtClean="0"/>
              <a:t> I find useful books I can gather up the subjects and search them specifically, either one at a time by clicking the links or all at once by putting them on a line with or between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5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0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042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7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0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28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72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Searching for books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Topic: Free College Tuition</a:t>
            </a:r>
            <a:endParaRPr lang="en-US" sz="2400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774" y="407408"/>
            <a:ext cx="7986452" cy="60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2786"/>
            <a:ext cx="2828203" cy="945573"/>
          </a:xfrm>
        </p:spPr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45091" y="945573"/>
            <a:ext cx="3652025" cy="2417377"/>
          </a:xfrm>
        </p:spPr>
        <p:txBody>
          <a:bodyPr>
            <a:normAutofit/>
          </a:bodyPr>
          <a:lstStyle/>
          <a:p>
            <a:r>
              <a:rPr lang="en-US" sz="2400" dirty="0"/>
              <a:t>Main Collection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Book</a:t>
            </a:r>
            <a:r>
              <a:rPr lang="en-US" sz="2400" dirty="0"/>
              <a:t>, 2 Week Loan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LC173 </a:t>
            </a:r>
            <a:r>
              <a:rPr lang="en-US" sz="2400" dirty="0"/>
              <a:t>.M48 2014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351"/>
          <a:stretch/>
        </p:blipFill>
        <p:spPr>
          <a:xfrm>
            <a:off x="988437" y="2729520"/>
            <a:ext cx="8716672" cy="3955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83" y="312143"/>
            <a:ext cx="2561616" cy="38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0" y="463126"/>
            <a:ext cx="9660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Fabricant, Michael, and Stephen Brier. </a:t>
            </a:r>
            <a:r>
              <a:rPr lang="en-US" sz="2400" i="1" dirty="0"/>
              <a:t>Austerity Blues : Fighting for the Soul of Public Higher Education</a:t>
            </a:r>
            <a:r>
              <a:rPr lang="en-US" sz="2400" dirty="0"/>
              <a:t>. Johns Hopkins University Press, 2016. </a:t>
            </a:r>
            <a:r>
              <a:rPr lang="en-US" sz="2400" i="1" dirty="0"/>
              <a:t>EBSCOhost</a:t>
            </a:r>
            <a:r>
              <a:rPr lang="en-US" sz="2400" dirty="0"/>
              <a:t>, </a:t>
            </a:r>
            <a:r>
              <a:rPr lang="en-US" sz="2400" dirty="0" smtClean="0"/>
              <a:t>columbiabasin.edu/apps/</a:t>
            </a:r>
            <a:r>
              <a:rPr lang="en-US" sz="2400" dirty="0" err="1" smtClean="0"/>
              <a:t>mycbc</a:t>
            </a:r>
            <a:r>
              <a:rPr lang="en-US" sz="2400" dirty="0" smtClean="0"/>
              <a:t>/general/</a:t>
            </a:r>
            <a:r>
              <a:rPr lang="en-US" sz="2400" dirty="0" err="1" smtClean="0"/>
              <a:t>misc</a:t>
            </a:r>
            <a:r>
              <a:rPr lang="en-US" sz="2400" dirty="0" smtClean="0"/>
              <a:t>/libaccess.aspx?</a:t>
            </a:r>
            <a:br>
              <a:rPr lang="en-US" sz="2400" dirty="0" smtClean="0"/>
            </a:br>
            <a:r>
              <a:rPr lang="en-US" sz="2400" dirty="0" err="1" smtClean="0"/>
              <a:t>url</a:t>
            </a:r>
            <a:r>
              <a:rPr lang="en-US" sz="2400" dirty="0" smtClean="0"/>
              <a:t>=http%3a%2f%2fsearch.ebscohost.com%2flogin.aspx%3fdirect%3dtrue%26db%3dnlebk%26AN%3d1220069%26site%3deds-live%26scope%3dsite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240" y="2238357"/>
            <a:ext cx="7803556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 Library Catalog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30,000+ Print Books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Searches title, author, subjects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Two or more words together are treated as a Boolean AND search, as: free AND college AND tuition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729" y="1257300"/>
            <a:ext cx="7163421" cy="41456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7735" y="5554671"/>
            <a:ext cx="5075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results found!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8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 Record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357 words searched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090" y="306048"/>
            <a:ext cx="7369179" cy="6355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" y="2587752"/>
            <a:ext cx="2561616" cy="38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061" y="381000"/>
            <a:ext cx="3810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Searching </a:t>
            </a:r>
            <a:r>
              <a:rPr lang="en-US" i="1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43434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EBSCOhost </a:t>
            </a:r>
            <a:r>
              <a:rPr lang="en-US" dirty="0" err="1" smtClean="0"/>
              <a:t>ebooks</a:t>
            </a:r>
            <a:r>
              <a:rPr lang="en-US" dirty="0" smtClean="0"/>
              <a:t> – 200,000+ titles</a:t>
            </a:r>
          </a:p>
          <a:p>
            <a:r>
              <a:rPr lang="en-US" dirty="0" smtClean="0"/>
              <a:t>JSTOR </a:t>
            </a:r>
            <a:r>
              <a:rPr lang="en-US" dirty="0" err="1" smtClean="0"/>
              <a:t>ebooks</a:t>
            </a:r>
            <a:r>
              <a:rPr lang="en-US" dirty="0" smtClean="0"/>
              <a:t> – 70,000+ titles</a:t>
            </a:r>
          </a:p>
          <a:p>
            <a:r>
              <a:rPr lang="en-US" dirty="0" smtClean="0"/>
              <a:t>ACLS Humanities E-Book – 5,400 titles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981200"/>
            <a:ext cx="3085323" cy="180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92" y="270717"/>
            <a:ext cx="2895600" cy="387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3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EBSCO Discovery Service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 million+ items </a:t>
            </a:r>
            <a:r>
              <a:rPr lang="en-US" sz="2400" i="1" dirty="0" smtClean="0"/>
              <a:t>identified as books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Searches title, author, subjects </a:t>
            </a:r>
            <a:r>
              <a:rPr lang="en-US" sz="2400" i="1" dirty="0" smtClean="0"/>
              <a:t>and text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Two or more words together are treated as a phrase, as: “free college tuition”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507" y="1362456"/>
            <a:ext cx="7169441" cy="5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5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Not</a:t>
            </a:r>
            <a:r>
              <a:rPr lang="en-US" dirty="0" smtClean="0"/>
              <a:t> a book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Narrow by subject (education, college costs, student loans,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Read this anyway for keywords, persons, places, dates, bibliography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237" y="457200"/>
            <a:ext cx="6930406" cy="57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Book!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2966225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Jump to most relevant chapter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Read online or print/email/save up to 100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Note subjects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566" y="912258"/>
            <a:ext cx="7826418" cy="54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A better search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8767418"/>
              </p:ext>
            </p:extLst>
          </p:nvPr>
        </p:nvGraphicFramePr>
        <p:xfrm>
          <a:off x="2362200" y="1219200"/>
          <a:ext cx="7772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College*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Tuition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United States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Universit</a:t>
                      </a:r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America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Education, Higher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Washington State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08698" y="4405141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– Narrows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College*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Tuition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 – Broadens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Loans OR Costs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Phrase – Very Narrow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“college costs”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Truncation – Expands: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university, universities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Careful: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*= universe, universal, universally…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38400" y="3657600"/>
            <a:ext cx="7772400" cy="762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Search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855" y="464223"/>
            <a:ext cx="8753782" cy="612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137</TotalTime>
  <Words>606</Words>
  <Application>Microsoft Office PowerPoint</Application>
  <PresentationFormat>Widescreen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Euphemia</vt:lpstr>
      <vt:lpstr>Depth</vt:lpstr>
      <vt:lpstr>Searching for books</vt:lpstr>
      <vt:lpstr>CBC Library Catalog</vt:lpstr>
      <vt:lpstr>Catalog Record</vt:lpstr>
      <vt:lpstr>Searching in Books</vt:lpstr>
      <vt:lpstr>EBSCO Discovery Service</vt:lpstr>
      <vt:lpstr>Not a book</vt:lpstr>
      <vt:lpstr>Book!</vt:lpstr>
      <vt:lpstr>A better search</vt:lpstr>
      <vt:lpstr>PowerPoint Presentation</vt:lpstr>
      <vt:lpstr>PowerPoint Presentation</vt:lpstr>
      <vt:lpstr>My Research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Badalamente, Stephen</dc:creator>
  <cp:lastModifiedBy>Badalamente, Stephen</cp:lastModifiedBy>
  <cp:revision>14</cp:revision>
  <dcterms:created xsi:type="dcterms:W3CDTF">2019-05-20T23:56:41Z</dcterms:created>
  <dcterms:modified xsi:type="dcterms:W3CDTF">2019-05-21T02:14:36Z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