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64" r:id="rId4"/>
    <p:sldId id="265" r:id="rId5"/>
    <p:sldId id="263" r:id="rId6"/>
    <p:sldId id="266" r:id="rId7"/>
    <p:sldId id="267" r:id="rId8"/>
    <p:sldId id="268" r:id="rId9"/>
    <p:sldId id="269" r:id="rId10"/>
    <p:sldId id="270" r:id="rId11"/>
    <p:sldId id="271" r:id="rId12"/>
    <p:sldId id="273" r:id="rId13"/>
    <p:sldId id="274" r:id="rId14"/>
    <p:sldId id="272" r:id="rId15"/>
    <p:sldId id="275" r:id="rId16"/>
    <p:sldId id="276" r:id="rId17"/>
    <p:sldId id="277" r:id="rId18"/>
    <p:sldId id="278" r:id="rId19"/>
    <p:sldId id="262"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7" d="100"/>
          <a:sy n="107" d="100"/>
        </p:scale>
        <p:origin x="138" y="222"/>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3/14/2017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3/14/2017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413679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3/14/2017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3/14/2017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3/14/2017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3/14/2017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3/14/2017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3/14/2017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3/14/2017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3/14/2017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3/14/2017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3/14/2017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3/14/2017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help.evaluationkit.com/hc/en-us/articles/202927915--video-Survey-Builder-Administrators-Instructors" TargetMode="External"/><Relationship Id="rId7"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help.evaluationkit.com/hc/en-us/articles/115000504543-Instructor-Survey-Builder-Types-of-Survey-Questions" TargetMode="External"/><Relationship Id="rId4" Type="http://schemas.openxmlformats.org/officeDocument/2006/relationships/hyperlink" Target="http://help.evaluationkit.com/hc/en-us/articles/202927905--video-Custom-Questions-for-Administrators-Instruct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4003175"/>
            <a:ext cx="8610599" cy="1219200"/>
          </a:xfrm>
        </p:spPr>
        <p:txBody>
          <a:bodyPr>
            <a:normAutofit fontScale="90000"/>
          </a:bodyPr>
          <a:lstStyle/>
          <a:p>
            <a:r>
              <a:rPr lang="en-US" b="1" dirty="0"/>
              <a:t>Online Student Course Evaluations Info Session</a:t>
            </a:r>
            <a:endParaRPr lang="en-US" dirty="0"/>
          </a:p>
        </p:txBody>
      </p:sp>
      <p:sp>
        <p:nvSpPr>
          <p:cNvPr id="3" name="Subtitle 2"/>
          <p:cNvSpPr>
            <a:spLocks noGrp="1"/>
          </p:cNvSpPr>
          <p:nvPr>
            <p:ph type="subTitle" idx="1"/>
          </p:nvPr>
        </p:nvSpPr>
        <p:spPr>
          <a:xfrm>
            <a:off x="150812" y="5222301"/>
            <a:ext cx="7467600" cy="609600"/>
          </a:xfrm>
        </p:spPr>
        <p:txBody>
          <a:bodyPr>
            <a:normAutofit/>
          </a:bodyPr>
          <a:lstStyle/>
          <a:p>
            <a:r>
              <a:rPr lang="en-US" sz="2400" b="1" dirty="0"/>
              <a:t>-with  Monica Hansen and Terry Rueckert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12" y="4093153"/>
            <a:ext cx="2763235" cy="1072024"/>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873" y="0"/>
            <a:ext cx="6553200" cy="4724400"/>
          </a:xfrm>
        </p:spPr>
        <p:txBody>
          <a:bodyPr/>
          <a:lstStyle/>
          <a:p>
            <a:pPr marL="45720" indent="0" algn="ctr">
              <a:buNone/>
            </a:pPr>
            <a:r>
              <a:rPr lang="en-US" b="1" dirty="0"/>
              <a:t>Next, hit “Cancel”.</a:t>
            </a:r>
          </a:p>
          <a:p>
            <a:pPr marL="45720" indent="0" algn="ctr">
              <a:buNone/>
            </a:pPr>
            <a:r>
              <a:rPr lang="en-US" b="1" dirty="0"/>
              <a:t>It will take you to this screen:</a:t>
            </a:r>
          </a:p>
        </p:txBody>
      </p:sp>
      <p:pic>
        <p:nvPicPr>
          <p:cNvPr id="4" name="Picture 3"/>
          <p:cNvPicPr>
            <a:picLocks noChangeAspect="1"/>
          </p:cNvPicPr>
          <p:nvPr/>
        </p:nvPicPr>
        <p:blipFill>
          <a:blip r:embed="rId2"/>
          <a:stretch>
            <a:fillRect/>
          </a:stretch>
        </p:blipFill>
        <p:spPr>
          <a:xfrm>
            <a:off x="760412" y="1066800"/>
            <a:ext cx="10814122" cy="6082944"/>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212" y="3309491"/>
            <a:ext cx="2209800" cy="1597562"/>
          </a:xfrm>
          <a:prstGeom prst="rect">
            <a:avLst/>
          </a:prstGeom>
        </p:spPr>
      </p:pic>
      <p:pic>
        <p:nvPicPr>
          <p:cNvPr id="5" name="Picture 4"/>
          <p:cNvPicPr>
            <a:picLocks noChangeAspect="1"/>
          </p:cNvPicPr>
          <p:nvPr/>
        </p:nvPicPr>
        <p:blipFill>
          <a:blip r:embed="rId4"/>
          <a:stretch>
            <a:fillRect/>
          </a:stretch>
        </p:blipFill>
        <p:spPr>
          <a:xfrm>
            <a:off x="760412" y="1066800"/>
            <a:ext cx="10814122" cy="6082944"/>
          </a:xfrm>
          <a:prstGeom prst="rect">
            <a:avLst/>
          </a:prstGeom>
        </p:spPr>
      </p:pic>
    </p:spTree>
    <p:extLst>
      <p:ext uri="{BB962C8B-B14F-4D97-AF65-F5344CB8AC3E}">
        <p14:creationId xmlns:p14="http://schemas.microsoft.com/office/powerpoint/2010/main" val="1644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873" y="381000"/>
            <a:ext cx="6553200" cy="4343400"/>
          </a:xfrm>
        </p:spPr>
        <p:txBody>
          <a:bodyPr/>
          <a:lstStyle/>
          <a:p>
            <a:pPr marL="45720" indent="0" algn="ctr">
              <a:buNone/>
            </a:pPr>
            <a:r>
              <a:rPr lang="en-US" b="1" dirty="0"/>
              <a:t>Next, click “Attach Surveys to Projects”</a:t>
            </a:r>
          </a:p>
        </p:txBody>
      </p:sp>
      <p:pic>
        <p:nvPicPr>
          <p:cNvPr id="8" name="Picture 7"/>
          <p:cNvPicPr>
            <a:picLocks noChangeAspect="1"/>
          </p:cNvPicPr>
          <p:nvPr/>
        </p:nvPicPr>
        <p:blipFill>
          <a:blip r:embed="rId2"/>
          <a:stretch>
            <a:fillRect/>
          </a:stretch>
        </p:blipFill>
        <p:spPr>
          <a:xfrm>
            <a:off x="760412" y="1143000"/>
            <a:ext cx="10804068" cy="6077288"/>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546" y="2971800"/>
            <a:ext cx="2209800" cy="1597562"/>
          </a:xfrm>
          <a:prstGeom prst="rect">
            <a:avLst/>
          </a:prstGeom>
        </p:spPr>
      </p:pic>
      <p:pic>
        <p:nvPicPr>
          <p:cNvPr id="7"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37612" y="1412338"/>
            <a:ext cx="1981200" cy="1597562"/>
          </a:xfrm>
          <a:prstGeom prst="rect">
            <a:avLst/>
          </a:prstGeom>
        </p:spPr>
      </p:pic>
    </p:spTree>
    <p:extLst>
      <p:ext uri="{BB962C8B-B14F-4D97-AF65-F5344CB8AC3E}">
        <p14:creationId xmlns:p14="http://schemas.microsoft.com/office/powerpoint/2010/main" val="41155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212" y="1143000"/>
            <a:ext cx="10751079" cy="6047482"/>
          </a:xfrm>
          <a:prstGeom prst="rect">
            <a:avLst/>
          </a:prstGeom>
        </p:spPr>
      </p:pic>
      <p:sp>
        <p:nvSpPr>
          <p:cNvPr id="3" name="Content Placeholder 2"/>
          <p:cNvSpPr>
            <a:spLocks noGrp="1"/>
          </p:cNvSpPr>
          <p:nvPr>
            <p:ph idx="1"/>
          </p:nvPr>
        </p:nvSpPr>
        <p:spPr>
          <a:xfrm>
            <a:off x="2241483" y="381000"/>
            <a:ext cx="7636536" cy="4343400"/>
          </a:xfrm>
        </p:spPr>
        <p:txBody>
          <a:bodyPr/>
          <a:lstStyle/>
          <a:p>
            <a:pPr marL="45720" indent="0" algn="ctr">
              <a:buNone/>
            </a:pPr>
            <a:r>
              <a:rPr lang="en-US" b="1" dirty="0"/>
              <a:t>Then, “+” to Add your customized questions</a:t>
            </a:r>
          </a:p>
        </p:txBody>
      </p:sp>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0736" y="3657600"/>
            <a:ext cx="2166673" cy="1597562"/>
          </a:xfrm>
          <a:prstGeom prst="rect">
            <a:avLst/>
          </a:prstGeom>
        </p:spPr>
      </p:pic>
    </p:spTree>
    <p:extLst>
      <p:ext uri="{BB962C8B-B14F-4D97-AF65-F5344CB8AC3E}">
        <p14:creationId xmlns:p14="http://schemas.microsoft.com/office/powerpoint/2010/main" val="174685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304800"/>
            <a:ext cx="9753600" cy="4343400"/>
          </a:xfrm>
        </p:spPr>
        <p:txBody>
          <a:bodyPr/>
          <a:lstStyle/>
          <a:p>
            <a:pPr marL="45720" indent="0" algn="ctr">
              <a:buNone/>
            </a:pPr>
            <a:r>
              <a:rPr lang="en-US" b="1" dirty="0"/>
              <a:t>Next, click “Add Custom Question Survey”</a:t>
            </a:r>
          </a:p>
        </p:txBody>
      </p:sp>
      <p:pic>
        <p:nvPicPr>
          <p:cNvPr id="4" name="Picture 3"/>
          <p:cNvPicPr>
            <a:picLocks noChangeAspect="1"/>
          </p:cNvPicPr>
          <p:nvPr/>
        </p:nvPicPr>
        <p:blipFill>
          <a:blip r:embed="rId2"/>
          <a:stretch>
            <a:fillRect/>
          </a:stretch>
        </p:blipFill>
        <p:spPr>
          <a:xfrm>
            <a:off x="608012" y="1066800"/>
            <a:ext cx="10820400" cy="6086475"/>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412" y="3311256"/>
            <a:ext cx="2209800" cy="1597562"/>
          </a:xfrm>
          <a:prstGeom prst="rect">
            <a:avLst/>
          </a:prstGeom>
        </p:spPr>
      </p:pic>
    </p:spTree>
    <p:extLst>
      <p:ext uri="{BB962C8B-B14F-4D97-AF65-F5344CB8AC3E}">
        <p14:creationId xmlns:p14="http://schemas.microsoft.com/office/powerpoint/2010/main" val="99214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306119"/>
            <a:ext cx="9753600" cy="4343400"/>
          </a:xfrm>
        </p:spPr>
        <p:txBody>
          <a:bodyPr/>
          <a:lstStyle/>
          <a:p>
            <a:pPr marL="45720" indent="0" algn="ctr">
              <a:buNone/>
            </a:pPr>
            <a:r>
              <a:rPr lang="en-US" b="1" dirty="0"/>
              <a:t>Select which Survey you want to include, then Select the course</a:t>
            </a:r>
          </a:p>
        </p:txBody>
      </p:sp>
      <p:pic>
        <p:nvPicPr>
          <p:cNvPr id="2" name="Picture 1"/>
          <p:cNvPicPr>
            <a:picLocks noChangeAspect="1"/>
          </p:cNvPicPr>
          <p:nvPr/>
        </p:nvPicPr>
        <p:blipFill>
          <a:blip r:embed="rId2"/>
          <a:stretch>
            <a:fillRect/>
          </a:stretch>
        </p:blipFill>
        <p:spPr>
          <a:xfrm>
            <a:off x="455612" y="1066800"/>
            <a:ext cx="10972800" cy="6172200"/>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48121" y="4858409"/>
            <a:ext cx="1526509" cy="1103581"/>
          </a:xfrm>
          <a:prstGeom prst="rect">
            <a:avLst/>
          </a:prstGeom>
        </p:spPr>
      </p:pic>
      <p:pic>
        <p:nvPicPr>
          <p:cNvPr id="7"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212" y="5718957"/>
            <a:ext cx="1740564" cy="1140362"/>
          </a:xfrm>
          <a:prstGeom prst="rect">
            <a:avLst/>
          </a:prstGeom>
        </p:spPr>
      </p:pic>
    </p:spTree>
    <p:extLst>
      <p:ext uri="{BB962C8B-B14F-4D97-AF65-F5344CB8AC3E}">
        <p14:creationId xmlns:p14="http://schemas.microsoft.com/office/powerpoint/2010/main" val="114940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812" y="990600"/>
            <a:ext cx="11106944" cy="6247656"/>
          </a:xfrm>
          <a:prstGeom prst="rect">
            <a:avLst/>
          </a:prstGeom>
        </p:spPr>
      </p:pic>
      <p:sp>
        <p:nvSpPr>
          <p:cNvPr id="3" name="Content Placeholder 2"/>
          <p:cNvSpPr>
            <a:spLocks noGrp="1"/>
          </p:cNvSpPr>
          <p:nvPr>
            <p:ph idx="1"/>
          </p:nvPr>
        </p:nvSpPr>
        <p:spPr>
          <a:xfrm>
            <a:off x="1065212" y="306119"/>
            <a:ext cx="9753600" cy="4343400"/>
          </a:xfrm>
        </p:spPr>
        <p:txBody>
          <a:bodyPr/>
          <a:lstStyle/>
          <a:p>
            <a:pPr marL="45720" indent="0" algn="ctr">
              <a:buNone/>
            </a:pPr>
            <a:r>
              <a:rPr lang="en-US" b="1" dirty="0"/>
              <a:t>Select “Add Courses”</a:t>
            </a:r>
          </a:p>
        </p:txBody>
      </p:sp>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89412" y="4572000"/>
            <a:ext cx="2503818" cy="1810121"/>
          </a:xfrm>
          <a:prstGeom prst="rect">
            <a:avLst/>
          </a:prstGeom>
        </p:spPr>
      </p:pic>
    </p:spTree>
    <p:extLst>
      <p:ext uri="{BB962C8B-B14F-4D97-AF65-F5344CB8AC3E}">
        <p14:creationId xmlns:p14="http://schemas.microsoft.com/office/powerpoint/2010/main" val="299537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09" y="914400"/>
            <a:ext cx="11335938" cy="6376465"/>
          </a:xfrm>
          <a:prstGeom prst="rect">
            <a:avLst/>
          </a:prstGeom>
        </p:spPr>
      </p:pic>
      <p:sp>
        <p:nvSpPr>
          <p:cNvPr id="3" name="Content Placeholder 2"/>
          <p:cNvSpPr>
            <a:spLocks noGrp="1"/>
          </p:cNvSpPr>
          <p:nvPr>
            <p:ph idx="1"/>
          </p:nvPr>
        </p:nvSpPr>
        <p:spPr>
          <a:xfrm>
            <a:off x="621834" y="217146"/>
            <a:ext cx="11123613" cy="4343400"/>
          </a:xfrm>
        </p:spPr>
        <p:txBody>
          <a:bodyPr/>
          <a:lstStyle/>
          <a:p>
            <a:pPr marL="45720" indent="0" algn="ctr">
              <a:buNone/>
            </a:pPr>
            <a:r>
              <a:rPr lang="en-US" b="1" dirty="0"/>
              <a:t>You may select which Courses the Customized Questions will appear in</a:t>
            </a:r>
          </a:p>
        </p:txBody>
      </p:sp>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5024" y="2180244"/>
            <a:ext cx="2503818" cy="1810121"/>
          </a:xfrm>
          <a:prstGeom prst="rect">
            <a:avLst/>
          </a:prstGeom>
        </p:spPr>
      </p:pic>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3436" y="3255010"/>
            <a:ext cx="2503818" cy="1810121"/>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6612" y="3863291"/>
            <a:ext cx="2503818" cy="1810121"/>
          </a:xfrm>
          <a:prstGeom prst="rect">
            <a:avLst/>
          </a:prstGeom>
        </p:spPr>
      </p:pic>
      <p:pic>
        <p:nvPicPr>
          <p:cNvPr id="9"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612" y="5009779"/>
            <a:ext cx="2601582" cy="1810121"/>
          </a:xfrm>
          <a:prstGeom prst="rect">
            <a:avLst/>
          </a:prstGeom>
        </p:spPr>
      </p:pic>
    </p:spTree>
    <p:extLst>
      <p:ext uri="{BB962C8B-B14F-4D97-AF65-F5344CB8AC3E}">
        <p14:creationId xmlns:p14="http://schemas.microsoft.com/office/powerpoint/2010/main" val="21765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34" y="217146"/>
            <a:ext cx="11123613" cy="4343400"/>
          </a:xfrm>
        </p:spPr>
        <p:txBody>
          <a:bodyPr/>
          <a:lstStyle/>
          <a:p>
            <a:pPr marL="45720" indent="0" algn="ctr">
              <a:buNone/>
            </a:pPr>
            <a:r>
              <a:rPr lang="en-US" b="1" dirty="0"/>
              <a:t>You now may create other Custom Questions if you so choose!</a:t>
            </a:r>
          </a:p>
        </p:txBody>
      </p:sp>
      <p:pic>
        <p:nvPicPr>
          <p:cNvPr id="4" name="Picture 3"/>
          <p:cNvPicPr>
            <a:picLocks noChangeAspect="1"/>
          </p:cNvPicPr>
          <p:nvPr/>
        </p:nvPicPr>
        <p:blipFill>
          <a:blip r:embed="rId2"/>
          <a:stretch>
            <a:fillRect/>
          </a:stretch>
        </p:blipFill>
        <p:spPr>
          <a:xfrm>
            <a:off x="455612" y="914400"/>
            <a:ext cx="11123612" cy="6257032"/>
          </a:xfrm>
          <a:prstGeom prst="rect">
            <a:avLst/>
          </a:prstGeom>
        </p:spPr>
      </p:pic>
    </p:spTree>
    <p:extLst>
      <p:ext uri="{BB962C8B-B14F-4D97-AF65-F5344CB8AC3E}">
        <p14:creationId xmlns:p14="http://schemas.microsoft.com/office/powerpoint/2010/main" val="27123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0"/>
            <a:ext cx="9753600" cy="838200"/>
          </a:xfrm>
        </p:spPr>
        <p:txBody>
          <a:bodyPr>
            <a:normAutofit/>
          </a:bodyPr>
          <a:lstStyle/>
          <a:p>
            <a:pPr algn="ctr"/>
            <a:r>
              <a:rPr lang="en-US" u="sng" dirty="0"/>
              <a:t>Instructor Help</a:t>
            </a:r>
          </a:p>
        </p:txBody>
      </p:sp>
      <p:sp>
        <p:nvSpPr>
          <p:cNvPr id="3" name="Content Placeholder 2"/>
          <p:cNvSpPr>
            <a:spLocks noGrp="1"/>
          </p:cNvSpPr>
          <p:nvPr>
            <p:ph idx="1"/>
          </p:nvPr>
        </p:nvSpPr>
        <p:spPr>
          <a:xfrm>
            <a:off x="1446212" y="990600"/>
            <a:ext cx="9982200" cy="5652153"/>
          </a:xfrm>
        </p:spPr>
        <p:txBody>
          <a:bodyPr/>
          <a:lstStyle/>
          <a:p>
            <a:r>
              <a:rPr lang="en-US" b="1" dirty="0">
                <a:hlinkClick r:id="rId3"/>
              </a:rPr>
              <a:t>Survey Builder - Administrators &amp; Instructors</a:t>
            </a:r>
            <a:r>
              <a:rPr lang="en-US" b="1" dirty="0"/>
              <a:t> (video)</a:t>
            </a:r>
          </a:p>
          <a:p>
            <a:pPr lvl="2"/>
            <a:r>
              <a:rPr lang="en-US" b="1" dirty="0"/>
              <a:t>Features a </a:t>
            </a:r>
            <a:r>
              <a:rPr lang="en-US" sz="2000" b="1" i="1" dirty="0"/>
              <a:t>detailed</a:t>
            </a:r>
            <a:r>
              <a:rPr lang="en-US" b="1" dirty="0"/>
              <a:t> explanation of custom questions features, types of survey questions, and additional properties</a:t>
            </a:r>
            <a:endParaRPr lang="en-US" dirty="0"/>
          </a:p>
          <a:p>
            <a:r>
              <a:rPr lang="en-US" b="1" dirty="0">
                <a:hlinkClick r:id="rId4"/>
              </a:rPr>
              <a:t>Custom Questions for Administrators &amp; Instructors</a:t>
            </a:r>
            <a:r>
              <a:rPr lang="en-US" b="1" dirty="0"/>
              <a:t> (video)</a:t>
            </a:r>
          </a:p>
          <a:p>
            <a:pPr lvl="2"/>
            <a:r>
              <a:rPr lang="en-US" b="1" dirty="0"/>
              <a:t>Features a well-rounded guide on how to start, create, and attach a custom questions survey to the main survey. Also includes a brief description of types of survey questions</a:t>
            </a:r>
          </a:p>
          <a:p>
            <a:r>
              <a:rPr lang="en-US" b="1" dirty="0">
                <a:hlinkClick r:id="rId5"/>
              </a:rPr>
              <a:t>Instructor Survey Builder - Types of Survey Questions</a:t>
            </a:r>
            <a:r>
              <a:rPr lang="en-US" b="1" dirty="0"/>
              <a:t> (article)</a:t>
            </a:r>
          </a:p>
          <a:p>
            <a:pPr lvl="2"/>
            <a:r>
              <a:rPr lang="en-US" b="1" dirty="0"/>
              <a:t>A quick reference guide on the types of survey questions:</a:t>
            </a:r>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90" y="4561270"/>
            <a:ext cx="6188792" cy="224566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1212" y="4555929"/>
            <a:ext cx="5700525" cy="225100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2612" y="4547923"/>
            <a:ext cx="5132129" cy="2259014"/>
          </a:xfrm>
          <a:prstGeom prst="rect">
            <a:avLst/>
          </a:prstGeom>
        </p:spPr>
      </p:pic>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792162"/>
          </a:xfrm>
        </p:spPr>
        <p:txBody>
          <a:bodyPr/>
          <a:lstStyle/>
          <a:p>
            <a:pPr algn="ctr"/>
            <a:r>
              <a:rPr lang="en-US" dirty="0"/>
              <a:t>Course evaluations and YOU</a:t>
            </a:r>
          </a:p>
        </p:txBody>
      </p:sp>
      <p:sp>
        <p:nvSpPr>
          <p:cNvPr id="3" name="Content Placeholder 2"/>
          <p:cNvSpPr>
            <a:spLocks noGrp="1"/>
          </p:cNvSpPr>
          <p:nvPr>
            <p:ph idx="1"/>
          </p:nvPr>
        </p:nvSpPr>
        <p:spPr>
          <a:xfrm>
            <a:off x="989012" y="1219200"/>
            <a:ext cx="10134600" cy="5410200"/>
          </a:xfrm>
        </p:spPr>
        <p:txBody>
          <a:bodyPr>
            <a:normAutofit fontScale="92500" lnSpcReduction="10000"/>
          </a:bodyPr>
          <a:lstStyle/>
          <a:p>
            <a:r>
              <a:rPr lang="en-US" dirty="0"/>
              <a:t>“Welcome to CBC’s new web-based student course evaluation system. It’s the same old student course evaluation with some new twists. First, you as faculty can decide whether or not you want to participate.</a:t>
            </a:r>
          </a:p>
          <a:p>
            <a:r>
              <a:rPr lang="en-US" dirty="0"/>
              <a:t>Instead of paper and pencil form, or Google docs version, the official CBC student course evaluation can be accessed by students through Canvas. This online form enables students to complete the multiple choice items and submit open-ended responses and comments just like the paper form, but the comments are compiled automatically and included in a report accessed directly by you without a third-party transcribing them. You can watch the response rates for all your courses while the survey is active. You can also customize your survey by adding up to five questions of your own design to get more specific feedback on your own courses.</a:t>
            </a:r>
          </a:p>
          <a:p>
            <a:r>
              <a:rPr lang="en-US" dirty="0"/>
              <a:t>The Winter course evaluations will be open for students at 3/6/2017.</a:t>
            </a:r>
          </a:p>
          <a:p>
            <a:r>
              <a:rPr lang="en-US" dirty="0"/>
              <a:t>Please communicate with your students prior to the start date of the survey if you have any special instructions. Also, if you want to customize your survey, please do so before the start date.”</a:t>
            </a:r>
          </a:p>
          <a:p>
            <a:pPr marL="45720" indent="0">
              <a:buNone/>
            </a:pPr>
            <a:endParaRPr lang="en-US" dirty="0"/>
          </a:p>
        </p:txBody>
      </p:sp>
    </p:spTree>
    <p:extLst>
      <p:ext uri="{BB962C8B-B14F-4D97-AF65-F5344CB8AC3E}">
        <p14:creationId xmlns:p14="http://schemas.microsoft.com/office/powerpoint/2010/main" val="38014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76200"/>
            <a:ext cx="9753600" cy="792162"/>
          </a:xfrm>
        </p:spPr>
        <p:txBody>
          <a:bodyPr>
            <a:normAutofit/>
          </a:bodyPr>
          <a:lstStyle/>
          <a:p>
            <a:pPr algn="ctr"/>
            <a:r>
              <a:rPr lang="en-US" dirty="0"/>
              <a:t>Course evaluations and YOU</a:t>
            </a:r>
          </a:p>
        </p:txBody>
      </p:sp>
      <p:sp>
        <p:nvSpPr>
          <p:cNvPr id="3" name="Content Placeholder 2"/>
          <p:cNvSpPr>
            <a:spLocks noGrp="1"/>
          </p:cNvSpPr>
          <p:nvPr>
            <p:ph idx="1"/>
          </p:nvPr>
        </p:nvSpPr>
        <p:spPr>
          <a:xfrm>
            <a:off x="836612" y="914400"/>
            <a:ext cx="10915650" cy="5684838"/>
          </a:xfrm>
        </p:spPr>
        <p:txBody>
          <a:bodyPr>
            <a:normAutofit/>
          </a:bodyPr>
          <a:lstStyle/>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Faculty can decide whether or not they want to participate.</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Students now take the survey through Canvas—instead of in class with pen and paper</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The completed report can be immediately accessed directly by you without a third-party transcribing them. </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You can watch the response rates for all your courses in real time while the survey is active. </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You can customize your survey by adding up to five questions of your own design before it is published</a:t>
            </a:r>
          </a:p>
          <a:p>
            <a:pPr marL="45720" indent="0">
              <a:buNone/>
            </a:pPr>
            <a:endParaRPr lang="en-US" dirty="0"/>
          </a:p>
        </p:txBody>
      </p:sp>
    </p:spTree>
    <p:extLst>
      <p:ext uri="{BB962C8B-B14F-4D97-AF65-F5344CB8AC3E}">
        <p14:creationId xmlns:p14="http://schemas.microsoft.com/office/powerpoint/2010/main" val="375567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9012" y="1676400"/>
            <a:ext cx="10134600" cy="5739138"/>
          </a:xfrm>
          <a:prstGeom prst="rect">
            <a:avLst/>
          </a:prstGeom>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0212" y="4724400"/>
            <a:ext cx="2120294" cy="1597562"/>
          </a:xfrm>
        </p:spPr>
      </p:pic>
      <p:sp>
        <p:nvSpPr>
          <p:cNvPr id="11" name="TextBox 10"/>
          <p:cNvSpPr txBox="1"/>
          <p:nvPr/>
        </p:nvSpPr>
        <p:spPr>
          <a:xfrm>
            <a:off x="1446212" y="70313"/>
            <a:ext cx="8763000" cy="2086725"/>
          </a:xfrm>
          <a:prstGeom prst="rect">
            <a:avLst/>
          </a:prstGeom>
          <a:noFill/>
        </p:spPr>
        <p:txBody>
          <a:bodyPr wrap="square" rtlCol="0">
            <a:spAutoFit/>
          </a:bodyPr>
          <a:lstStyle/>
          <a:p>
            <a:pPr algn="ctr">
              <a:lnSpc>
                <a:spcPct val="90000"/>
              </a:lnSpc>
            </a:pPr>
            <a:r>
              <a:rPr lang="en-US" sz="3200" b="1" dirty="0"/>
              <a:t>Where to find the Course Evaluation?</a:t>
            </a:r>
            <a:br>
              <a:rPr lang="en-US" sz="3200" b="1" dirty="0"/>
            </a:br>
            <a:r>
              <a:rPr lang="en-US" sz="3200" b="1" dirty="0"/>
              <a:t/>
            </a:r>
            <a:br>
              <a:rPr lang="en-US" sz="3200" b="1" dirty="0"/>
            </a:br>
            <a:r>
              <a:rPr lang="en-US" sz="3200" b="1" dirty="0"/>
              <a:t>In Canvas, in your Navigation’s page list</a:t>
            </a:r>
          </a:p>
          <a:p>
            <a:pPr>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163153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6691" y="231151"/>
            <a:ext cx="7772400" cy="4343400"/>
          </a:xfrm>
        </p:spPr>
        <p:txBody>
          <a:bodyPr/>
          <a:lstStyle/>
          <a:p>
            <a:pPr marL="45720" indent="0" algn="ctr">
              <a:buNone/>
            </a:pPr>
            <a:r>
              <a:rPr lang="en-US" b="1" dirty="0"/>
              <a:t>Select the Course Evaluation you have Access to, corresponding to the current quarter</a:t>
            </a:r>
          </a:p>
        </p:txBody>
      </p:sp>
      <p:pic>
        <p:nvPicPr>
          <p:cNvPr id="4" name="Picture 3"/>
          <p:cNvPicPr>
            <a:picLocks noChangeAspect="1"/>
          </p:cNvPicPr>
          <p:nvPr/>
        </p:nvPicPr>
        <p:blipFill>
          <a:blip r:embed="rId2"/>
          <a:stretch>
            <a:fillRect/>
          </a:stretch>
        </p:blipFill>
        <p:spPr>
          <a:xfrm>
            <a:off x="912812" y="1295400"/>
            <a:ext cx="10580158" cy="5951339"/>
          </a:xfrm>
          <a:prstGeom prst="rect">
            <a:avLst/>
          </a:prstGeom>
        </p:spPr>
      </p:pic>
      <p:pic>
        <p:nvPicPr>
          <p:cNvPr id="5"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267" y="4648200"/>
            <a:ext cx="2120294" cy="1597562"/>
          </a:xfrm>
          <a:prstGeom prst="rect">
            <a:avLst/>
          </a:prstGeom>
        </p:spPr>
      </p:pic>
    </p:spTree>
    <p:extLst>
      <p:ext uri="{BB962C8B-B14F-4D97-AF65-F5344CB8AC3E}">
        <p14:creationId xmlns:p14="http://schemas.microsoft.com/office/powerpoint/2010/main" val="32655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412" y="1142999"/>
            <a:ext cx="10820400" cy="6086475"/>
          </a:xfrm>
          <a:prstGeom prst="rect">
            <a:avLst/>
          </a:prstGeom>
        </p:spPr>
      </p:pic>
      <p:sp>
        <p:nvSpPr>
          <p:cNvPr id="3" name="Content Placeholder 2"/>
          <p:cNvSpPr>
            <a:spLocks noGrp="1"/>
          </p:cNvSpPr>
          <p:nvPr>
            <p:ph idx="1"/>
          </p:nvPr>
        </p:nvSpPr>
        <p:spPr>
          <a:xfrm>
            <a:off x="2284412" y="381000"/>
            <a:ext cx="7772400" cy="4343400"/>
          </a:xfrm>
        </p:spPr>
        <p:txBody>
          <a:bodyPr/>
          <a:lstStyle/>
          <a:p>
            <a:pPr marL="45720" indent="0" algn="ctr">
              <a:buNone/>
            </a:pPr>
            <a:r>
              <a:rPr lang="en-US" b="1" dirty="0"/>
              <a:t>You can view the main Course Evaluations here </a:t>
            </a:r>
          </a:p>
        </p:txBody>
      </p:sp>
      <p:pic>
        <p:nvPicPr>
          <p:cNvPr id="5"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38585" y="3387455"/>
            <a:ext cx="2064053" cy="1597562"/>
          </a:xfrm>
          <a:prstGeom prst="rect">
            <a:avLst/>
          </a:prstGeom>
        </p:spPr>
      </p:pic>
    </p:spTree>
    <p:extLst>
      <p:ext uri="{BB962C8B-B14F-4D97-AF65-F5344CB8AC3E}">
        <p14:creationId xmlns:p14="http://schemas.microsoft.com/office/powerpoint/2010/main" val="412824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212" y="1142999"/>
            <a:ext cx="10820400" cy="6086475"/>
          </a:xfrm>
          <a:prstGeom prst="rect">
            <a:avLst/>
          </a:prstGeom>
        </p:spPr>
      </p:pic>
      <p:sp>
        <p:nvSpPr>
          <p:cNvPr id="3" name="Content Placeholder 2"/>
          <p:cNvSpPr>
            <a:spLocks noGrp="1"/>
          </p:cNvSpPr>
          <p:nvPr>
            <p:ph idx="1"/>
          </p:nvPr>
        </p:nvSpPr>
        <p:spPr>
          <a:xfrm>
            <a:off x="2208212" y="152400"/>
            <a:ext cx="7772400" cy="4343400"/>
          </a:xfrm>
        </p:spPr>
        <p:txBody>
          <a:bodyPr/>
          <a:lstStyle/>
          <a:p>
            <a:pPr marL="45720" indent="0" algn="ctr">
              <a:buNone/>
            </a:pPr>
            <a:r>
              <a:rPr lang="en-US" b="1" dirty="0"/>
              <a:t>To add your own customized questions to the Course Evaluation, click “Create New Survey”</a:t>
            </a:r>
          </a:p>
        </p:txBody>
      </p:sp>
      <p:pic>
        <p:nvPicPr>
          <p:cNvPr id="5"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012" y="3387455"/>
            <a:ext cx="2320774" cy="1597562"/>
          </a:xfrm>
          <a:prstGeom prst="rect">
            <a:avLst/>
          </a:prstGeom>
        </p:spPr>
      </p:pic>
    </p:spTree>
    <p:extLst>
      <p:ext uri="{BB962C8B-B14F-4D97-AF65-F5344CB8AC3E}">
        <p14:creationId xmlns:p14="http://schemas.microsoft.com/office/powerpoint/2010/main" val="18120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4212" y="1173510"/>
            <a:ext cx="10668000" cy="6000750"/>
          </a:xfrm>
          <a:prstGeom prst="rect">
            <a:avLst/>
          </a:prstGeom>
        </p:spPr>
      </p:pic>
      <p:sp>
        <p:nvSpPr>
          <p:cNvPr id="3" name="Content Placeholder 2"/>
          <p:cNvSpPr>
            <a:spLocks noGrp="1"/>
          </p:cNvSpPr>
          <p:nvPr>
            <p:ph idx="1"/>
          </p:nvPr>
        </p:nvSpPr>
        <p:spPr>
          <a:xfrm>
            <a:off x="2741612" y="152400"/>
            <a:ext cx="6553200" cy="4343400"/>
          </a:xfrm>
        </p:spPr>
        <p:txBody>
          <a:bodyPr/>
          <a:lstStyle/>
          <a:p>
            <a:pPr marL="45720" indent="0" algn="ctr">
              <a:buNone/>
            </a:pPr>
            <a:r>
              <a:rPr lang="en-US" b="1" dirty="0"/>
              <a:t>Create a title for your Custom Questions, and a description if you prefer</a:t>
            </a:r>
          </a:p>
        </p:txBody>
      </p:sp>
      <p:pic>
        <p:nvPicPr>
          <p:cNvPr id="6" name="Picture 5"/>
          <p:cNvPicPr>
            <a:picLocks noChangeAspect="1"/>
          </p:cNvPicPr>
          <p:nvPr/>
        </p:nvPicPr>
        <p:blipFill>
          <a:blip r:embed="rId3"/>
          <a:stretch>
            <a:fillRect/>
          </a:stretch>
        </p:blipFill>
        <p:spPr>
          <a:xfrm>
            <a:off x="684212" y="1173510"/>
            <a:ext cx="10668000" cy="6000750"/>
          </a:xfrm>
          <a:prstGeom prst="rect">
            <a:avLst/>
          </a:prstGeom>
        </p:spPr>
      </p:pic>
      <p:pic>
        <p:nvPicPr>
          <p:cNvPr id="7"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22412" y="4876800"/>
            <a:ext cx="1981200" cy="1597562"/>
          </a:xfrm>
          <a:prstGeom prst="rect">
            <a:avLst/>
          </a:prstGeom>
        </p:spPr>
      </p:pic>
    </p:spTree>
    <p:extLst>
      <p:ext uri="{BB962C8B-B14F-4D97-AF65-F5344CB8AC3E}">
        <p14:creationId xmlns:p14="http://schemas.microsoft.com/office/powerpoint/2010/main" val="21903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812" y="125583"/>
            <a:ext cx="4114800" cy="4343400"/>
          </a:xfrm>
        </p:spPr>
        <p:txBody>
          <a:bodyPr/>
          <a:lstStyle/>
          <a:p>
            <a:pPr marL="45720" indent="0" algn="ctr">
              <a:buNone/>
            </a:pPr>
            <a:r>
              <a:rPr lang="en-US" b="1" dirty="0"/>
              <a:t>Select a Question Type, then hit “Add”</a:t>
            </a:r>
          </a:p>
        </p:txBody>
      </p:sp>
      <p:pic>
        <p:nvPicPr>
          <p:cNvPr id="2" name="Picture 1"/>
          <p:cNvPicPr>
            <a:picLocks noChangeAspect="1"/>
          </p:cNvPicPr>
          <p:nvPr/>
        </p:nvPicPr>
        <p:blipFill>
          <a:blip r:embed="rId2"/>
          <a:stretch>
            <a:fillRect/>
          </a:stretch>
        </p:blipFill>
        <p:spPr>
          <a:xfrm>
            <a:off x="608012" y="1066800"/>
            <a:ext cx="10945812" cy="6157019"/>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75612" y="4495800"/>
            <a:ext cx="1981200" cy="1597562"/>
          </a:xfrm>
          <a:prstGeom prst="rect">
            <a:avLst/>
          </a:prstGeom>
        </p:spPr>
      </p:pic>
      <p:pic>
        <p:nvPicPr>
          <p:cNvPr id="7" name="Picture 6"/>
          <p:cNvPicPr>
            <a:picLocks noChangeAspect="1"/>
          </p:cNvPicPr>
          <p:nvPr/>
        </p:nvPicPr>
        <p:blipFill>
          <a:blip r:embed="rId4"/>
          <a:stretch>
            <a:fillRect/>
          </a:stretch>
        </p:blipFill>
        <p:spPr>
          <a:xfrm>
            <a:off x="608012" y="1066800"/>
            <a:ext cx="10945812" cy="6157019"/>
          </a:xfrm>
          <a:prstGeom prst="rect">
            <a:avLst/>
          </a:prstGeom>
        </p:spPr>
      </p:pic>
      <p:pic>
        <p:nvPicPr>
          <p:cNvPr id="9"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43118" y="4468983"/>
            <a:ext cx="1981200" cy="1597562"/>
          </a:xfrm>
          <a:prstGeom prst="rect">
            <a:avLst/>
          </a:prstGeom>
        </p:spPr>
      </p:pic>
    </p:spTree>
    <p:extLst>
      <p:ext uri="{BB962C8B-B14F-4D97-AF65-F5344CB8AC3E}">
        <p14:creationId xmlns:p14="http://schemas.microsoft.com/office/powerpoint/2010/main" val="18357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542</Words>
  <Application>Microsoft Office PowerPoint</Application>
  <PresentationFormat>Custom</PresentationFormat>
  <Paragraphs>36</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vt:lpstr>
      <vt:lpstr>Continental North America 16x9</vt:lpstr>
      <vt:lpstr>Online Student Course Evaluations Info Session</vt:lpstr>
      <vt:lpstr>Course evaluations and YOU</vt:lpstr>
      <vt:lpstr>Course evaluations and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Instructor Help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2017-03-03T07:45:19Z</dcterms:created>
  <dcterms:modified xsi:type="dcterms:W3CDTF">2017-03-14T18:10:12Z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