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67" r:id="rId14"/>
    <p:sldId id="270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28,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7.10 - 7.11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Cooling Curve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84274" y="1106424"/>
            <a:ext cx="8107494" cy="5647667"/>
            <a:chOff x="284274" y="1106424"/>
            <a:chExt cx="8107494" cy="5647667"/>
          </a:xfrm>
        </p:grpSpPr>
        <p:sp>
          <p:nvSpPr>
            <p:cNvPr id="11" name="TextBox 10"/>
            <p:cNvSpPr txBox="1"/>
            <p:nvPr/>
          </p:nvSpPr>
          <p:spPr>
            <a:xfrm>
              <a:off x="5355206" y="4162232"/>
              <a:ext cx="1495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404040"/>
                  </a:solidFill>
                  <a:latin typeface="Century Gothic"/>
                  <a:cs typeface="Century Gothic"/>
                </a:rPr>
                <a:t>s</a:t>
              </a:r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 &amp; l present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85778" y="2715187"/>
              <a:ext cx="1495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l &amp; g present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57449" y="4688831"/>
              <a:ext cx="61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solid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78200" y="3824220"/>
              <a:ext cx="10557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2F5897"/>
                  </a:solidFill>
                  <a:latin typeface="Century Gothic"/>
                  <a:cs typeface="Century Gothic"/>
                </a:rPr>
                <a:t>freezing</a:t>
              </a:r>
              <a:endParaRPr lang="en-US" sz="1600" dirty="0">
                <a:solidFill>
                  <a:srgbClr val="2F5897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17798" y="3073872"/>
              <a:ext cx="7824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liquid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47672" y="2344108"/>
              <a:ext cx="1633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  <a:latin typeface="Century Gothic"/>
                  <a:cs typeface="Century Gothic"/>
                </a:rPr>
                <a:t>condensation</a:t>
              </a:r>
              <a:endParaRPr lang="en-US" sz="1600" dirty="0">
                <a:solidFill>
                  <a:schemeClr val="tx2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20516" y="1807557"/>
              <a:ext cx="61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gas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84274" y="1106424"/>
              <a:ext cx="8107494" cy="5647667"/>
              <a:chOff x="284274" y="1106424"/>
              <a:chExt cx="8107494" cy="564766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227667" y="1106424"/>
                <a:ext cx="0" cy="482024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1215943" y="5914943"/>
                <a:ext cx="717582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ight Arrow 22"/>
              <p:cNvSpPr/>
              <p:nvPr/>
            </p:nvSpPr>
            <p:spPr>
              <a:xfrm>
                <a:off x="2906632" y="6107546"/>
                <a:ext cx="3609878" cy="646545"/>
              </a:xfrm>
              <a:prstGeom prst="rightArrow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Heat removed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24" name="Right Arrow 23"/>
              <p:cNvSpPr/>
              <p:nvPr/>
            </p:nvSpPr>
            <p:spPr>
              <a:xfrm rot="16200000">
                <a:off x="-1197392" y="3458501"/>
                <a:ext cx="3609878" cy="646545"/>
              </a:xfrm>
              <a:prstGeom prst="rightArrow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Temperature (°C)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7103092" y="4162232"/>
                <a:ext cx="1158111" cy="1570526"/>
              </a:xfrm>
              <a:prstGeom prst="line">
                <a:avLst/>
              </a:prstGeom>
              <a:ln>
                <a:solidFill>
                  <a:srgbClr val="75808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109008" y="4162232"/>
                <a:ext cx="1994084" cy="0"/>
              </a:xfrm>
              <a:prstGeom prst="line">
                <a:avLst/>
              </a:prstGeom>
              <a:ln>
                <a:solidFill>
                  <a:srgbClr val="2F5897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4301879" y="2694532"/>
                <a:ext cx="807129" cy="1468242"/>
              </a:xfrm>
              <a:prstGeom prst="line">
                <a:avLst/>
              </a:prstGeom>
              <a:ln>
                <a:solidFill>
                  <a:srgbClr val="75808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927970" y="2694532"/>
                <a:ext cx="2373909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 flipV="1">
                <a:off x="1227667" y="1388812"/>
                <a:ext cx="700303" cy="1305720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227667" y="2694532"/>
                <a:ext cx="700303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215944" y="4162232"/>
                <a:ext cx="3893064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755197" y="3957345"/>
              <a:ext cx="5913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rgbClr val="404040"/>
                  </a:solidFill>
                  <a:latin typeface="Century Gothic"/>
                  <a:cs typeface="Century Gothic"/>
                </a:rPr>
                <a:t>f</a:t>
              </a:r>
              <a:r>
                <a:rPr lang="en-US" sz="1600" dirty="0" err="1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p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2677" y="2513385"/>
              <a:ext cx="5913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cp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474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9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Answer the following questions about the graph.</a:t>
            </a:r>
            <a:endParaRPr lang="en-US" dirty="0">
              <a:solidFill>
                <a:srgbClr val="40404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154935" y="3385665"/>
            <a:ext cx="14264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54935" y="4950184"/>
            <a:ext cx="14264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284274" y="1709307"/>
            <a:ext cx="8107494" cy="5044784"/>
            <a:chOff x="284274" y="1709307"/>
            <a:chExt cx="8107494" cy="5044784"/>
          </a:xfrm>
        </p:grpSpPr>
        <p:grpSp>
          <p:nvGrpSpPr>
            <p:cNvPr id="48" name="Group 47"/>
            <p:cNvGrpSpPr/>
            <p:nvPr/>
          </p:nvGrpSpPr>
          <p:grpSpPr>
            <a:xfrm>
              <a:off x="284274" y="1709307"/>
              <a:ext cx="8107494" cy="5044784"/>
              <a:chOff x="284274" y="1709307"/>
              <a:chExt cx="8107494" cy="504478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84274" y="1709307"/>
                <a:ext cx="8107494" cy="5044784"/>
                <a:chOff x="284274" y="1709307"/>
                <a:chExt cx="8107494" cy="5044784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284274" y="1709307"/>
                  <a:ext cx="8107494" cy="5044784"/>
                  <a:chOff x="284274" y="1709307"/>
                  <a:chExt cx="8107494" cy="5044784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1227667" y="1976834"/>
                    <a:ext cx="0" cy="3949833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flipH="1">
                    <a:off x="1215943" y="5914943"/>
                    <a:ext cx="717582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Right Arrow 17"/>
                  <p:cNvSpPr/>
                  <p:nvPr/>
                </p:nvSpPr>
                <p:spPr>
                  <a:xfrm>
                    <a:off x="2906632" y="6107546"/>
                    <a:ext cx="3609878" cy="646545"/>
                  </a:xfrm>
                  <a:prstGeom prst="rightArrow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tx2">
                          <a:lumMod val="75000"/>
                        </a:schemeClr>
                      </a:gs>
                    </a:gsLst>
                    <a:lin ang="0" scaled="0"/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Heat added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19" name="Right Arrow 18"/>
                  <p:cNvSpPr/>
                  <p:nvPr/>
                </p:nvSpPr>
                <p:spPr>
                  <a:xfrm rot="16200000">
                    <a:off x="-1197392" y="3458501"/>
                    <a:ext cx="3609878" cy="646545"/>
                  </a:xfrm>
                  <a:prstGeom prst="rightArrow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tx2">
                          <a:lumMod val="75000"/>
                        </a:schemeClr>
                      </a:gs>
                    </a:gsLst>
                    <a:lin ang="0" scaled="0"/>
                  </a:gra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Temperature (°C)</a:t>
                    </a:r>
                    <a:endParaRPr 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cxnSp>
                <p:nvCxnSpPr>
                  <p:cNvPr id="20" name="Straight Connector 19"/>
                  <p:cNvCxnSpPr/>
                  <p:nvPr/>
                </p:nvCxnSpPr>
                <p:spPr>
                  <a:xfrm flipV="1">
                    <a:off x="1227667" y="4162774"/>
                    <a:ext cx="1158111" cy="1570526"/>
                  </a:xfrm>
                  <a:prstGeom prst="line">
                    <a:avLst/>
                  </a:prstGeom>
                  <a:ln>
                    <a:solidFill>
                      <a:schemeClr val="accent6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2385778" y="4162774"/>
                    <a:ext cx="1994084" cy="0"/>
                  </a:xfrm>
                  <a:prstGeom prst="line">
                    <a:avLst/>
                  </a:prstGeom>
                  <a:ln>
                    <a:solidFill>
                      <a:schemeClr val="accent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4379862" y="2694532"/>
                    <a:ext cx="807129" cy="1468242"/>
                  </a:xfrm>
                  <a:prstGeom prst="line">
                    <a:avLst/>
                  </a:prstGeom>
                  <a:ln>
                    <a:solidFill>
                      <a:srgbClr val="758085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5186991" y="2694532"/>
                    <a:ext cx="2373909" cy="0"/>
                  </a:xfrm>
                  <a:prstGeom prst="line">
                    <a:avLst/>
                  </a:prstGeom>
                  <a:ln>
                    <a:solidFill>
                      <a:schemeClr val="accent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7560900" y="1709307"/>
                    <a:ext cx="522260" cy="985225"/>
                  </a:xfrm>
                  <a:prstGeom prst="line">
                    <a:avLst/>
                  </a:prstGeom>
                  <a:ln>
                    <a:solidFill>
                      <a:srgbClr val="758085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1227667" y="2694532"/>
                    <a:ext cx="3959324" cy="0"/>
                  </a:xfrm>
                  <a:prstGeom prst="line">
                    <a:avLst/>
                  </a:prstGeom>
                  <a:ln>
                    <a:solidFill>
                      <a:schemeClr val="accent2"/>
                    </a:solidFill>
                    <a:prstDash val="dot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1215943" y="4162232"/>
                    <a:ext cx="1169835" cy="542"/>
                  </a:xfrm>
                  <a:prstGeom prst="line">
                    <a:avLst/>
                  </a:prstGeom>
                  <a:ln>
                    <a:solidFill>
                      <a:schemeClr val="accent2"/>
                    </a:solidFill>
                    <a:prstDash val="dot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755197" y="3957345"/>
                  <a:ext cx="5913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40</a:t>
                  </a:r>
                  <a:endParaRPr lang="en-US" sz="1600" dirty="0">
                    <a:solidFill>
                      <a:srgbClr val="404040"/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90807" y="2430295"/>
                  <a:ext cx="5913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80</a:t>
                  </a:r>
                  <a:endParaRPr lang="en-US" sz="1600" dirty="0">
                    <a:solidFill>
                      <a:srgbClr val="404040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776814" y="2217552"/>
                <a:ext cx="607919" cy="3132966"/>
                <a:chOff x="776814" y="2217552"/>
                <a:chExt cx="607919" cy="3132966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154935" y="3009398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59203" y="4162774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154935" y="3761933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1154935" y="2608008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54935" y="4568257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54269" y="5350518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154935" y="2217552"/>
                  <a:ext cx="142641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776814" y="3216388"/>
                  <a:ext cx="5913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6</a:t>
                  </a:r>
                  <a:r>
                    <a:rPr lang="en-US" sz="1600" dirty="0" smtClean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0</a:t>
                  </a:r>
                  <a:endParaRPr lang="en-US" sz="1600" dirty="0">
                    <a:solidFill>
                      <a:srgbClr val="404040"/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93417" y="4780907"/>
                  <a:ext cx="59131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2</a:t>
                  </a:r>
                  <a:r>
                    <a:rPr lang="en-US" sz="1600" dirty="0" smtClean="0">
                      <a:solidFill>
                        <a:srgbClr val="404040"/>
                      </a:solidFill>
                      <a:latin typeface="Century Gothic"/>
                      <a:cs typeface="Century Gothic"/>
                    </a:rPr>
                    <a:t>0</a:t>
                  </a:r>
                  <a:endParaRPr lang="en-US" sz="1600" dirty="0">
                    <a:solidFill>
                      <a:srgbClr val="404040"/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1227667" y="5543885"/>
              <a:ext cx="332347" cy="382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78954" y="4162232"/>
              <a:ext cx="332347" cy="382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13688" y="4162232"/>
              <a:ext cx="332347" cy="382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68297" y="2694532"/>
              <a:ext cx="332347" cy="382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D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94726" y="2691596"/>
              <a:ext cx="332347" cy="382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229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Does the graph illustrate a heating curve or a cooling curve?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What is the boiling point of the substance?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What phases(s) are present along the diagonal    C-D?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7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Heating curve: axis says heat added</a:t>
            </a:r>
          </a:p>
          <a:p>
            <a:pPr marL="457200" indent="-457200">
              <a:buFont typeface="+mj-lt"/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Boiling point: ~78°C</a:t>
            </a:r>
          </a:p>
          <a:p>
            <a:pPr marL="457200" indent="-457200">
              <a:buFont typeface="+mj-lt"/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Phase along diagonal C-D: liquid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2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vap</a:t>
            </a:r>
            <a:r>
              <a:rPr lang="en-US" dirty="0" smtClean="0">
                <a:solidFill>
                  <a:srgbClr val="404040"/>
                </a:solidFill>
              </a:rPr>
              <a:t> of water is 540cal/g.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How much energy in calories is absorbed when 42.0 g of water is vaporized?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How much energy in calories is absorbed when 3.00 </a:t>
            </a:r>
            <a:r>
              <a:rPr lang="en-US" dirty="0" err="1" smtClean="0">
                <a:solidFill>
                  <a:srgbClr val="404040"/>
                </a:solidFill>
              </a:rPr>
              <a:t>mol</a:t>
            </a:r>
            <a:r>
              <a:rPr lang="en-US" dirty="0" smtClean="0">
                <a:solidFill>
                  <a:srgbClr val="404040"/>
                </a:solidFill>
              </a:rPr>
              <a:t> of water is vaporized?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How much energy in calories is released when 42.0 g of water is condensed?</a:t>
            </a:r>
          </a:p>
        </p:txBody>
      </p:sp>
    </p:spTree>
    <p:extLst>
      <p:ext uri="{BB962C8B-B14F-4D97-AF65-F5344CB8AC3E}">
        <p14:creationId xmlns:p14="http://schemas.microsoft.com/office/powerpoint/2010/main" val="263524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3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 the following questions about the graph.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84274" y="1709307"/>
            <a:ext cx="8107494" cy="5044784"/>
            <a:chOff x="284274" y="1709307"/>
            <a:chExt cx="8107494" cy="5044784"/>
          </a:xfrm>
        </p:grpSpPr>
        <p:grpSp>
          <p:nvGrpSpPr>
            <p:cNvPr id="5" name="Group 4"/>
            <p:cNvGrpSpPr/>
            <p:nvPr/>
          </p:nvGrpSpPr>
          <p:grpSpPr>
            <a:xfrm>
              <a:off x="284274" y="1709307"/>
              <a:ext cx="8107494" cy="5044784"/>
              <a:chOff x="284274" y="1709307"/>
              <a:chExt cx="8107494" cy="504478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84274" y="1709307"/>
                <a:ext cx="8107494" cy="5044784"/>
                <a:chOff x="284274" y="1709307"/>
                <a:chExt cx="8107494" cy="5044784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284274" y="1709307"/>
                  <a:ext cx="8107494" cy="5044784"/>
                  <a:chOff x="284274" y="1709307"/>
                  <a:chExt cx="8107494" cy="5044784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284274" y="1709307"/>
                    <a:ext cx="8107494" cy="5044784"/>
                    <a:chOff x="284274" y="1709307"/>
                    <a:chExt cx="8107494" cy="5044784"/>
                  </a:xfrm>
                </p:grpSpPr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1227667" y="1976834"/>
                      <a:ext cx="0" cy="3949833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H="1">
                      <a:off x="1215943" y="5914943"/>
                      <a:ext cx="717582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Right Arrow 27"/>
                    <p:cNvSpPr/>
                    <p:nvPr/>
                  </p:nvSpPr>
                  <p:spPr>
                    <a:xfrm>
                      <a:off x="2906632" y="6107546"/>
                      <a:ext cx="3609878" cy="646545"/>
                    </a:xfrm>
                    <a:prstGeom prst="rightArrow">
                      <a:avLst/>
                    </a:prstGeom>
                    <a:gradFill>
                      <a:gsLst>
                        <a:gs pos="0">
                          <a:schemeClr val="bg1"/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0" scaled="0"/>
                    </a:gra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Heat added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29" name="Right Arrow 28"/>
                    <p:cNvSpPr/>
                    <p:nvPr/>
                  </p:nvSpPr>
                  <p:spPr>
                    <a:xfrm rot="16200000">
                      <a:off x="-1197392" y="3458501"/>
                      <a:ext cx="3609878" cy="646545"/>
                    </a:xfrm>
                    <a:prstGeom prst="rightArrow">
                      <a:avLst/>
                    </a:prstGeom>
                    <a:gradFill>
                      <a:gsLst>
                        <a:gs pos="0">
                          <a:schemeClr val="bg1"/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0" scaled="0"/>
                    </a:gra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Temperature (°C)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flipV="1">
                      <a:off x="1227667" y="4162774"/>
                      <a:ext cx="1158111" cy="1570526"/>
                    </a:xfrm>
                    <a:prstGeom prst="line">
                      <a:avLst/>
                    </a:prstGeom>
                    <a:ln>
                      <a:solidFill>
                        <a:schemeClr val="accent6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2385778" y="4162774"/>
                      <a:ext cx="1994084" cy="0"/>
                    </a:xfrm>
                    <a:prstGeom prst="line">
                      <a:avLst/>
                    </a:prstGeom>
                    <a:ln>
                      <a:solidFill>
                        <a:schemeClr val="accent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V="1">
                      <a:off x="4379862" y="2694532"/>
                      <a:ext cx="807129" cy="1468242"/>
                    </a:xfrm>
                    <a:prstGeom prst="line">
                      <a:avLst/>
                    </a:prstGeom>
                    <a:ln>
                      <a:solidFill>
                        <a:srgbClr val="758085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5186991" y="2694532"/>
                      <a:ext cx="2373909" cy="0"/>
                    </a:xfrm>
                    <a:prstGeom prst="line">
                      <a:avLst/>
                    </a:prstGeom>
                    <a:ln>
                      <a:solidFill>
                        <a:schemeClr val="accent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flipV="1">
                      <a:off x="7560900" y="1709307"/>
                      <a:ext cx="522260" cy="985225"/>
                    </a:xfrm>
                    <a:prstGeom prst="line">
                      <a:avLst/>
                    </a:prstGeom>
                    <a:ln>
                      <a:solidFill>
                        <a:srgbClr val="758085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flipH="1">
                      <a:off x="1227667" y="2694532"/>
                      <a:ext cx="3959324" cy="0"/>
                    </a:xfrm>
                    <a:prstGeom prst="line">
                      <a:avLst/>
                    </a:prstGeom>
                    <a:ln>
                      <a:solidFill>
                        <a:schemeClr val="accent2"/>
                      </a:solidFill>
                      <a:prstDash val="dot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H="1" flipV="1">
                      <a:off x="1215943" y="4162232"/>
                      <a:ext cx="1169835" cy="542"/>
                    </a:xfrm>
                    <a:prstGeom prst="line">
                      <a:avLst/>
                    </a:prstGeom>
                    <a:ln>
                      <a:solidFill>
                        <a:schemeClr val="accent2"/>
                      </a:solidFill>
                      <a:prstDash val="dot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55197" y="3957345"/>
                    <a:ext cx="59131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40</a:t>
                    </a:r>
                    <a:endParaRPr lang="en-US" sz="16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90807" y="2430295"/>
                    <a:ext cx="59131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80</a:t>
                    </a:r>
                    <a:endParaRPr lang="en-US" sz="16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776814" y="2217552"/>
                  <a:ext cx="607919" cy="3132966"/>
                  <a:chOff x="776814" y="2217552"/>
                  <a:chExt cx="607919" cy="3132966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1154935" y="3009398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1159203" y="4162774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1154935" y="3761933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1154935" y="2608008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154935" y="4568257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1154269" y="5350518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1154935" y="2217552"/>
                    <a:ext cx="142641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76814" y="3216388"/>
                    <a:ext cx="59131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6</a:t>
                    </a:r>
                    <a:r>
                      <a:rPr lang="en-US" sz="16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0</a:t>
                    </a:r>
                    <a:endParaRPr lang="en-US" sz="16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93417" y="4780907"/>
                    <a:ext cx="59131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2</a:t>
                    </a:r>
                    <a:r>
                      <a:rPr lang="en-US" sz="1600" dirty="0" smtClean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rPr>
                      <a:t>0</a:t>
                    </a:r>
                    <a:endParaRPr lang="en-US" sz="1600" dirty="0">
                      <a:solidFill>
                        <a:srgbClr val="404040"/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sp>
            <p:nvSpPr>
              <p:cNvPr id="7" name="TextBox 6"/>
              <p:cNvSpPr txBox="1"/>
              <p:nvPr/>
            </p:nvSpPr>
            <p:spPr>
              <a:xfrm>
                <a:off x="1227667" y="5543885"/>
                <a:ext cx="332347" cy="38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A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78954" y="4162232"/>
                <a:ext cx="332347" cy="38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B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213688" y="4162232"/>
                <a:ext cx="332347" cy="38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68297" y="2694532"/>
                <a:ext cx="332347" cy="38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D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394726" y="2691596"/>
                <a:ext cx="332347" cy="382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E</a:t>
                </a:r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>
              <a:off x="1156346" y="3386399"/>
              <a:ext cx="14264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156346" y="4957510"/>
              <a:ext cx="14264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98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What is the melting point of the substance?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What phase(s) are present at plateau B-C?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What state, or states of matter, are present at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sz="2400" dirty="0" smtClean="0">
                <a:solidFill>
                  <a:srgbClr val="404040"/>
                </a:solidFill>
              </a:rPr>
              <a:t>50°C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sz="2400" dirty="0" smtClean="0">
                <a:solidFill>
                  <a:srgbClr val="404040"/>
                </a:solidFill>
              </a:rPr>
              <a:t>10°C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sz="2400" dirty="0" smtClean="0">
                <a:solidFill>
                  <a:srgbClr val="404040"/>
                </a:solidFill>
              </a:rPr>
              <a:t>40°C</a:t>
            </a:r>
            <a:endParaRPr lang="en-US" sz="24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9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Change of state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 change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Endothermic: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H +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Exothermic: </a:t>
            </a:r>
            <a:r>
              <a:rPr lang="en-US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H -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8223" y="196144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gas</a:t>
            </a:r>
            <a:endParaRPr lang="en-US" sz="24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512" y="4382911"/>
            <a:ext cx="100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liquid</a:t>
            </a:r>
            <a:endParaRPr lang="en-US" sz="24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132" y="4382911"/>
            <a:ext cx="936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solid</a:t>
            </a:r>
            <a:endParaRPr lang="en-US" sz="24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078109" y="4529668"/>
            <a:ext cx="2819403" cy="840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771445" y="2423111"/>
            <a:ext cx="1735666" cy="1959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38222" y="2423110"/>
            <a:ext cx="1394179" cy="19598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951111" y="4613744"/>
            <a:ext cx="2946401" cy="11347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6" idx="0"/>
          </p:cNvCxnSpPr>
          <p:nvPr/>
        </p:nvCxnSpPr>
        <p:spPr>
          <a:xfrm>
            <a:off x="5644444" y="2423110"/>
            <a:ext cx="1755423" cy="195980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39444" y="2423109"/>
            <a:ext cx="1368780" cy="19598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8445" y="4233333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melting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62222" y="4727222"/>
            <a:ext cx="117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entury Gothic"/>
                <a:cs typeface="Century Gothic"/>
              </a:rPr>
              <a:t>freezing</a:t>
            </a:r>
            <a:endParaRPr lang="en-US" dirty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 rot="3027693">
            <a:off x="6050846" y="3008947"/>
            <a:ext cx="169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entury Gothic"/>
                <a:cs typeface="Century Gothic"/>
              </a:rPr>
              <a:t>evaporation</a:t>
            </a:r>
            <a:endParaRPr lang="en-US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 rot="3027693">
            <a:off x="5363658" y="3374298"/>
            <a:ext cx="194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entury Gothic"/>
                <a:cs typeface="Century Gothic"/>
              </a:rPr>
              <a:t>condensation</a:t>
            </a:r>
            <a:endParaRPr lang="en-US" dirty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 rot="18260019">
            <a:off x="4071453" y="3216574"/>
            <a:ext cx="146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entury Gothic"/>
                <a:cs typeface="Century Gothic"/>
              </a:rPr>
              <a:t>sublimation</a:t>
            </a:r>
            <a:endParaRPr lang="en-US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 rot="18312292">
            <a:off x="3623019" y="2942438"/>
            <a:ext cx="142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entury Gothic"/>
                <a:cs typeface="Century Gothic"/>
              </a:rPr>
              <a:t>deposition</a:t>
            </a:r>
            <a:endParaRPr lang="en-US" dirty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048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Each phase change has a standard </a:t>
            </a:r>
            <a:r>
              <a:rPr lang="en-US" dirty="0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H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Units: kJ/</a:t>
            </a:r>
            <a:r>
              <a:rPr lang="en-US" sz="1800" dirty="0" err="1" smtClean="0">
                <a:solidFill>
                  <a:srgbClr val="404040"/>
                </a:solidFill>
              </a:rPr>
              <a:t>mol</a:t>
            </a:r>
            <a:r>
              <a:rPr lang="en-US" sz="1800" dirty="0" smtClean="0">
                <a:solidFill>
                  <a:srgbClr val="404040"/>
                </a:solidFill>
              </a:rPr>
              <a:t>, kcal/</a:t>
            </a:r>
            <a:r>
              <a:rPr lang="en-US" sz="1800" dirty="0" err="1" smtClean="0">
                <a:solidFill>
                  <a:srgbClr val="404040"/>
                </a:solidFill>
              </a:rPr>
              <a:t>mol</a:t>
            </a:r>
            <a:r>
              <a:rPr lang="en-US" sz="1800" dirty="0" smtClean="0">
                <a:solidFill>
                  <a:srgbClr val="404040"/>
                </a:solidFill>
              </a:rPr>
              <a:t>, </a:t>
            </a:r>
            <a:r>
              <a:rPr lang="en-US" sz="1800" dirty="0" err="1" smtClean="0">
                <a:solidFill>
                  <a:srgbClr val="404040"/>
                </a:solidFill>
              </a:rPr>
              <a:t>cal</a:t>
            </a:r>
            <a:r>
              <a:rPr lang="en-US" sz="1800" dirty="0" smtClean="0">
                <a:solidFill>
                  <a:srgbClr val="404040"/>
                </a:solidFill>
              </a:rPr>
              <a:t>/</a:t>
            </a:r>
            <a:r>
              <a:rPr lang="en-US" sz="1800" dirty="0" err="1" smtClean="0">
                <a:solidFill>
                  <a:srgbClr val="404040"/>
                </a:solidFill>
              </a:rPr>
              <a:t>mol</a:t>
            </a:r>
            <a:r>
              <a:rPr lang="en-US" sz="1800" dirty="0" smtClean="0">
                <a:solidFill>
                  <a:srgbClr val="404040"/>
                </a:solidFill>
              </a:rPr>
              <a:t>, </a:t>
            </a:r>
            <a:r>
              <a:rPr lang="en-US" sz="1800" dirty="0" err="1" smtClean="0">
                <a:solidFill>
                  <a:srgbClr val="404040"/>
                </a:solidFill>
              </a:rPr>
              <a:t>cal</a:t>
            </a:r>
            <a:r>
              <a:rPr lang="en-US" sz="1800" dirty="0" smtClean="0">
                <a:solidFill>
                  <a:srgbClr val="404040"/>
                </a:solidFill>
              </a:rPr>
              <a:t>/g</a:t>
            </a: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vap</a:t>
            </a:r>
            <a:r>
              <a:rPr lang="en-US" dirty="0" smtClean="0">
                <a:solidFill>
                  <a:srgbClr val="404040"/>
                </a:solidFill>
              </a:rPr>
              <a:t>: heat of vaporization (+)</a:t>
            </a:r>
            <a:endParaRPr lang="en-US" baseline="-25000" dirty="0" smtClean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cond</a:t>
            </a:r>
            <a:r>
              <a:rPr lang="en-US" dirty="0" smtClean="0">
                <a:solidFill>
                  <a:srgbClr val="404040"/>
                </a:solidFill>
              </a:rPr>
              <a:t>: heat of condensation (-)</a:t>
            </a:r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fus</a:t>
            </a:r>
            <a:r>
              <a:rPr lang="en-US" dirty="0" smtClean="0">
                <a:solidFill>
                  <a:srgbClr val="404040"/>
                </a:solidFill>
              </a:rPr>
              <a:t>: heat of melting (fusion) (+)</a:t>
            </a:r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freeze</a:t>
            </a:r>
            <a:r>
              <a:rPr lang="en-US" dirty="0" smtClean="0">
                <a:solidFill>
                  <a:srgbClr val="404040"/>
                </a:solidFill>
              </a:rPr>
              <a:t>: heat of freezing (-)</a:t>
            </a:r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sub</a:t>
            </a:r>
            <a:r>
              <a:rPr lang="en-US" dirty="0" smtClean="0">
                <a:solidFill>
                  <a:srgbClr val="404040"/>
                </a:solidFill>
              </a:rPr>
              <a:t>: heat of sublimation (+)</a:t>
            </a:r>
            <a:endParaRPr lang="en-US" baseline="-25000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dep</a:t>
            </a:r>
            <a:r>
              <a:rPr lang="en-US" dirty="0" smtClean="0">
                <a:solidFill>
                  <a:srgbClr val="404040"/>
                </a:solidFill>
              </a:rPr>
              <a:t>: heat of deposition (-)</a:t>
            </a:r>
            <a:endParaRPr lang="en-US" baseline="-250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0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Opposite changes have opposite signs, but same </a:t>
            </a:r>
            <a:r>
              <a:rPr lang="en-US" dirty="0" smtClean="0">
                <a:solidFill>
                  <a:srgbClr val="404040"/>
                </a:solidFill>
              </a:rPr>
              <a:t>magnitude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vap</a:t>
            </a:r>
            <a:r>
              <a:rPr lang="en-US" dirty="0" smtClean="0">
                <a:solidFill>
                  <a:srgbClr val="404040"/>
                </a:solidFill>
              </a:rPr>
              <a:t> = - </a:t>
            </a:r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cond</a:t>
            </a:r>
            <a:endParaRPr lang="en-US" baseline="-25000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fus</a:t>
            </a:r>
            <a:r>
              <a:rPr lang="en-US" dirty="0" smtClean="0">
                <a:solidFill>
                  <a:srgbClr val="404040"/>
                </a:solidFill>
              </a:rPr>
              <a:t> = - </a:t>
            </a:r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freeze</a:t>
            </a:r>
            <a:endParaRPr lang="en-US" baseline="-25000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sub</a:t>
            </a:r>
            <a:r>
              <a:rPr lang="en-US" dirty="0" smtClean="0">
                <a:solidFill>
                  <a:srgbClr val="404040"/>
                </a:solidFill>
              </a:rPr>
              <a:t> = - </a:t>
            </a:r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dep</a:t>
            </a:r>
            <a:endParaRPr lang="en-US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3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Conversion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H can be used as a conversion factor due to units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When solving problems, make sure you pay attention to the units and make sure you are dealing with the correct </a:t>
            </a:r>
            <a:r>
              <a:rPr lang="en-US" dirty="0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H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Can be done with any phase change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7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How much energy in calories is released when 35.0g of water freezes?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404040"/>
                </a:solidFill>
              </a:rPr>
              <a:t>H</a:t>
            </a:r>
            <a:r>
              <a:rPr lang="en-US" baseline="-25000" dirty="0" err="1" smtClean="0">
                <a:solidFill>
                  <a:srgbClr val="404040"/>
                </a:solidFill>
              </a:rPr>
              <a:t>fus</a:t>
            </a:r>
            <a:r>
              <a:rPr lang="en-US" dirty="0" smtClean="0">
                <a:solidFill>
                  <a:srgbClr val="404040"/>
                </a:solidFill>
              </a:rPr>
              <a:t> = 79.7 </a:t>
            </a:r>
            <a:r>
              <a:rPr lang="en-US" dirty="0" err="1" smtClean="0">
                <a:solidFill>
                  <a:srgbClr val="404040"/>
                </a:solidFill>
              </a:rPr>
              <a:t>cal</a:t>
            </a:r>
            <a:r>
              <a:rPr lang="en-US" dirty="0" smtClean="0">
                <a:solidFill>
                  <a:srgbClr val="404040"/>
                </a:solidFill>
              </a:rPr>
              <a:t>/g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4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Given: 35.0 g 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Need: </a:t>
            </a:r>
            <a:r>
              <a:rPr lang="en-US" dirty="0" err="1" smtClean="0">
                <a:solidFill>
                  <a:srgbClr val="404040"/>
                </a:solidFill>
              </a:rPr>
              <a:t>cal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H given: fusion</a:t>
            </a:r>
          </a:p>
          <a:p>
            <a:r>
              <a:rPr lang="en-US" dirty="0" smtClean="0">
                <a:solidFill>
                  <a:srgbClr val="404040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H needed: freezing – </a:t>
            </a:r>
            <a:r>
              <a:rPr lang="en-US" b="1" dirty="0" smtClean="0">
                <a:solidFill>
                  <a:srgbClr val="404040"/>
                </a:solidFill>
              </a:rPr>
              <a:t>need to make negative!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Conversion factor: </a:t>
            </a:r>
            <a:r>
              <a:rPr lang="en-US" dirty="0" smtClean="0">
                <a:solidFill>
                  <a:srgbClr val="404040"/>
                </a:solidFill>
              </a:rPr>
              <a:t>- 79.7 </a:t>
            </a:r>
            <a:r>
              <a:rPr lang="en-US" dirty="0" err="1">
                <a:solidFill>
                  <a:srgbClr val="404040"/>
                </a:solidFill>
              </a:rPr>
              <a:t>cal</a:t>
            </a:r>
            <a:r>
              <a:rPr lang="en-US" dirty="0">
                <a:solidFill>
                  <a:srgbClr val="404040"/>
                </a:solidFill>
              </a:rPr>
              <a:t>/1g </a:t>
            </a:r>
            <a:r>
              <a:rPr lang="en-US" dirty="0" smtClean="0">
                <a:solidFill>
                  <a:srgbClr val="404040"/>
                </a:solidFill>
              </a:rPr>
              <a:t>H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O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Negative sign means “released”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4691" r="24687"/>
          <a:stretch/>
        </p:blipFill>
        <p:spPr bwMode="auto">
          <a:xfrm>
            <a:off x="1419684" y="4208086"/>
            <a:ext cx="6468427" cy="886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25910" y="4373034"/>
            <a:ext cx="2271890" cy="4938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2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Heating/Cooling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Diagram which tracks phases and phase changes while heating/cooling a substance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Temperature will be on the y axis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Heat added/removed will be on the x axis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Temperature is constant during a phase change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Flat portion of curve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Heat is diverted from heating substance to breaking up IMF for phase change</a:t>
            </a:r>
          </a:p>
        </p:txBody>
      </p:sp>
    </p:spTree>
    <p:extLst>
      <p:ext uri="{BB962C8B-B14F-4D97-AF65-F5344CB8AC3E}">
        <p14:creationId xmlns:p14="http://schemas.microsoft.com/office/powerpoint/2010/main" val="6468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Heating Curve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84274" y="1106424"/>
            <a:ext cx="8284383" cy="5647667"/>
            <a:chOff x="284274" y="1106424"/>
            <a:chExt cx="8284383" cy="5647667"/>
          </a:xfrm>
        </p:grpSpPr>
        <p:sp>
          <p:nvSpPr>
            <p:cNvPr id="6" name="TextBox 5"/>
            <p:cNvSpPr txBox="1"/>
            <p:nvPr/>
          </p:nvSpPr>
          <p:spPr>
            <a:xfrm>
              <a:off x="2601846" y="4162774"/>
              <a:ext cx="1495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404040"/>
                  </a:solidFill>
                  <a:latin typeface="Century Gothic"/>
                  <a:cs typeface="Century Gothic"/>
                </a:rPr>
                <a:t>s</a:t>
              </a:r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 &amp; l present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61956" y="2694532"/>
              <a:ext cx="1495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l &amp; g present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3956" y="4858108"/>
              <a:ext cx="61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solid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06632" y="3824220"/>
              <a:ext cx="915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  <a:latin typeface="Century Gothic"/>
                  <a:cs typeface="Century Gothic"/>
                </a:rPr>
                <a:t>melting</a:t>
              </a:r>
              <a:endParaRPr lang="en-US" sz="1600" dirty="0">
                <a:solidFill>
                  <a:schemeClr val="accent2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95781" y="3367523"/>
              <a:ext cx="7824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liquid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55201" y="2355978"/>
              <a:ext cx="915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  <a:latin typeface="Century Gothic"/>
                  <a:cs typeface="Century Gothic"/>
                </a:rPr>
                <a:t>boiling</a:t>
              </a:r>
              <a:endParaRPr lang="en-US" sz="1600" dirty="0">
                <a:solidFill>
                  <a:schemeClr val="accent2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53749" y="2017424"/>
              <a:ext cx="614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gas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84274" y="1106424"/>
              <a:ext cx="8107494" cy="5647667"/>
              <a:chOff x="284274" y="1106424"/>
              <a:chExt cx="8107494" cy="5647667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227667" y="1106424"/>
                <a:ext cx="0" cy="482024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1215943" y="5914943"/>
                <a:ext cx="717582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ight Arrow 9"/>
              <p:cNvSpPr/>
              <p:nvPr/>
            </p:nvSpPr>
            <p:spPr>
              <a:xfrm>
                <a:off x="2906632" y="6107546"/>
                <a:ext cx="3609878" cy="646545"/>
              </a:xfrm>
              <a:prstGeom prst="rightArrow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Heat added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1" name="Right Arrow 10"/>
              <p:cNvSpPr/>
              <p:nvPr/>
            </p:nvSpPr>
            <p:spPr>
              <a:xfrm rot="16200000">
                <a:off x="-1197392" y="3458501"/>
                <a:ext cx="3609878" cy="646545"/>
              </a:xfrm>
              <a:prstGeom prst="rightArrow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Temperature (°C)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1227667" y="4162774"/>
                <a:ext cx="1158111" cy="1570526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385778" y="4162774"/>
                <a:ext cx="1994084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4379862" y="2694532"/>
                <a:ext cx="807129" cy="1468242"/>
              </a:xfrm>
              <a:prstGeom prst="line">
                <a:avLst/>
              </a:prstGeom>
              <a:ln>
                <a:solidFill>
                  <a:srgbClr val="75808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186991" y="2694532"/>
                <a:ext cx="2373909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560900" y="1388812"/>
                <a:ext cx="700303" cy="1305720"/>
              </a:xfrm>
              <a:prstGeom prst="line">
                <a:avLst/>
              </a:prstGeom>
              <a:ln>
                <a:solidFill>
                  <a:srgbClr val="75808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227667" y="2694532"/>
                <a:ext cx="3959324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1215943" y="4162232"/>
                <a:ext cx="1169835" cy="542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55197" y="3957345"/>
              <a:ext cx="5913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mp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2677" y="2513385"/>
              <a:ext cx="5913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rgbClr val="404040"/>
                  </a:solidFill>
                  <a:latin typeface="Century Gothic"/>
                  <a:cs typeface="Century Gothic"/>
                </a:rPr>
                <a:t>b</a:t>
              </a:r>
              <a:r>
                <a:rPr lang="en-US" sz="1600" dirty="0" err="1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p</a:t>
              </a:r>
              <a:endParaRPr lang="en-US" sz="1600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990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2777</TotalTime>
  <Words>561</Words>
  <Application>Microsoft Macintosh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Changes of State</vt:lpstr>
      <vt:lpstr>Phase Changes</vt:lpstr>
      <vt:lpstr>Phase Changes</vt:lpstr>
      <vt:lpstr>Phase Changes</vt:lpstr>
      <vt:lpstr>Conversion Factor</vt:lpstr>
      <vt:lpstr>Example #1</vt:lpstr>
      <vt:lpstr>Example #1 Solved</vt:lpstr>
      <vt:lpstr>Heating/Cooling Curves</vt:lpstr>
      <vt:lpstr>Heating Curve</vt:lpstr>
      <vt:lpstr>Cooling Curve</vt:lpstr>
      <vt:lpstr>Example #2</vt:lpstr>
      <vt:lpstr>Example #2</vt:lpstr>
      <vt:lpstr>Example #2 Solved</vt:lpstr>
      <vt:lpstr>Example #3</vt:lpstr>
      <vt:lpstr>Example #4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35</cp:revision>
  <dcterms:created xsi:type="dcterms:W3CDTF">2014-03-08T16:53:10Z</dcterms:created>
  <dcterms:modified xsi:type="dcterms:W3CDTF">2015-09-28T21:23:49Z</dcterms:modified>
</cp:coreProperties>
</file>