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8" r:id="rId16"/>
    <p:sldId id="279" r:id="rId17"/>
    <p:sldId id="272" r:id="rId18"/>
    <p:sldId id="273" r:id="rId19"/>
    <p:sldId id="274" r:id="rId20"/>
    <p:sldId id="275" r:id="rId21"/>
    <p:sldId id="277" r:id="rId22"/>
    <p:sldId id="276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Liquids and Solids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7.8-7.9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Defined as the “resistance to spread out”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Something with high surface tension will usually bead before spreading out on a surface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Surface tension is directly related to IMF strength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IMF strength increases, surface tension increases</a:t>
            </a:r>
          </a:p>
        </p:txBody>
      </p:sp>
    </p:spTree>
    <p:extLst>
      <p:ext uri="{BB962C8B-B14F-4D97-AF65-F5344CB8AC3E}">
        <p14:creationId xmlns:p14="http://schemas.microsoft.com/office/powerpoint/2010/main" val="294506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Explain why benzene is less viscous than water, but ethylene glycol is more viscous than water.</a:t>
            </a:r>
            <a:endParaRPr lang="en-US" dirty="0">
              <a:solidFill>
                <a:srgbClr val="404040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4407942" y="3403700"/>
            <a:ext cx="2518159" cy="1300549"/>
            <a:chOff x="5352752" y="3758364"/>
            <a:chExt cx="2518159" cy="1300549"/>
          </a:xfrm>
        </p:grpSpPr>
        <p:grpSp>
          <p:nvGrpSpPr>
            <p:cNvPr id="13" name="Group 12"/>
            <p:cNvGrpSpPr/>
            <p:nvPr/>
          </p:nvGrpSpPr>
          <p:grpSpPr>
            <a:xfrm>
              <a:off x="6544467" y="3758364"/>
              <a:ext cx="1326444" cy="1289004"/>
              <a:chOff x="2351987" y="4562236"/>
              <a:chExt cx="1326444" cy="128900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351987" y="4562236"/>
                <a:ext cx="1326444" cy="1289004"/>
                <a:chOff x="2351987" y="4837159"/>
                <a:chExt cx="1326444" cy="1289004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2351987" y="5270533"/>
                  <a:ext cx="1326444" cy="855630"/>
                  <a:chOff x="2314753" y="3280818"/>
                  <a:chExt cx="1326444" cy="855630"/>
                </a:xfrm>
              </p:grpSpPr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314753" y="3287425"/>
                    <a:ext cx="1032518" cy="523096"/>
                    <a:chOff x="4536938" y="2612275"/>
                    <a:chExt cx="1032518" cy="523096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4632206" y="2612275"/>
                      <a:ext cx="411238" cy="43088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</a:p>
                  </p:txBody>
                </p: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flipH="1">
                      <a:off x="4536938" y="2829121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H="1">
                      <a:off x="4955048" y="2826443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V="1">
                      <a:off x="4839201" y="2966554"/>
                      <a:ext cx="1" cy="16881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V="1">
                      <a:off x="5395720" y="2826443"/>
                      <a:ext cx="173736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5" name="Rectangle 24"/>
                  <p:cNvSpPr/>
                  <p:nvPr/>
                </p:nvSpPr>
                <p:spPr>
                  <a:xfrm>
                    <a:off x="3263808" y="328081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428322" y="3705561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2830528" y="3285545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</p:grp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2648089" y="5206738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/>
                <p:cNvSpPr/>
                <p:nvPr/>
              </p:nvSpPr>
              <p:spPr>
                <a:xfrm>
                  <a:off x="2468333" y="4837159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021544" y="5054913"/>
                <a:ext cx="117187" cy="45719"/>
                <a:chOff x="5913489" y="2644532"/>
                <a:chExt cx="117187" cy="45719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3021544" y="5347070"/>
                <a:ext cx="117187" cy="45719"/>
                <a:chOff x="5913489" y="2644532"/>
                <a:chExt cx="117187" cy="45719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" name="Group 33"/>
            <p:cNvGrpSpPr/>
            <p:nvPr/>
          </p:nvGrpSpPr>
          <p:grpSpPr>
            <a:xfrm flipH="1">
              <a:off x="5352752" y="3769909"/>
              <a:ext cx="1231176" cy="1289004"/>
              <a:chOff x="2447255" y="4562236"/>
              <a:chExt cx="1231176" cy="1289004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447255" y="4562236"/>
                <a:ext cx="1231176" cy="1289004"/>
                <a:chOff x="2447255" y="4837159"/>
                <a:chExt cx="1231176" cy="1289004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447255" y="5270533"/>
                  <a:ext cx="1231176" cy="855630"/>
                  <a:chOff x="2410021" y="3280818"/>
                  <a:chExt cx="1231176" cy="855630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2410021" y="3287425"/>
                    <a:ext cx="937250" cy="523096"/>
                    <a:chOff x="4632206" y="2612275"/>
                    <a:chExt cx="937250" cy="523096"/>
                  </a:xfrm>
                </p:grpSpPr>
                <p:sp>
                  <p:nvSpPr>
                    <p:cNvPr id="50" name="Rectangle 49"/>
                    <p:cNvSpPr/>
                    <p:nvPr/>
                  </p:nvSpPr>
                  <p:spPr>
                    <a:xfrm>
                      <a:off x="4632206" y="2612275"/>
                      <a:ext cx="411238" cy="43088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</a:p>
                  </p:txBody>
                </p: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H="1">
                      <a:off x="4955048" y="2826443"/>
                      <a:ext cx="167655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flipV="1">
                      <a:off x="4839201" y="2966554"/>
                      <a:ext cx="1" cy="16881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5395720" y="2826443"/>
                      <a:ext cx="173736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6" name="Rectangle 45"/>
                  <p:cNvSpPr/>
                  <p:nvPr/>
                </p:nvSpPr>
                <p:spPr>
                  <a:xfrm>
                    <a:off x="3263808" y="3280818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>
                  <a:xfrm>
                    <a:off x="2428322" y="3705561"/>
                    <a:ext cx="377389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>
                  <a:xfrm>
                    <a:off x="2830528" y="3285545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2648089" y="5206738"/>
                  <a:ext cx="1" cy="168817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Rectangle 43"/>
                <p:cNvSpPr/>
                <p:nvPr/>
              </p:nvSpPr>
              <p:spPr>
                <a:xfrm>
                  <a:off x="2468333" y="4837159"/>
                  <a:ext cx="377389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  <a:endParaRPr lang="en-US" sz="2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3021544" y="5054913"/>
                <a:ext cx="117187" cy="45719"/>
                <a:chOff x="5913489" y="2644532"/>
                <a:chExt cx="117187" cy="45719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36"/>
              <p:cNvGrpSpPr/>
              <p:nvPr/>
            </p:nvGrpSpPr>
            <p:grpSpPr>
              <a:xfrm>
                <a:off x="3021544" y="5347070"/>
                <a:ext cx="117187" cy="45719"/>
                <a:chOff x="5913489" y="2644532"/>
                <a:chExt cx="117187" cy="45719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5913489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984957" y="2644532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1635162" y="2852777"/>
            <a:ext cx="2039292" cy="2237139"/>
            <a:chOff x="868279" y="2810870"/>
            <a:chExt cx="2039292" cy="2237139"/>
          </a:xfrm>
        </p:grpSpPr>
        <p:grpSp>
          <p:nvGrpSpPr>
            <p:cNvPr id="90" name="Group 89"/>
            <p:cNvGrpSpPr/>
            <p:nvPr/>
          </p:nvGrpSpPr>
          <p:grpSpPr>
            <a:xfrm>
              <a:off x="1167328" y="3177551"/>
              <a:ext cx="1430091" cy="1563309"/>
              <a:chOff x="1167328" y="3177551"/>
              <a:chExt cx="1430091" cy="1563309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V="1">
                <a:off x="1578566" y="3489213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9"/>
              <p:cNvGrpSpPr/>
              <p:nvPr/>
            </p:nvGrpSpPr>
            <p:grpSpPr>
              <a:xfrm>
                <a:off x="1427865" y="3874911"/>
                <a:ext cx="71052" cy="171337"/>
                <a:chOff x="1427865" y="3874911"/>
                <a:chExt cx="71052" cy="171337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 rot="16200000">
                  <a:off x="1415089" y="3958739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6200000">
                  <a:off x="1344037" y="39624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 rot="2907325">
                <a:off x="2073951" y="4249622"/>
                <a:ext cx="79319" cy="213723"/>
                <a:chOff x="1427865" y="3874911"/>
                <a:chExt cx="71052" cy="171337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16200000">
                  <a:off x="1415089" y="3958739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>
                  <a:off x="1344037" y="39624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1251156" y="3261379"/>
                <a:ext cx="1262436" cy="1386255"/>
                <a:chOff x="1251156" y="3261379"/>
                <a:chExt cx="1262436" cy="1386255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flipH="1">
                  <a:off x="1251156" y="396413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 flipH="1">
                  <a:off x="1683576" y="3261379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flipH="1">
                  <a:off x="1251156" y="3509656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 flipH="1">
                  <a:off x="2102354" y="3966267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 flipH="1">
                  <a:off x="1677747" y="4216747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H="1">
                  <a:off x="2094814" y="3533252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C</a:t>
                  </a:r>
                </a:p>
              </p:txBody>
            </p:sp>
          </p:grpSp>
          <p:cxnSp>
            <p:nvCxnSpPr>
              <p:cNvPr id="73" name="Straight Connector 72"/>
              <p:cNvCxnSpPr/>
              <p:nvPr/>
            </p:nvCxnSpPr>
            <p:spPr>
              <a:xfrm flipV="1">
                <a:off x="1167328" y="4285592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2429764" y="3547025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 flipV="1">
                <a:off x="1578566" y="4300389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 flipV="1">
                <a:off x="1167328" y="3547025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2429764" y="4285592"/>
                <a:ext cx="167655" cy="115624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1" name="Group 80"/>
              <p:cNvGrpSpPr/>
              <p:nvPr/>
            </p:nvGrpSpPr>
            <p:grpSpPr>
              <a:xfrm rot="18692675" flipH="1">
                <a:off x="2093350" y="3478565"/>
                <a:ext cx="79319" cy="213723"/>
                <a:chOff x="1427865" y="3874911"/>
                <a:chExt cx="71052" cy="171337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16200000">
                  <a:off x="1415089" y="3958739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16200000">
                  <a:off x="1344037" y="3962421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5" name="Straight Connector 84"/>
              <p:cNvCxnSpPr/>
              <p:nvPr/>
            </p:nvCxnSpPr>
            <p:spPr>
              <a:xfrm rot="16200000">
                <a:off x="1799604" y="4657033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>
                <a:off x="2224145" y="3970147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16200000">
                <a:off x="1799605" y="3261379"/>
                <a:ext cx="167655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Rectangle 90"/>
            <p:cNvSpPr/>
            <p:nvPr/>
          </p:nvSpPr>
          <p:spPr>
            <a:xfrm flipH="1">
              <a:off x="1692971" y="2810870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92" name="Rectangle 91"/>
            <p:cNvSpPr/>
            <p:nvPr/>
          </p:nvSpPr>
          <p:spPr>
            <a:xfrm flipH="1">
              <a:off x="1702856" y="4617122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93" name="Rectangle 92"/>
            <p:cNvSpPr/>
            <p:nvPr/>
          </p:nvSpPr>
          <p:spPr>
            <a:xfrm flipH="1">
              <a:off x="2513592" y="4179582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2530037" y="3310674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95" name="Rectangle 94"/>
            <p:cNvSpPr/>
            <p:nvPr/>
          </p:nvSpPr>
          <p:spPr>
            <a:xfrm flipH="1">
              <a:off x="868279" y="3310674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875414" y="4186908"/>
              <a:ext cx="37753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040964" y="5043474"/>
            <a:ext cx="122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benzene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653716" y="4905250"/>
            <a:ext cx="197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thylene glycol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5670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Water is a polar molecule with H bonded to O (2 times) so its dominant IMF is </a:t>
            </a:r>
            <a:r>
              <a:rPr lang="en-US" b="1" dirty="0">
                <a:solidFill>
                  <a:srgbClr val="404040"/>
                </a:solidFill>
              </a:rPr>
              <a:t>H </a:t>
            </a:r>
            <a:r>
              <a:rPr lang="en-US" b="1" dirty="0" smtClean="0">
                <a:solidFill>
                  <a:srgbClr val="404040"/>
                </a:solidFill>
              </a:rPr>
              <a:t>bonding</a:t>
            </a:r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Benzene is a nonpolar molecule, so the dominant IMF is </a:t>
            </a:r>
            <a:r>
              <a:rPr lang="en-US" b="1" dirty="0" smtClean="0">
                <a:solidFill>
                  <a:srgbClr val="404040"/>
                </a:solidFill>
              </a:rPr>
              <a:t>London dispersion forces </a:t>
            </a:r>
            <a:r>
              <a:rPr lang="en-US" dirty="0" smtClean="0">
                <a:solidFill>
                  <a:srgbClr val="404040"/>
                </a:solidFill>
              </a:rPr>
              <a:t>(weaker than water so less viscous)</a:t>
            </a:r>
            <a:endParaRPr lang="en-US" b="1" dirty="0" smtClean="0">
              <a:solidFill>
                <a:srgbClr val="404040"/>
              </a:solidFill>
            </a:endParaRPr>
          </a:p>
          <a:p>
            <a:endParaRPr lang="en-US" b="1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Ethylene glycol is a polar molecule with H bonded to O (2 times) so the dominant IMF is </a:t>
            </a:r>
            <a:r>
              <a:rPr lang="en-US" b="1" dirty="0" smtClean="0">
                <a:solidFill>
                  <a:srgbClr val="404040"/>
                </a:solidFill>
              </a:rPr>
              <a:t>H bonding</a:t>
            </a:r>
            <a:r>
              <a:rPr lang="en-US" dirty="0" smtClean="0">
                <a:solidFill>
                  <a:srgbClr val="404040"/>
                </a:solidFill>
              </a:rPr>
              <a:t> and is larger than water (stronger than water so more viscous)</a:t>
            </a:r>
          </a:p>
          <a:p>
            <a:endParaRPr lang="en-US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4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The Solid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Molecules </a:t>
            </a:r>
            <a:r>
              <a:rPr lang="en-US" dirty="0" smtClean="0">
                <a:solidFill>
                  <a:srgbClr val="404040"/>
                </a:solidFill>
              </a:rPr>
              <a:t>are </a:t>
            </a:r>
            <a:r>
              <a:rPr lang="en-US" dirty="0">
                <a:solidFill>
                  <a:srgbClr val="404040"/>
                </a:solidFill>
              </a:rPr>
              <a:t>closer together than those of a </a:t>
            </a:r>
            <a:r>
              <a:rPr lang="en-US" dirty="0" smtClean="0">
                <a:solidFill>
                  <a:srgbClr val="404040"/>
                </a:solidFill>
              </a:rPr>
              <a:t>liquid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Strongest </a:t>
            </a:r>
            <a:r>
              <a:rPr lang="en-US" dirty="0">
                <a:solidFill>
                  <a:srgbClr val="404040"/>
                </a:solidFill>
              </a:rPr>
              <a:t>IMF </a:t>
            </a:r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Results in </a:t>
            </a:r>
            <a:r>
              <a:rPr lang="en-US" dirty="0" smtClean="0">
                <a:solidFill>
                  <a:srgbClr val="404040"/>
                </a:solidFill>
              </a:rPr>
              <a:t>rigidity of </a:t>
            </a:r>
            <a:r>
              <a:rPr lang="en-US" dirty="0">
                <a:solidFill>
                  <a:srgbClr val="404040"/>
                </a:solidFill>
              </a:rPr>
              <a:t>molecules and a more </a:t>
            </a:r>
            <a:r>
              <a:rPr lang="en-US" dirty="0" smtClean="0">
                <a:solidFill>
                  <a:srgbClr val="404040"/>
                </a:solidFill>
              </a:rPr>
              <a:t>predictable pattern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93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Properties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Solids </a:t>
            </a:r>
            <a:r>
              <a:rPr lang="en-US" dirty="0">
                <a:solidFill>
                  <a:srgbClr val="404040"/>
                </a:solidFill>
              </a:rPr>
              <a:t>have unique physical properties due to their IMF strength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Melting point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Temperature at which a solid becomes a liquid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Increases with IMF strength</a:t>
            </a:r>
            <a:endParaRPr lang="en-US" sz="1800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06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solid will have the higher melting point?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(s) or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(s)</a:t>
            </a: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O(s) or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(s)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(s) or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OH(s)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3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Higher melting point is a result of stronger IMF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CO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(s) or </a:t>
            </a:r>
            <a:r>
              <a:rPr lang="en-US" b="1" dirty="0" err="1">
                <a:solidFill>
                  <a:srgbClr val="404040"/>
                </a:solidFill>
              </a:rPr>
              <a:t>NaCl</a:t>
            </a:r>
            <a:r>
              <a:rPr lang="en-US" b="1" dirty="0">
                <a:solidFill>
                  <a:srgbClr val="404040"/>
                </a:solidFill>
              </a:rPr>
              <a:t>(s</a:t>
            </a:r>
            <a:r>
              <a:rPr lang="en-US" b="1" dirty="0" smtClean="0">
                <a:solidFill>
                  <a:srgbClr val="404040"/>
                </a:solidFill>
              </a:rPr>
              <a:t>)</a:t>
            </a:r>
          </a:p>
          <a:p>
            <a:pPr marL="857250" lvl="1" indent="-457200"/>
            <a:r>
              <a:rPr lang="en-US" sz="1800" dirty="0" err="1" smtClean="0">
                <a:solidFill>
                  <a:srgbClr val="404040"/>
                </a:solidFill>
              </a:rPr>
              <a:t>NaCl</a:t>
            </a:r>
            <a:r>
              <a:rPr lang="en-US" sz="1800" dirty="0" smtClean="0">
                <a:solidFill>
                  <a:srgbClr val="404040"/>
                </a:solidFill>
              </a:rPr>
              <a:t> has ionic IMF, CO</a:t>
            </a:r>
            <a:r>
              <a:rPr lang="en-US" sz="1800" baseline="-25000" dirty="0" smtClean="0">
                <a:solidFill>
                  <a:srgbClr val="404040"/>
                </a:solidFill>
              </a:rPr>
              <a:t>2</a:t>
            </a:r>
            <a:r>
              <a:rPr lang="en-US" sz="1800" dirty="0" smtClean="0">
                <a:solidFill>
                  <a:srgbClr val="404040"/>
                </a:solidFill>
              </a:rPr>
              <a:t> has London dispersion forces</a:t>
            </a:r>
            <a:endParaRPr lang="en-US" sz="18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>
                <a:solidFill>
                  <a:srgbClr val="404040"/>
                </a:solidFill>
              </a:rPr>
              <a:t>H</a:t>
            </a:r>
            <a:r>
              <a:rPr lang="en-US" b="1" baseline="-25000" dirty="0">
                <a:solidFill>
                  <a:srgbClr val="404040"/>
                </a:solidFill>
              </a:rPr>
              <a:t>2</a:t>
            </a:r>
            <a:r>
              <a:rPr lang="en-US" b="1" dirty="0">
                <a:solidFill>
                  <a:srgbClr val="404040"/>
                </a:solidFill>
              </a:rPr>
              <a:t>O(s) </a:t>
            </a:r>
            <a:r>
              <a:rPr lang="en-US" dirty="0">
                <a:solidFill>
                  <a:srgbClr val="404040"/>
                </a:solidFill>
              </a:rPr>
              <a:t>or CO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(s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marL="857250" lvl="1" indent="-457200"/>
            <a:r>
              <a:rPr lang="en-US" sz="1800" dirty="0" smtClean="0">
                <a:solidFill>
                  <a:srgbClr val="404040"/>
                </a:solidFill>
              </a:rPr>
              <a:t>H</a:t>
            </a:r>
            <a:r>
              <a:rPr lang="en-US" sz="1800" baseline="-25000" dirty="0" smtClean="0">
                <a:solidFill>
                  <a:srgbClr val="404040"/>
                </a:solidFill>
              </a:rPr>
              <a:t>2</a:t>
            </a:r>
            <a:r>
              <a:rPr lang="en-US" sz="1800" dirty="0" smtClean="0">
                <a:solidFill>
                  <a:srgbClr val="404040"/>
                </a:solidFill>
              </a:rPr>
              <a:t>O has H-bonding, </a:t>
            </a:r>
            <a:r>
              <a:rPr lang="en-US" sz="1800" dirty="0">
                <a:solidFill>
                  <a:srgbClr val="404040"/>
                </a:solidFill>
              </a:rPr>
              <a:t>CO</a:t>
            </a:r>
            <a:r>
              <a:rPr lang="en-US" sz="1800" baseline="-25000" dirty="0">
                <a:solidFill>
                  <a:srgbClr val="404040"/>
                </a:solidFill>
              </a:rPr>
              <a:t>2</a:t>
            </a:r>
            <a:r>
              <a:rPr lang="en-US" sz="1800" dirty="0">
                <a:solidFill>
                  <a:srgbClr val="404040"/>
                </a:solidFill>
              </a:rPr>
              <a:t> has London dispersion forces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b="1" dirty="0" err="1">
                <a:solidFill>
                  <a:srgbClr val="404040"/>
                </a:solidFill>
              </a:rPr>
              <a:t>NaCl</a:t>
            </a:r>
            <a:r>
              <a:rPr lang="en-US" b="1" dirty="0">
                <a:solidFill>
                  <a:srgbClr val="404040"/>
                </a:solidFill>
              </a:rPr>
              <a:t>(s) </a:t>
            </a:r>
            <a:r>
              <a:rPr lang="en-US" dirty="0">
                <a:solidFill>
                  <a:srgbClr val="404040"/>
                </a:solidFill>
              </a:rPr>
              <a:t>or CH</a:t>
            </a:r>
            <a:r>
              <a:rPr lang="en-US" baseline="-25000" dirty="0">
                <a:solidFill>
                  <a:srgbClr val="404040"/>
                </a:solidFill>
              </a:rPr>
              <a:t>3</a:t>
            </a:r>
            <a:r>
              <a:rPr lang="en-US" dirty="0">
                <a:solidFill>
                  <a:srgbClr val="404040"/>
                </a:solidFill>
              </a:rPr>
              <a:t>OH(s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 marL="857250" lvl="1" indent="-457200"/>
            <a:r>
              <a:rPr lang="en-US" sz="1800" dirty="0" err="1">
                <a:solidFill>
                  <a:srgbClr val="404040"/>
                </a:solidFill>
              </a:rPr>
              <a:t>NaCl</a:t>
            </a:r>
            <a:r>
              <a:rPr lang="en-US" sz="1800" dirty="0">
                <a:solidFill>
                  <a:srgbClr val="404040"/>
                </a:solidFill>
              </a:rPr>
              <a:t> has ionic </a:t>
            </a:r>
            <a:r>
              <a:rPr lang="en-US" sz="1800" dirty="0" smtClean="0">
                <a:solidFill>
                  <a:srgbClr val="404040"/>
                </a:solidFill>
              </a:rPr>
              <a:t>IMF, CH</a:t>
            </a:r>
            <a:r>
              <a:rPr lang="en-US" sz="1800" baseline="-25000" dirty="0" smtClean="0">
                <a:solidFill>
                  <a:srgbClr val="404040"/>
                </a:solidFill>
              </a:rPr>
              <a:t>3</a:t>
            </a:r>
            <a:r>
              <a:rPr lang="en-US" sz="1800" dirty="0" smtClean="0">
                <a:solidFill>
                  <a:srgbClr val="404040"/>
                </a:solidFill>
              </a:rPr>
              <a:t>OH </a:t>
            </a:r>
            <a:r>
              <a:rPr lang="en-US" sz="1800" dirty="0">
                <a:solidFill>
                  <a:srgbClr val="404040"/>
                </a:solidFill>
              </a:rPr>
              <a:t>has H-bonding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45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Types of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Two major categories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Amorphous- literally “without shape”, random arrangement of particles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Ex. rubber, most plastics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Crystalline- regular arrangement of particles, repeating structure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67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Several types of crystalline solids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Ionic solid – oppositely charged ions arrange in a lattice </a:t>
            </a:r>
            <a:r>
              <a:rPr lang="en-US" dirty="0" smtClean="0">
                <a:solidFill>
                  <a:srgbClr val="404040"/>
                </a:solidFill>
              </a:rPr>
              <a:t>pattern, cannot tell one “</a:t>
            </a:r>
            <a:r>
              <a:rPr lang="en-US" dirty="0" err="1" smtClean="0">
                <a:solidFill>
                  <a:srgbClr val="404040"/>
                </a:solidFill>
              </a:rPr>
              <a:t>NaCl</a:t>
            </a:r>
            <a:r>
              <a:rPr lang="en-US" dirty="0" smtClean="0">
                <a:solidFill>
                  <a:srgbClr val="404040"/>
                </a:solidFill>
              </a:rPr>
              <a:t>” from another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Ionic solids are also known as “salts”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4" name="Picture 3" descr="smi02788_07_0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4" r="75035" b="7210"/>
          <a:stretch/>
        </p:blipFill>
        <p:spPr bwMode="auto">
          <a:xfrm>
            <a:off x="5009545" y="1600200"/>
            <a:ext cx="3167611" cy="485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524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Molecular solid – composed of individual molecules arranged regularly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Molecular solids are covalent compounds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6" name="Picture 3" descr="smi02788_07_09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7" t="5432" r="49789" b="7283"/>
          <a:stretch/>
        </p:blipFill>
        <p:spPr bwMode="auto">
          <a:xfrm>
            <a:off x="5079591" y="1600200"/>
            <a:ext cx="2820354" cy="420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63683" y="5360870"/>
            <a:ext cx="236262" cy="26582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9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The Liquid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Molecules are much closer together than those of a gas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Stronger IMF than gases, but still weaker than solids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Results in slight mobility of molecules and a more random pattern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23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199"/>
            <a:ext cx="4041648" cy="480921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040"/>
                </a:solidFill>
              </a:rPr>
              <a:t>Network </a:t>
            </a:r>
            <a:r>
              <a:rPr lang="en-US" dirty="0" smtClean="0">
                <a:solidFill>
                  <a:srgbClr val="404040"/>
                </a:solidFill>
              </a:rPr>
              <a:t>solid – very large number of atoms covalently bonded to one another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Form sheets, or 3D arrays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Diamond is an example of a network solid composed entirely of carbon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5" name="Picture 3" descr="smi02788_07_09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3" t="6411" r="24603" b="8099"/>
          <a:stretch/>
        </p:blipFill>
        <p:spPr bwMode="auto">
          <a:xfrm>
            <a:off x="5138655" y="1794552"/>
            <a:ext cx="2997548" cy="443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38655" y="5833454"/>
            <a:ext cx="487286" cy="26582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18073" y="5656235"/>
            <a:ext cx="118130" cy="31013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7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Crystalline Solids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Metallic solid – a lattice of metal </a:t>
            </a:r>
            <a:r>
              <a:rPr lang="en-US" dirty="0" err="1" smtClean="0">
                <a:solidFill>
                  <a:srgbClr val="404040"/>
                </a:solidFill>
              </a:rPr>
              <a:t>cations</a:t>
            </a:r>
            <a:r>
              <a:rPr lang="en-US" dirty="0" smtClean="0">
                <a:solidFill>
                  <a:srgbClr val="404040"/>
                </a:solidFill>
              </a:rPr>
              <a:t> surrounded by delocalized electrons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This “sea of electrons” is why metals can conduct electricity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6" name="Picture 3" descr="smi02788_07_09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38" t="6411" r="135" b="7120"/>
          <a:stretch/>
        </p:blipFill>
        <p:spPr bwMode="auto">
          <a:xfrm>
            <a:off x="5038982" y="1600200"/>
            <a:ext cx="3141520" cy="465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38982" y="2038017"/>
            <a:ext cx="114439" cy="193463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9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type of crystalline solid is formed by each substance?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CaS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NH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Mg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136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>
                <a:solidFill>
                  <a:srgbClr val="404040"/>
                </a:solidFill>
              </a:rPr>
              <a:t>CaS</a:t>
            </a:r>
            <a:r>
              <a:rPr lang="en-US" dirty="0" smtClean="0">
                <a:solidFill>
                  <a:srgbClr val="404040"/>
                </a:solidFill>
              </a:rPr>
              <a:t> – ionic compound, therefore ionic solid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NH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– covalent compound, therefore molecular solid</a:t>
            </a: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Mg – metal, therefore metallic solid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4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Consider the following pair of molecules.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OH and C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H</a:t>
            </a:r>
            <a:r>
              <a:rPr lang="en-US" baseline="-25000" dirty="0" smtClean="0">
                <a:solidFill>
                  <a:srgbClr val="404040"/>
                </a:solidFill>
              </a:rPr>
              <a:t>6</a:t>
            </a:r>
            <a:endParaRPr lang="en-US" dirty="0" smtClean="0">
              <a:solidFill>
                <a:srgbClr val="40404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has the highest: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Vapor pressure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Surface tension</a:t>
            </a: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Melting point/Boiling point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99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Which type of crystalline solid is formed by each substance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benzene, C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Magnesium oxide,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MgO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Vanadium, V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Diamond, 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4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Properties of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Liquids have unique physical properties due to their IMF strength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Vapor pressure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Boiling point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Viscosity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Surface tension</a:t>
            </a:r>
          </a:p>
        </p:txBody>
      </p:sp>
    </p:spTree>
    <p:extLst>
      <p:ext uri="{BB962C8B-B14F-4D97-AF65-F5344CB8AC3E}">
        <p14:creationId xmlns:p14="http://schemas.microsoft.com/office/powerpoint/2010/main" val="328391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496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Sometimes </a:t>
            </a:r>
            <a:r>
              <a:rPr lang="en-US" dirty="0">
                <a:solidFill>
                  <a:srgbClr val="404040"/>
                </a:solidFill>
              </a:rPr>
              <a:t>molecules from the surface of a liquid vaporize into gaseous molecules before the boiling point </a:t>
            </a:r>
            <a:r>
              <a:rPr lang="en-US" dirty="0" smtClean="0">
                <a:solidFill>
                  <a:srgbClr val="404040"/>
                </a:solidFill>
              </a:rPr>
              <a:t>temperature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</a:rPr>
              <a:t>These gaseous </a:t>
            </a:r>
            <a:r>
              <a:rPr lang="en-US" sz="2400" dirty="0" smtClean="0">
                <a:solidFill>
                  <a:srgbClr val="404040"/>
                </a:solidFill>
              </a:rPr>
              <a:t>molecules 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404040"/>
                </a:solidFill>
              </a:rPr>
              <a:t>    exert </a:t>
            </a:r>
            <a:r>
              <a:rPr lang="en-US" sz="2400" dirty="0">
                <a:solidFill>
                  <a:srgbClr val="404040"/>
                </a:solidFill>
              </a:rPr>
              <a:t>a force on the </a:t>
            </a:r>
            <a:r>
              <a:rPr lang="en-US" sz="2400" dirty="0" smtClean="0">
                <a:solidFill>
                  <a:srgbClr val="404040"/>
                </a:solidFill>
              </a:rPr>
              <a:t>liquid</a:t>
            </a:r>
          </a:p>
          <a:p>
            <a:pPr marL="0" lvl="1" indent="0">
              <a:buNone/>
            </a:pPr>
            <a:endParaRPr lang="en-US" sz="2400" dirty="0" smtClean="0">
              <a:solidFill>
                <a:srgbClr val="40404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404040"/>
                </a:solidFill>
              </a:rPr>
              <a:t>Inversely </a:t>
            </a:r>
            <a:r>
              <a:rPr lang="en-US" sz="2400" dirty="0">
                <a:solidFill>
                  <a:srgbClr val="404040"/>
                </a:solidFill>
              </a:rPr>
              <a:t>related to </a:t>
            </a:r>
            <a:r>
              <a:rPr lang="en-US" sz="2400" dirty="0" smtClean="0">
                <a:solidFill>
                  <a:srgbClr val="404040"/>
                </a:solidFill>
              </a:rPr>
              <a:t>strength</a:t>
            </a:r>
          </a:p>
          <a:p>
            <a:pPr marL="0" lvl="1" indent="0">
              <a:buNone/>
            </a:pPr>
            <a:r>
              <a:rPr lang="en-US" sz="2400" dirty="0">
                <a:solidFill>
                  <a:srgbClr val="404040"/>
                </a:solidFill>
              </a:rPr>
              <a:t> </a:t>
            </a:r>
            <a:r>
              <a:rPr lang="en-US" sz="2400" dirty="0" smtClean="0">
                <a:solidFill>
                  <a:srgbClr val="404040"/>
                </a:solidFill>
              </a:rPr>
              <a:t>   </a:t>
            </a:r>
            <a:r>
              <a:rPr lang="en-US" sz="2400" dirty="0">
                <a:solidFill>
                  <a:srgbClr val="404040"/>
                </a:solidFill>
              </a:rPr>
              <a:t>of </a:t>
            </a:r>
            <a:r>
              <a:rPr lang="en-US" sz="2400" dirty="0" smtClean="0">
                <a:solidFill>
                  <a:srgbClr val="404040"/>
                </a:solidFill>
              </a:rPr>
              <a:t>IMF</a:t>
            </a:r>
          </a:p>
          <a:p>
            <a:pPr marL="0" lvl="1" indent="0">
              <a:buNone/>
            </a:pPr>
            <a:endParaRPr lang="en-US" sz="2400" dirty="0">
              <a:solidFill>
                <a:srgbClr val="40404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</a:rPr>
              <a:t>Increases with temperature</a:t>
            </a:r>
            <a:endParaRPr lang="en-US" sz="2400" dirty="0">
              <a:solidFill>
                <a:srgbClr val="404040"/>
              </a:solidFill>
            </a:endParaRPr>
          </a:p>
        </p:txBody>
      </p:sp>
      <p:pic>
        <p:nvPicPr>
          <p:cNvPr id="5" name="Picture 3" descr="smi02788_07_Page223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0" t="15053" r="35960" b="21654"/>
          <a:stretch/>
        </p:blipFill>
        <p:spPr bwMode="auto">
          <a:xfrm>
            <a:off x="5722582" y="2868053"/>
            <a:ext cx="2254783" cy="241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 rot="2597974" flipV="1">
            <a:off x="7441191" y="2881125"/>
            <a:ext cx="627915" cy="50285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433874">
            <a:off x="7592053" y="4951316"/>
            <a:ext cx="627915" cy="2996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250309">
            <a:off x="5586829" y="2906523"/>
            <a:ext cx="271507" cy="130250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3131422">
            <a:off x="5829432" y="2575878"/>
            <a:ext cx="271507" cy="1302501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pic>
        <p:nvPicPr>
          <p:cNvPr id="4" name="Content Placeholder 3" descr="smi02788_07_PAge224a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9" b="-17314"/>
          <a:stretch/>
        </p:blipFill>
        <p:spPr bwMode="auto">
          <a:xfrm>
            <a:off x="457200" y="2197412"/>
            <a:ext cx="8229600" cy="361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77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Temperature at which the vapor pressure of a liquid equals atmospheric pressure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This is why water boils at lower temperatures in places like Denver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Higher elevation means lower atmospheric pressure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Lower atmospheric pressure means lower temperature needed to make vapor pressure equal</a:t>
            </a:r>
          </a:p>
          <a:p>
            <a:pPr lvl="1"/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Increases with strength of IMF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3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Which molecule in the pair has a higher vapor pressure at a given temperature?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404040"/>
                </a:solidFill>
              </a:rPr>
              <a:t>CH</a:t>
            </a:r>
            <a:r>
              <a:rPr lang="en-US" baseline="-25000" dirty="0" smtClean="0">
                <a:solidFill>
                  <a:srgbClr val="404040"/>
                </a:solidFill>
              </a:rPr>
              <a:t>4</a:t>
            </a:r>
            <a:r>
              <a:rPr lang="en-US" dirty="0" smtClean="0">
                <a:solidFill>
                  <a:srgbClr val="404040"/>
                </a:solidFill>
              </a:rPr>
              <a:t> or NH</a:t>
            </a:r>
            <a:r>
              <a:rPr lang="en-US" baseline="-25000" dirty="0" smtClean="0">
                <a:solidFill>
                  <a:srgbClr val="404040"/>
                </a:solidFill>
              </a:rPr>
              <a:t>3</a:t>
            </a:r>
            <a:endParaRPr lang="en-US" baseline="-25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0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Vapor pressure is inversely related to IMF strength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IMF strength increases the vapor pressure decreases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a polar molecule with H bonded to N so its dominant IMF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 bonding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a nonpolar molecule so its dominant IMF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London dispersion forces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London dispersion forces are weaker, so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will have a higher vapor pressure at a given temperature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5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090"/>
            <a:ext cx="8229600" cy="51030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Defined as the “resistance to flow”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Something with a high viscosity is often called a “thick” liquid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For example, molasses is a very viscous liquid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irectly related to IMF strength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As IMF strength increases, viscosity increases</a:t>
            </a:r>
          </a:p>
          <a:p>
            <a:pPr lvl="1"/>
            <a:endParaRPr lang="en-US" sz="1800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D</a:t>
            </a:r>
            <a:r>
              <a:rPr lang="en-US" dirty="0" smtClean="0">
                <a:solidFill>
                  <a:srgbClr val="404040"/>
                </a:solidFill>
              </a:rPr>
              <a:t>irectly </a:t>
            </a:r>
            <a:r>
              <a:rPr lang="en-US" dirty="0">
                <a:solidFill>
                  <a:srgbClr val="404040"/>
                </a:solidFill>
              </a:rPr>
              <a:t>related to size of the molecule </a:t>
            </a: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If </a:t>
            </a:r>
            <a:r>
              <a:rPr lang="en-US" sz="1800" dirty="0">
                <a:solidFill>
                  <a:srgbClr val="404040"/>
                </a:solidFill>
              </a:rPr>
              <a:t>the molecule is large, the IMF are stronger</a:t>
            </a:r>
          </a:p>
          <a:p>
            <a:endParaRPr lang="en-US" sz="2600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Inversely related to temperature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At </a:t>
            </a:r>
            <a:r>
              <a:rPr lang="en-US" sz="1800" dirty="0">
                <a:solidFill>
                  <a:srgbClr val="404040"/>
                </a:solidFill>
              </a:rPr>
              <a:t>higher temperatures, the molecules are able to move past one another at a higher rate</a:t>
            </a:r>
          </a:p>
          <a:p>
            <a:endParaRPr lang="en-US" sz="26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1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3643</TotalTime>
  <Words>893</Words>
  <Application>Microsoft Macintosh PowerPoint</Application>
  <PresentationFormat>On-screen Show (4:3)</PresentationFormat>
  <Paragraphs>196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Liquids and Solids</vt:lpstr>
      <vt:lpstr>The Liquid State</vt:lpstr>
      <vt:lpstr>Properties of Liquids</vt:lpstr>
      <vt:lpstr>Vapor Pressure</vt:lpstr>
      <vt:lpstr>Vapor Pressure</vt:lpstr>
      <vt:lpstr>Boiling Point</vt:lpstr>
      <vt:lpstr>Example #1</vt:lpstr>
      <vt:lpstr>Example #1 Solved</vt:lpstr>
      <vt:lpstr>Viscosity</vt:lpstr>
      <vt:lpstr>Surface Tension</vt:lpstr>
      <vt:lpstr>Example #2</vt:lpstr>
      <vt:lpstr>Example #2 Solved</vt:lpstr>
      <vt:lpstr>The Solid State</vt:lpstr>
      <vt:lpstr>Properties of Solids</vt:lpstr>
      <vt:lpstr>Example #3</vt:lpstr>
      <vt:lpstr>Example #3 Solved</vt:lpstr>
      <vt:lpstr>Types of Solids</vt:lpstr>
      <vt:lpstr>Crystalline Solids</vt:lpstr>
      <vt:lpstr>Crystalline Solids</vt:lpstr>
      <vt:lpstr>Crystalline Solids</vt:lpstr>
      <vt:lpstr>Crystalline Solids</vt:lpstr>
      <vt:lpstr>Example #4</vt:lpstr>
      <vt:lpstr>Example #4 Solved</vt:lpstr>
      <vt:lpstr>Example #5</vt:lpstr>
      <vt:lpstr>Example #6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41</cp:revision>
  <dcterms:created xsi:type="dcterms:W3CDTF">2014-03-08T16:53:10Z</dcterms:created>
  <dcterms:modified xsi:type="dcterms:W3CDTF">2015-09-27T22:18:32Z</dcterms:modified>
</cp:coreProperties>
</file>