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80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47F28-0BD6-C149-966B-949DF4336ED4}" type="datetimeFigureOut">
              <a:rPr lang="en-US" smtClean="0"/>
              <a:t>9/27/15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F2948-00F2-C24B-8E9A-82816CB6F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45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F2948-00F2-C24B-8E9A-82816CB6F9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98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27,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27,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27,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27,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27,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7D0EFEE-2756-4A20-BF2A-63F0A94F99AC}" type="datetime4">
              <a:rPr lang="en-US" smtClean="0"/>
              <a:pPr/>
              <a:t>September 27,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Intermolecular Forces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</a:t>
            </a:r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7.7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What types of intermolecular forces are present in each molecule?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Cl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HCN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HF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CH</a:t>
            </a:r>
            <a:r>
              <a:rPr lang="en-US" baseline="-25000" dirty="0" smtClean="0">
                <a:solidFill>
                  <a:srgbClr val="404040"/>
                </a:solidFill>
              </a:rPr>
              <a:t>3</a:t>
            </a:r>
            <a:r>
              <a:rPr lang="en-US" dirty="0" smtClean="0">
                <a:solidFill>
                  <a:srgbClr val="404040"/>
                </a:solidFill>
              </a:rPr>
              <a:t>Cl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H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endParaRPr lang="en-US" baseline="-25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045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Cl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: nonpolar molecule; LDF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HCN: polar molecule; LDF, dipole-dipole interactions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HF: polar molecule with H bonded to F; LDF, dipole-dipole, H-bonding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CH</a:t>
            </a:r>
            <a:r>
              <a:rPr lang="en-US" baseline="-25000" dirty="0" smtClean="0">
                <a:solidFill>
                  <a:srgbClr val="404040"/>
                </a:solidFill>
              </a:rPr>
              <a:t>3</a:t>
            </a:r>
            <a:r>
              <a:rPr lang="en-US" dirty="0" smtClean="0">
                <a:solidFill>
                  <a:srgbClr val="404040"/>
                </a:solidFill>
              </a:rPr>
              <a:t>Cl: polar molecule; LDF, dipole-dipole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H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: nonpolar molecule; LDF</a:t>
            </a:r>
            <a:endParaRPr lang="en-US" baseline="-25000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82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Physical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Dependent on strength of intermolecular forces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Boiling point and melting point</a:t>
            </a:r>
          </a:p>
          <a:p>
            <a:pPr lvl="1"/>
            <a:r>
              <a:rPr lang="en-US" sz="1800" dirty="0" err="1" smtClean="0">
                <a:solidFill>
                  <a:srgbClr val="404040"/>
                </a:solidFill>
              </a:rPr>
              <a:t>Bp</a:t>
            </a:r>
            <a:r>
              <a:rPr lang="en-US" sz="1800" dirty="0" smtClean="0">
                <a:solidFill>
                  <a:srgbClr val="404040"/>
                </a:solidFill>
              </a:rPr>
              <a:t> and </a:t>
            </a:r>
            <a:r>
              <a:rPr lang="en-US" sz="1800" dirty="0" err="1" smtClean="0">
                <a:solidFill>
                  <a:srgbClr val="404040"/>
                </a:solidFill>
              </a:rPr>
              <a:t>mp</a:t>
            </a:r>
            <a:endParaRPr lang="en-US" sz="1800" dirty="0" smtClean="0">
              <a:solidFill>
                <a:srgbClr val="404040"/>
              </a:solidFill>
            </a:endParaRPr>
          </a:p>
          <a:p>
            <a:pPr lvl="1"/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The stronger the IMF, the higher the boiling point and melting points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393825" y="5403615"/>
            <a:ext cx="6356350" cy="464949"/>
          </a:xfrm>
          <a:prstGeom prst="rightArrow">
            <a:avLst/>
          </a:prstGeom>
          <a:gradFill>
            <a:gsLst>
              <a:gs pos="0">
                <a:schemeClr val="bg1"/>
              </a:gs>
              <a:gs pos="74000">
                <a:schemeClr val="tx2"/>
              </a:gs>
            </a:gsLst>
            <a:lin ang="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78373" y="4632482"/>
            <a:ext cx="2011680" cy="70309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Compounds with LDF only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17265" y="4632482"/>
            <a:ext cx="2011680" cy="70309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Compounds with dipole-dipole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56376" y="4632482"/>
            <a:ext cx="2011680" cy="70309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Compounds that can hydrogen bond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3825" y="5772179"/>
            <a:ext cx="6274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Increasing strength of intermolecular forces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Increasing boiling point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Increasing melting point</a:t>
            </a:r>
          </a:p>
        </p:txBody>
      </p:sp>
    </p:spTree>
    <p:extLst>
      <p:ext uri="{BB962C8B-B14F-4D97-AF65-F5344CB8AC3E}">
        <p14:creationId xmlns:p14="http://schemas.microsoft.com/office/powerpoint/2010/main" val="2691530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Physical Properties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 rot="14732905">
            <a:off x="4628177" y="2788699"/>
            <a:ext cx="760403" cy="1058495"/>
            <a:chOff x="970551" y="3997877"/>
            <a:chExt cx="760403" cy="1058495"/>
          </a:xfrm>
        </p:grpSpPr>
        <p:grpSp>
          <p:nvGrpSpPr>
            <p:cNvPr id="6" name="Group 5"/>
            <p:cNvGrpSpPr/>
            <p:nvPr/>
          </p:nvGrpSpPr>
          <p:grpSpPr>
            <a:xfrm>
              <a:off x="970551" y="3997877"/>
              <a:ext cx="760403" cy="1058495"/>
              <a:chOff x="1219532" y="4009920"/>
              <a:chExt cx="760403" cy="1058495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219532" y="4312246"/>
                <a:ext cx="760403" cy="756169"/>
                <a:chOff x="1659897" y="4428954"/>
                <a:chExt cx="760403" cy="756169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1659897" y="4510300"/>
                  <a:ext cx="760403" cy="674823"/>
                  <a:chOff x="1044165" y="4477979"/>
                  <a:chExt cx="760403" cy="674823"/>
                </a:xfrm>
              </p:grpSpPr>
              <p:sp>
                <p:nvSpPr>
                  <p:cNvPr id="17" name="Rectangle 16"/>
                  <p:cNvSpPr/>
                  <p:nvPr/>
                </p:nvSpPr>
                <p:spPr>
                  <a:xfrm>
                    <a:off x="1393330" y="4477979"/>
                    <a:ext cx="411238" cy="43088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O</a:t>
                    </a:r>
                  </a:p>
                </p:txBody>
              </p:sp>
              <p:grpSp>
                <p:nvGrpSpPr>
                  <p:cNvPr id="18" name="Group 17"/>
                  <p:cNvGrpSpPr/>
                  <p:nvPr/>
                </p:nvGrpSpPr>
                <p:grpSpPr>
                  <a:xfrm>
                    <a:off x="1044165" y="4773747"/>
                    <a:ext cx="445621" cy="379055"/>
                    <a:chOff x="1044165" y="4773747"/>
                    <a:chExt cx="445621" cy="379055"/>
                  </a:xfrm>
                </p:grpSpPr>
                <p:cxnSp>
                  <p:nvCxnSpPr>
                    <p:cNvPr id="19" name="Straight Connector 18"/>
                    <p:cNvCxnSpPr/>
                    <p:nvPr/>
                  </p:nvCxnSpPr>
                  <p:spPr>
                    <a:xfrm flipH="1">
                      <a:off x="1322132" y="4773747"/>
                      <a:ext cx="167654" cy="100342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0" name="Rectangle 19"/>
                    <p:cNvSpPr/>
                    <p:nvPr/>
                  </p:nvSpPr>
                  <p:spPr>
                    <a:xfrm rot="6867095">
                      <a:off x="1070914" y="4748664"/>
                      <a:ext cx="377389" cy="43088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</p:grpSp>
            </p:grp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2196907" y="4428954"/>
                  <a:ext cx="0" cy="166139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Rectangle 13"/>
              <p:cNvSpPr/>
              <p:nvPr/>
            </p:nvSpPr>
            <p:spPr>
              <a:xfrm rot="6867095">
                <a:off x="1550862" y="4000095"/>
                <a:ext cx="411238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 rot="3286444">
              <a:off x="1615731" y="4505636"/>
              <a:ext cx="117187" cy="45719"/>
              <a:chOff x="1606995" y="4311609"/>
              <a:chExt cx="117187" cy="45719"/>
            </a:xfrm>
          </p:grpSpPr>
          <p:sp>
            <p:nvSpPr>
              <p:cNvPr id="11" name="Oval 10"/>
              <p:cNvSpPr/>
              <p:nvPr/>
            </p:nvSpPr>
            <p:spPr>
              <a:xfrm rot="10800000">
                <a:off x="1678463" y="4311609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 rot="10800000">
                <a:off x="1606995" y="4311609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 rot="20414892">
              <a:off x="1547814" y="4730649"/>
              <a:ext cx="117187" cy="45719"/>
              <a:chOff x="1606995" y="4311609"/>
              <a:chExt cx="117187" cy="45719"/>
            </a:xfrm>
          </p:grpSpPr>
          <p:sp>
            <p:nvSpPr>
              <p:cNvPr id="9" name="Oval 8"/>
              <p:cNvSpPr/>
              <p:nvPr/>
            </p:nvSpPr>
            <p:spPr>
              <a:xfrm rot="10800000">
                <a:off x="1678463" y="4311609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 rot="10800000">
                <a:off x="1606995" y="4311609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1314569" y="2541926"/>
            <a:ext cx="1245523" cy="1187889"/>
            <a:chOff x="1198734" y="3966419"/>
            <a:chExt cx="1245523" cy="1187889"/>
          </a:xfrm>
        </p:grpSpPr>
        <p:pic>
          <p:nvPicPr>
            <p:cNvPr id="22" name="Picture 21" descr="Unknown.jpe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770" t="49826" r="16630" b="34531"/>
            <a:stretch/>
          </p:blipFill>
          <p:spPr>
            <a:xfrm>
              <a:off x="1896512" y="4489174"/>
              <a:ext cx="214784" cy="241381"/>
            </a:xfrm>
            <a:prstGeom prst="rect">
              <a:avLst/>
            </a:prstGeom>
            <a:ln w="38100" cmpd="sng">
              <a:noFill/>
            </a:ln>
          </p:spPr>
        </p:pic>
        <p:grpSp>
          <p:nvGrpSpPr>
            <p:cNvPr id="23" name="Group 22"/>
            <p:cNvGrpSpPr/>
            <p:nvPr/>
          </p:nvGrpSpPr>
          <p:grpSpPr>
            <a:xfrm>
              <a:off x="1198734" y="4323035"/>
              <a:ext cx="1140316" cy="831273"/>
              <a:chOff x="1639099" y="4439743"/>
              <a:chExt cx="1140316" cy="831273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639099" y="4510300"/>
                <a:ext cx="1140316" cy="760716"/>
                <a:chOff x="1023367" y="4477979"/>
                <a:chExt cx="1140316" cy="760716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393330" y="4477979"/>
                  <a:ext cx="41123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C</a:t>
                  </a:r>
                </a:p>
              </p:txBody>
            </p:sp>
            <p:grpSp>
              <p:nvGrpSpPr>
                <p:cNvPr id="30" name="Group 29"/>
                <p:cNvGrpSpPr/>
                <p:nvPr/>
              </p:nvGrpSpPr>
              <p:grpSpPr>
                <a:xfrm>
                  <a:off x="1023367" y="4678473"/>
                  <a:ext cx="1140316" cy="560222"/>
                  <a:chOff x="1023367" y="4678473"/>
                  <a:chExt cx="1140316" cy="560222"/>
                </a:xfrm>
              </p:grpSpPr>
              <p:cxnSp>
                <p:nvCxnSpPr>
                  <p:cNvPr id="31" name="Straight Connector 30"/>
                  <p:cNvCxnSpPr/>
                  <p:nvPr/>
                </p:nvCxnSpPr>
                <p:spPr>
                  <a:xfrm flipH="1">
                    <a:off x="1322132" y="4773747"/>
                    <a:ext cx="167654" cy="100342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Rectangle 31"/>
                  <p:cNvSpPr/>
                  <p:nvPr/>
                </p:nvSpPr>
                <p:spPr>
                  <a:xfrm>
                    <a:off x="1786294" y="4807808"/>
                    <a:ext cx="377389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H</a:t>
                    </a:r>
                  </a:p>
                </p:txBody>
              </p:sp>
              <p:sp>
                <p:nvSpPr>
                  <p:cNvPr id="33" name="Rectangle 32"/>
                  <p:cNvSpPr/>
                  <p:nvPr/>
                </p:nvSpPr>
                <p:spPr>
                  <a:xfrm>
                    <a:off x="1023367" y="4678473"/>
                    <a:ext cx="377389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H</a:t>
                    </a:r>
                    <a:endPara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endParaRPr>
                  </a:p>
                </p:txBody>
              </p:sp>
            </p:grpSp>
          </p:grpSp>
          <p:cxnSp>
            <p:nvCxnSpPr>
              <p:cNvPr id="28" name="Straight Connector 27"/>
              <p:cNvCxnSpPr/>
              <p:nvPr/>
            </p:nvCxnSpPr>
            <p:spPr>
              <a:xfrm>
                <a:off x="2220630" y="4439743"/>
                <a:ext cx="0" cy="166139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Rectangle 23"/>
            <p:cNvSpPr/>
            <p:nvPr/>
          </p:nvSpPr>
          <p:spPr>
            <a:xfrm>
              <a:off x="1592666" y="3966419"/>
              <a:ext cx="41123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033019" y="4454289"/>
              <a:ext cx="41123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</a:p>
          </p:txBody>
        </p:sp>
        <p:sp>
          <p:nvSpPr>
            <p:cNvPr id="26" name="Isosceles Triangle 25"/>
            <p:cNvSpPr/>
            <p:nvPr/>
          </p:nvSpPr>
          <p:spPr>
            <a:xfrm rot="19341575">
              <a:off x="1876978" y="4705683"/>
              <a:ext cx="107392" cy="223322"/>
            </a:xfrm>
            <a:prstGeom prst="triangle">
              <a:avLst/>
            </a:prstGeom>
            <a:solidFill>
              <a:srgbClr val="40404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39457" y="3988680"/>
            <a:ext cx="2313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London forces only</a:t>
            </a:r>
          </a:p>
          <a:p>
            <a:pPr algn="ctr"/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= -162°C</a:t>
            </a:r>
          </a:p>
          <a:p>
            <a:pPr algn="ctr"/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= -183°C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94754" y="3988680"/>
            <a:ext cx="2313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Hydrogen bonding</a:t>
            </a:r>
          </a:p>
          <a:p>
            <a:pPr algn="ctr"/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= 100°C</a:t>
            </a:r>
          </a:p>
          <a:p>
            <a:pPr algn="ctr"/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= 0°C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520286" y="3985601"/>
            <a:ext cx="2235955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Stronger forces higher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and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mp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5987328" y="4445367"/>
            <a:ext cx="521624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5987328" y="4745190"/>
            <a:ext cx="521624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522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Which compound in each pair has a higher boiling point? Which compound in each pair has the higher melting point?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or C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or CH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OH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HBr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or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HCl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858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Whichever compound has higher boiling point will have higher melting point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CH</a:t>
            </a:r>
            <a:r>
              <a:rPr lang="en-US" baseline="-25000" dirty="0" smtClean="0">
                <a:solidFill>
                  <a:srgbClr val="404040"/>
                </a:solidFill>
              </a:rPr>
              <a:t>4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>
                <a:solidFill>
                  <a:srgbClr val="404040"/>
                </a:solidFill>
              </a:rPr>
              <a:t>or </a:t>
            </a:r>
            <a:r>
              <a:rPr lang="en-US" b="1" dirty="0" smtClean="0">
                <a:solidFill>
                  <a:srgbClr val="404040"/>
                </a:solidFill>
              </a:rPr>
              <a:t>C</a:t>
            </a:r>
            <a:r>
              <a:rPr lang="en-US" b="1" baseline="-25000" dirty="0" smtClean="0">
                <a:solidFill>
                  <a:srgbClr val="404040"/>
                </a:solidFill>
              </a:rPr>
              <a:t>2</a:t>
            </a:r>
            <a:r>
              <a:rPr lang="en-US" b="1" dirty="0" smtClean="0">
                <a:solidFill>
                  <a:srgbClr val="404040"/>
                </a:solidFill>
              </a:rPr>
              <a:t>H</a:t>
            </a:r>
            <a:r>
              <a:rPr lang="en-US" b="1" baseline="-25000" dirty="0" smtClean="0">
                <a:solidFill>
                  <a:srgbClr val="404040"/>
                </a:solidFill>
              </a:rPr>
              <a:t>6</a:t>
            </a:r>
            <a:endParaRPr lang="en-US" b="1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404040"/>
                </a:solidFill>
              </a:rPr>
              <a:t>Both nonpolar compounds, larger compound will have higher </a:t>
            </a:r>
            <a:r>
              <a:rPr lang="en-US" sz="2000" dirty="0" err="1" smtClean="0">
                <a:solidFill>
                  <a:srgbClr val="404040"/>
                </a:solidFill>
              </a:rPr>
              <a:t>bp</a:t>
            </a:r>
            <a:r>
              <a:rPr lang="en-US" sz="2000" dirty="0" smtClean="0">
                <a:solidFill>
                  <a:srgbClr val="404040"/>
                </a:solidFill>
              </a:rPr>
              <a:t>/</a:t>
            </a:r>
            <a:r>
              <a:rPr lang="en-US" sz="2000" dirty="0" err="1" smtClean="0">
                <a:solidFill>
                  <a:srgbClr val="404040"/>
                </a:solidFill>
              </a:rPr>
              <a:t>mp</a:t>
            </a:r>
            <a:endParaRPr lang="en-US" sz="2000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Font typeface="+mj-lt"/>
              <a:buAutoNum type="alphaLcPeriod" startAt="2"/>
            </a:pPr>
            <a:r>
              <a:rPr lang="en-US" dirty="0">
                <a:solidFill>
                  <a:srgbClr val="404040"/>
                </a:solidFill>
              </a:rPr>
              <a:t>C</a:t>
            </a:r>
            <a:r>
              <a:rPr lang="en-US" baseline="-25000" dirty="0">
                <a:solidFill>
                  <a:srgbClr val="404040"/>
                </a:solidFill>
              </a:rPr>
              <a:t>2</a:t>
            </a:r>
            <a:r>
              <a:rPr lang="en-US" dirty="0">
                <a:solidFill>
                  <a:srgbClr val="404040"/>
                </a:solidFill>
              </a:rPr>
              <a:t>H</a:t>
            </a:r>
            <a:r>
              <a:rPr lang="en-US" baseline="-25000" dirty="0">
                <a:solidFill>
                  <a:srgbClr val="404040"/>
                </a:solidFill>
              </a:rPr>
              <a:t>6</a:t>
            </a:r>
            <a:r>
              <a:rPr lang="en-US" dirty="0">
                <a:solidFill>
                  <a:srgbClr val="404040"/>
                </a:solidFill>
              </a:rPr>
              <a:t> or </a:t>
            </a:r>
            <a:r>
              <a:rPr lang="en-US" b="1" dirty="0" smtClean="0">
                <a:solidFill>
                  <a:srgbClr val="404040"/>
                </a:solidFill>
              </a:rPr>
              <a:t>CH</a:t>
            </a:r>
            <a:r>
              <a:rPr lang="en-US" b="1" baseline="-25000" dirty="0" smtClean="0">
                <a:solidFill>
                  <a:srgbClr val="404040"/>
                </a:solidFill>
              </a:rPr>
              <a:t>3</a:t>
            </a:r>
            <a:r>
              <a:rPr lang="en-US" b="1" dirty="0" smtClean="0">
                <a:solidFill>
                  <a:srgbClr val="404040"/>
                </a:solidFill>
              </a:rPr>
              <a:t>OH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404040"/>
                </a:solidFill>
              </a:rPr>
              <a:t>CH</a:t>
            </a:r>
            <a:r>
              <a:rPr lang="en-US" sz="2000" baseline="-25000" dirty="0" smtClean="0">
                <a:solidFill>
                  <a:srgbClr val="404040"/>
                </a:solidFill>
              </a:rPr>
              <a:t>3</a:t>
            </a:r>
            <a:r>
              <a:rPr lang="en-US" sz="2000" dirty="0" smtClean="0">
                <a:solidFill>
                  <a:srgbClr val="404040"/>
                </a:solidFill>
              </a:rPr>
              <a:t>OH is polar and has H bonded to O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Font typeface="+mj-lt"/>
              <a:buAutoNum type="alphaLcPeriod" startAt="3"/>
            </a:pPr>
            <a:r>
              <a:rPr lang="en-US" b="1" dirty="0" err="1">
                <a:solidFill>
                  <a:srgbClr val="404040"/>
                </a:solidFill>
              </a:rPr>
              <a:t>HBr</a:t>
            </a:r>
            <a:r>
              <a:rPr lang="en-US" dirty="0">
                <a:solidFill>
                  <a:srgbClr val="404040"/>
                </a:solidFill>
              </a:rPr>
              <a:t> or </a:t>
            </a:r>
            <a:r>
              <a:rPr lang="en-US" dirty="0" err="1" smtClean="0">
                <a:solidFill>
                  <a:srgbClr val="404040"/>
                </a:solidFill>
              </a:rPr>
              <a:t>HCl</a:t>
            </a:r>
            <a:endParaRPr lang="en-US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404040"/>
                </a:solidFill>
              </a:rPr>
              <a:t>Both polar, larger compound will have higher </a:t>
            </a:r>
            <a:r>
              <a:rPr lang="en-US" sz="2000" dirty="0" err="1" smtClean="0">
                <a:solidFill>
                  <a:srgbClr val="404040"/>
                </a:solidFill>
              </a:rPr>
              <a:t>mp</a:t>
            </a:r>
            <a:r>
              <a:rPr lang="en-US" sz="2000" dirty="0" smtClean="0">
                <a:solidFill>
                  <a:srgbClr val="404040"/>
                </a:solidFill>
              </a:rPr>
              <a:t>/</a:t>
            </a:r>
            <a:r>
              <a:rPr lang="en-US" sz="2000" dirty="0" err="1" smtClean="0">
                <a:solidFill>
                  <a:srgbClr val="404040"/>
                </a:solidFill>
              </a:rPr>
              <a:t>bp</a:t>
            </a:r>
            <a:endParaRPr lang="en-US" sz="2000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584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Which of the compounds in each pair has stronger intermolecular forces?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CO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 or H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O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CO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 or </a:t>
            </a:r>
            <a:r>
              <a:rPr lang="en-US" dirty="0" err="1" smtClean="0">
                <a:solidFill>
                  <a:srgbClr val="404040"/>
                </a:solidFill>
              </a:rPr>
              <a:t>HBr</a:t>
            </a:r>
            <a:endParaRPr lang="en-US" dirty="0" smtClean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err="1" smtClean="0">
                <a:solidFill>
                  <a:srgbClr val="404040"/>
                </a:solidFill>
              </a:rPr>
              <a:t>HBr</a:t>
            </a:r>
            <a:r>
              <a:rPr lang="en-US" dirty="0" smtClean="0">
                <a:solidFill>
                  <a:srgbClr val="404040"/>
                </a:solidFill>
              </a:rPr>
              <a:t> or H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2859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Explain why CO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 is a gas at room temperature but H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O is a liquid.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43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406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404040"/>
                </a:solidFill>
              </a:rPr>
              <a:t>Solids and liquids cannot be categorized by a series of laws likes gases</a:t>
            </a:r>
          </a:p>
          <a:p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This is due to the forces between the particles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These forces were practically nonexistent for gases, particles were too far apart moving at too fast a speed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These forces are much stronger for solids and liquids because the particles are closer together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127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Intermolecular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Intermolecular forces</a:t>
            </a:r>
            <a:r>
              <a:rPr lang="en-US" dirty="0" smtClean="0">
                <a:solidFill>
                  <a:srgbClr val="404040"/>
                </a:solidFill>
              </a:rPr>
              <a:t>: attractive forces that exist between molecules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Also known as IMF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Three types of IMF in covalent molecules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Strength of IMF dependent of polarity of molecule and types of bonds</a:t>
            </a:r>
          </a:p>
        </p:txBody>
      </p:sp>
    </p:spTree>
    <p:extLst>
      <p:ext uri="{BB962C8B-B14F-4D97-AF65-F5344CB8AC3E}">
        <p14:creationId xmlns:p14="http://schemas.microsoft.com/office/powerpoint/2010/main" val="14957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Intermolecular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Three IMF in order of increasing strength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London Dispersion Forces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Dipole-dipole Interactions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Hydrogen Bonding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bit of a misnomer as there is no actual bonding taking place</a:t>
            </a:r>
          </a:p>
          <a:p>
            <a:pPr lvl="1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Strength of IMF determines physical properties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Melting point, boiling point, solubility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831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London Dispersion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Very weak interactions between molecules due to the instantaneous changes in electron density in a molecule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 rot="3928864">
            <a:off x="2072896" y="3910722"/>
            <a:ext cx="1753858" cy="1698895"/>
            <a:chOff x="5695135" y="2811555"/>
            <a:chExt cx="2173566" cy="2105450"/>
          </a:xfrm>
        </p:grpSpPr>
        <p:grpSp>
          <p:nvGrpSpPr>
            <p:cNvPr id="11" name="Group 10"/>
            <p:cNvGrpSpPr/>
            <p:nvPr/>
          </p:nvGrpSpPr>
          <p:grpSpPr>
            <a:xfrm>
              <a:off x="5695135" y="2811555"/>
              <a:ext cx="1680370" cy="2105450"/>
              <a:chOff x="5721644" y="3308722"/>
              <a:chExt cx="1680370" cy="210545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6640258" y="4321493"/>
                <a:ext cx="411171" cy="409953"/>
              </a:xfrm>
              <a:prstGeom prst="ellipse">
                <a:avLst/>
              </a:prstGeom>
              <a:solidFill>
                <a:srgbClr val="9C5252"/>
              </a:solidFill>
              <a:ln>
                <a:solidFill>
                  <a:srgbClr val="9C525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 rot="19813727">
                <a:off x="5721644" y="4674104"/>
                <a:ext cx="1011292" cy="409953"/>
                <a:chOff x="5628966" y="4321493"/>
                <a:chExt cx="1011292" cy="409953"/>
              </a:xfrm>
            </p:grpSpPr>
            <p:sp>
              <p:nvSpPr>
                <p:cNvPr id="21" name="Oval 20"/>
                <p:cNvSpPr/>
                <p:nvPr/>
              </p:nvSpPr>
              <p:spPr>
                <a:xfrm>
                  <a:off x="5628966" y="4321493"/>
                  <a:ext cx="411171" cy="409953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" name="Straight Connector 21"/>
                <p:cNvCxnSpPr>
                  <a:stCxn id="21" idx="6"/>
                </p:cNvCxnSpPr>
                <p:nvPr/>
              </p:nvCxnSpPr>
              <p:spPr>
                <a:xfrm flipV="1">
                  <a:off x="6040137" y="4518009"/>
                  <a:ext cx="600121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Oval 16"/>
              <p:cNvSpPr/>
              <p:nvPr/>
            </p:nvSpPr>
            <p:spPr>
              <a:xfrm rot="1735216">
                <a:off x="6990843" y="5004219"/>
                <a:ext cx="411171" cy="409953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 rot="16200000">
                <a:off x="6339589" y="3609391"/>
                <a:ext cx="1011292" cy="409953"/>
                <a:chOff x="6591675" y="3515361"/>
                <a:chExt cx="1011292" cy="409953"/>
              </a:xfrm>
            </p:grpSpPr>
            <p:sp>
              <p:nvSpPr>
                <p:cNvPr id="19" name="Oval 18"/>
                <p:cNvSpPr/>
                <p:nvPr/>
              </p:nvSpPr>
              <p:spPr>
                <a:xfrm>
                  <a:off x="7191796" y="3515361"/>
                  <a:ext cx="411171" cy="409953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 flipV="1">
                  <a:off x="6591675" y="3711877"/>
                  <a:ext cx="600121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6"/>
            <p:cNvGrpSpPr/>
            <p:nvPr/>
          </p:nvGrpSpPr>
          <p:grpSpPr>
            <a:xfrm>
              <a:off x="6987500" y="4191068"/>
              <a:ext cx="881201" cy="409953"/>
              <a:chOff x="6914012" y="4678711"/>
              <a:chExt cx="881201" cy="409953"/>
            </a:xfrm>
          </p:grpSpPr>
          <p:sp>
            <p:nvSpPr>
              <p:cNvPr id="9" name="Oval 8"/>
              <p:cNvSpPr/>
              <p:nvPr/>
            </p:nvSpPr>
            <p:spPr>
              <a:xfrm rot="1735216">
                <a:off x="7384042" y="4678711"/>
                <a:ext cx="411171" cy="409953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rot="1735216" flipV="1">
                <a:off x="6914012" y="4681724"/>
                <a:ext cx="600121" cy="0"/>
              </a:xfrm>
              <a:prstGeom prst="line">
                <a:avLst/>
              </a:prstGeom>
              <a:ln>
                <a:solidFill>
                  <a:srgbClr val="404040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Isosceles Triangle 7"/>
            <p:cNvSpPr/>
            <p:nvPr/>
          </p:nvSpPr>
          <p:spPr>
            <a:xfrm rot="19843137">
              <a:off x="6891136" y="4190855"/>
              <a:ext cx="186321" cy="355073"/>
            </a:xfrm>
            <a:prstGeom prst="triangle">
              <a:avLst/>
            </a:prstGeom>
            <a:solidFill>
              <a:srgbClr val="404040"/>
            </a:solidFill>
            <a:ln>
              <a:solidFill>
                <a:srgbClr val="40404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>
            <a:grpSpLocks noChangeAspect="1"/>
          </p:cNvGrpSpPr>
          <p:nvPr/>
        </p:nvGrpSpPr>
        <p:grpSpPr>
          <a:xfrm rot="13876949">
            <a:off x="5368270" y="4213018"/>
            <a:ext cx="1753858" cy="1698895"/>
            <a:chOff x="5695135" y="2811555"/>
            <a:chExt cx="2173566" cy="2105450"/>
          </a:xfrm>
        </p:grpSpPr>
        <p:grpSp>
          <p:nvGrpSpPr>
            <p:cNvPr id="24" name="Group 23"/>
            <p:cNvGrpSpPr/>
            <p:nvPr/>
          </p:nvGrpSpPr>
          <p:grpSpPr>
            <a:xfrm>
              <a:off x="5695135" y="2811555"/>
              <a:ext cx="1680370" cy="2105450"/>
              <a:chOff x="5721644" y="3308722"/>
              <a:chExt cx="1680370" cy="210545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6640258" y="4321493"/>
                <a:ext cx="411171" cy="409953"/>
              </a:xfrm>
              <a:prstGeom prst="ellipse">
                <a:avLst/>
              </a:prstGeom>
              <a:solidFill>
                <a:srgbClr val="9C5252"/>
              </a:solidFill>
              <a:ln>
                <a:solidFill>
                  <a:srgbClr val="9C525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 rot="19813727">
                <a:off x="5721644" y="4674104"/>
                <a:ext cx="1011292" cy="409953"/>
                <a:chOff x="5628966" y="4321493"/>
                <a:chExt cx="1011292" cy="409953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5628966" y="4321493"/>
                  <a:ext cx="411171" cy="409953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6" name="Straight Connector 35"/>
                <p:cNvCxnSpPr>
                  <a:stCxn id="35" idx="6"/>
                </p:cNvCxnSpPr>
                <p:nvPr/>
              </p:nvCxnSpPr>
              <p:spPr>
                <a:xfrm flipV="1">
                  <a:off x="6040137" y="4518009"/>
                  <a:ext cx="600121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Oval 30"/>
              <p:cNvSpPr/>
              <p:nvPr/>
            </p:nvSpPr>
            <p:spPr>
              <a:xfrm rot="1735216">
                <a:off x="6990843" y="5004219"/>
                <a:ext cx="411171" cy="409953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 rot="16200000">
                <a:off x="6339589" y="3609391"/>
                <a:ext cx="1011292" cy="409953"/>
                <a:chOff x="6591675" y="3515361"/>
                <a:chExt cx="1011292" cy="409953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7191796" y="3515361"/>
                  <a:ext cx="411171" cy="409953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4" name="Straight Connector 33"/>
                <p:cNvCxnSpPr/>
                <p:nvPr/>
              </p:nvCxnSpPr>
              <p:spPr>
                <a:xfrm flipV="1">
                  <a:off x="6591675" y="3711877"/>
                  <a:ext cx="600121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5" name="Group 24"/>
            <p:cNvGrpSpPr/>
            <p:nvPr/>
          </p:nvGrpSpPr>
          <p:grpSpPr>
            <a:xfrm>
              <a:off x="6987500" y="4191068"/>
              <a:ext cx="881201" cy="409953"/>
              <a:chOff x="6914012" y="4678711"/>
              <a:chExt cx="881201" cy="409953"/>
            </a:xfrm>
          </p:grpSpPr>
          <p:sp>
            <p:nvSpPr>
              <p:cNvPr id="27" name="Oval 26"/>
              <p:cNvSpPr/>
              <p:nvPr/>
            </p:nvSpPr>
            <p:spPr>
              <a:xfrm rot="1735216">
                <a:off x="7384042" y="4678711"/>
                <a:ext cx="411171" cy="409953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1735216" flipV="1">
                <a:off x="6914012" y="4681724"/>
                <a:ext cx="600121" cy="0"/>
              </a:xfrm>
              <a:prstGeom prst="line">
                <a:avLst/>
              </a:prstGeom>
              <a:ln>
                <a:solidFill>
                  <a:srgbClr val="404040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Isosceles Triangle 25"/>
            <p:cNvSpPr/>
            <p:nvPr/>
          </p:nvSpPr>
          <p:spPr>
            <a:xfrm rot="19843137">
              <a:off x="6891136" y="4190855"/>
              <a:ext cx="186321" cy="355073"/>
            </a:xfrm>
            <a:prstGeom prst="triangle">
              <a:avLst/>
            </a:prstGeom>
            <a:solidFill>
              <a:srgbClr val="404040"/>
            </a:solidFill>
            <a:ln>
              <a:solidFill>
                <a:srgbClr val="40404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Rounded Rectangle 39"/>
          <p:cNvSpPr/>
          <p:nvPr/>
        </p:nvSpPr>
        <p:spPr>
          <a:xfrm>
            <a:off x="1700941" y="3935057"/>
            <a:ext cx="2301946" cy="2052581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5240912" y="3935057"/>
            <a:ext cx="2301946" cy="2052581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4002887" y="4107699"/>
            <a:ext cx="530313" cy="1703040"/>
            <a:chOff x="4002887" y="4107699"/>
            <a:chExt cx="530313" cy="1703040"/>
          </a:xfrm>
        </p:grpSpPr>
        <p:sp>
          <p:nvSpPr>
            <p:cNvPr id="38" name="Rectangle 37"/>
            <p:cNvSpPr/>
            <p:nvPr/>
          </p:nvSpPr>
          <p:spPr>
            <a:xfrm>
              <a:off x="4002887" y="4521617"/>
              <a:ext cx="52669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200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002887" y="4948965"/>
              <a:ext cx="52669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200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006502" y="5379852"/>
              <a:ext cx="52669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200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002887" y="4107699"/>
              <a:ext cx="52669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200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542858" y="4100984"/>
            <a:ext cx="530313" cy="1703040"/>
            <a:chOff x="4002887" y="4107699"/>
            <a:chExt cx="530313" cy="1703040"/>
          </a:xfrm>
        </p:grpSpPr>
        <p:sp>
          <p:nvSpPr>
            <p:cNvPr id="51" name="Rectangle 50"/>
            <p:cNvSpPr/>
            <p:nvPr/>
          </p:nvSpPr>
          <p:spPr>
            <a:xfrm>
              <a:off x="4002887" y="4521617"/>
              <a:ext cx="52669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200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002887" y="4948965"/>
              <a:ext cx="52669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200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006502" y="5379852"/>
              <a:ext cx="52669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200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002887" y="4107699"/>
              <a:ext cx="52669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200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846679" y="4100984"/>
            <a:ext cx="530313" cy="1703040"/>
            <a:chOff x="4002887" y="4107699"/>
            <a:chExt cx="530313" cy="1703040"/>
          </a:xfrm>
        </p:grpSpPr>
        <p:sp>
          <p:nvSpPr>
            <p:cNvPr id="56" name="Rectangle 55"/>
            <p:cNvSpPr/>
            <p:nvPr/>
          </p:nvSpPr>
          <p:spPr>
            <a:xfrm>
              <a:off x="4002887" y="4521617"/>
              <a:ext cx="52669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-</a:t>
              </a:r>
              <a:endParaRPr lang="en-US" sz="22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002887" y="4948965"/>
              <a:ext cx="52669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-</a:t>
              </a:r>
              <a:endParaRPr lang="en-US" sz="22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006502" y="5379852"/>
              <a:ext cx="52669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-</a:t>
              </a:r>
              <a:endParaRPr lang="en-US" sz="22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002887" y="4107699"/>
              <a:ext cx="52669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200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-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290060" y="4107565"/>
            <a:ext cx="530313" cy="1703040"/>
            <a:chOff x="4002887" y="4107699"/>
            <a:chExt cx="530313" cy="1703040"/>
          </a:xfrm>
        </p:grpSpPr>
        <p:sp>
          <p:nvSpPr>
            <p:cNvPr id="61" name="Rectangle 60"/>
            <p:cNvSpPr/>
            <p:nvPr/>
          </p:nvSpPr>
          <p:spPr>
            <a:xfrm>
              <a:off x="4002887" y="4521617"/>
              <a:ext cx="52669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-</a:t>
              </a:r>
              <a:endParaRPr lang="en-US" sz="22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002887" y="4948965"/>
              <a:ext cx="52669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-</a:t>
              </a:r>
              <a:endParaRPr lang="en-US" sz="22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006502" y="5379852"/>
              <a:ext cx="52669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-</a:t>
              </a:r>
              <a:endParaRPr lang="en-US" sz="22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002887" y="4107699"/>
              <a:ext cx="52669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200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-</a:t>
              </a:r>
            </a:p>
          </p:txBody>
        </p:sp>
      </p:grpSp>
      <p:sp>
        <p:nvSpPr>
          <p:cNvPr id="65" name="Rectangle 64"/>
          <p:cNvSpPr/>
          <p:nvPr/>
        </p:nvSpPr>
        <p:spPr>
          <a:xfrm>
            <a:off x="3908968" y="4040802"/>
            <a:ext cx="1407709" cy="567274"/>
          </a:xfrm>
          <a:prstGeom prst="rect">
            <a:avLst/>
          </a:prstGeom>
          <a:noFill/>
          <a:ln w="38100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Bent Arrow 65"/>
          <p:cNvSpPr/>
          <p:nvPr/>
        </p:nvSpPr>
        <p:spPr>
          <a:xfrm rot="16200000" flipH="1">
            <a:off x="4605664" y="3326882"/>
            <a:ext cx="482031" cy="785346"/>
          </a:xfrm>
          <a:prstGeom prst="bentArrow">
            <a:avLst/>
          </a:prstGeom>
          <a:solidFill>
            <a:schemeClr val="tx2"/>
          </a:solidFill>
          <a:ln>
            <a:solidFill>
              <a:srgbClr val="2F589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116172" y="3339233"/>
            <a:ext cx="3108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entury Gothic"/>
                <a:cs typeface="Century Gothic"/>
              </a:rPr>
              <a:t>London dispersion forces</a:t>
            </a:r>
            <a:endParaRPr lang="en-US" dirty="0">
              <a:solidFill>
                <a:schemeClr val="accent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14269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/>
              <a:t>London Dispersion Forces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The larger the molecule, the larger the attractive force between the two molecules, and the stronger the intermolecular force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Dominant force in nonpolar molecules</a:t>
            </a:r>
            <a:endParaRPr lang="en-US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Found between all molecules</a:t>
            </a:r>
          </a:p>
          <a:p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London Dispersion Forces also known as dispersion forces, Van der Waals forces, LDF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156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Dipole-dipole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Attractive forces between the permanent dipoles of two polar molecules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Found in all polar molecules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891091" y="3734156"/>
            <a:ext cx="7682338" cy="1811563"/>
            <a:chOff x="891091" y="3734156"/>
            <a:chExt cx="7682338" cy="1811563"/>
          </a:xfrm>
        </p:grpSpPr>
        <p:sp>
          <p:nvSpPr>
            <p:cNvPr id="61" name="TextBox 60"/>
            <p:cNvSpPr txBox="1"/>
            <p:nvPr/>
          </p:nvSpPr>
          <p:spPr>
            <a:xfrm>
              <a:off x="4075287" y="3734156"/>
              <a:ext cx="31085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2"/>
                  </a:solidFill>
                  <a:latin typeface="Century Gothic"/>
                  <a:cs typeface="Century Gothic"/>
                </a:rPr>
                <a:t>Dipole-dipole interactions</a:t>
              </a:r>
              <a:endParaRPr lang="en-US" dirty="0">
                <a:solidFill>
                  <a:schemeClr val="accent2"/>
                </a:solidFill>
                <a:latin typeface="Century Gothic"/>
                <a:cs typeface="Century Gothic"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891091" y="4119551"/>
              <a:ext cx="7682338" cy="1426168"/>
              <a:chOff x="891091" y="3827496"/>
              <a:chExt cx="7682338" cy="1426168"/>
            </a:xfrm>
          </p:grpSpPr>
          <p:grpSp>
            <p:nvGrpSpPr>
              <p:cNvPr id="5" name="Group 4"/>
              <p:cNvGrpSpPr/>
              <p:nvPr/>
            </p:nvGrpSpPr>
            <p:grpSpPr>
              <a:xfrm rot="5400000">
                <a:off x="776032" y="4124009"/>
                <a:ext cx="1244714" cy="1014595"/>
                <a:chOff x="970799" y="4078043"/>
                <a:chExt cx="1244714" cy="1014595"/>
              </a:xfrm>
            </p:grpSpPr>
            <p:sp>
              <p:nvSpPr>
                <p:cNvPr id="6" name="Rectangle 5"/>
                <p:cNvSpPr/>
                <p:nvPr/>
              </p:nvSpPr>
              <p:spPr>
                <a:xfrm rot="16200000">
                  <a:off x="1374937" y="4477979"/>
                  <a:ext cx="41123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C</a:t>
                  </a:r>
                </a:p>
              </p:txBody>
            </p:sp>
            <p:grpSp>
              <p:nvGrpSpPr>
                <p:cNvPr id="7" name="Group 6"/>
                <p:cNvGrpSpPr/>
                <p:nvPr/>
              </p:nvGrpSpPr>
              <p:grpSpPr>
                <a:xfrm>
                  <a:off x="970799" y="4078043"/>
                  <a:ext cx="1244714" cy="1014595"/>
                  <a:chOff x="970799" y="4078043"/>
                  <a:chExt cx="1244714" cy="1014595"/>
                </a:xfrm>
              </p:grpSpPr>
              <p:cxnSp>
                <p:nvCxnSpPr>
                  <p:cNvPr id="8" name="Straight Connector 7"/>
                  <p:cNvCxnSpPr/>
                  <p:nvPr/>
                </p:nvCxnSpPr>
                <p:spPr>
                  <a:xfrm flipH="1">
                    <a:off x="1291110" y="4780413"/>
                    <a:ext cx="167654" cy="100342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" name="Rectangle 8"/>
                  <p:cNvSpPr/>
                  <p:nvPr/>
                </p:nvSpPr>
                <p:spPr>
                  <a:xfrm rot="16200000">
                    <a:off x="1811375" y="4680077"/>
                    <a:ext cx="377389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H</a:t>
                    </a:r>
                  </a:p>
                </p:txBody>
              </p:sp>
              <p:cxnSp>
                <p:nvCxnSpPr>
                  <p:cNvPr id="10" name="Straight Connector 9"/>
                  <p:cNvCxnSpPr/>
                  <p:nvPr/>
                </p:nvCxnSpPr>
                <p:spPr>
                  <a:xfrm flipH="1" flipV="1">
                    <a:off x="1721997" y="4764516"/>
                    <a:ext cx="167654" cy="107251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" name="Group 10"/>
                  <p:cNvGrpSpPr/>
                  <p:nvPr/>
                </p:nvGrpSpPr>
                <p:grpSpPr>
                  <a:xfrm rot="5400000">
                    <a:off x="1337241" y="4115739"/>
                    <a:ext cx="506279" cy="430887"/>
                    <a:chOff x="941045" y="4468885"/>
                    <a:chExt cx="506279" cy="430887"/>
                  </a:xfrm>
                </p:grpSpPr>
                <p:cxnSp>
                  <p:nvCxnSpPr>
                    <p:cNvPr id="19" name="Straight Connector 18"/>
                    <p:cNvCxnSpPr/>
                    <p:nvPr/>
                  </p:nvCxnSpPr>
                  <p:spPr>
                    <a:xfrm flipH="1">
                      <a:off x="1279669" y="4664387"/>
                      <a:ext cx="167655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0" name="Rectangle 19"/>
                    <p:cNvSpPr/>
                    <p:nvPr/>
                  </p:nvSpPr>
                  <p:spPr>
                    <a:xfrm>
                      <a:off x="941045" y="4468885"/>
                      <a:ext cx="429875" cy="43088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</a:p>
                  </p:txBody>
                </p:sp>
                <p:cxnSp>
                  <p:nvCxnSpPr>
                    <p:cNvPr id="21" name="Straight Connector 20"/>
                    <p:cNvCxnSpPr/>
                    <p:nvPr/>
                  </p:nvCxnSpPr>
                  <p:spPr>
                    <a:xfrm flipH="1">
                      <a:off x="1279669" y="4721529"/>
                      <a:ext cx="167655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" name="Group 11"/>
                  <p:cNvGrpSpPr/>
                  <p:nvPr/>
                </p:nvGrpSpPr>
                <p:grpSpPr>
                  <a:xfrm rot="5400000">
                    <a:off x="1365396" y="4267191"/>
                    <a:ext cx="117187" cy="45719"/>
                    <a:chOff x="6603669" y="4525964"/>
                    <a:chExt cx="117187" cy="45719"/>
                  </a:xfrm>
                </p:grpSpPr>
                <p:sp>
                  <p:nvSpPr>
                    <p:cNvPr id="17" name="Oval 16"/>
                    <p:cNvSpPr/>
                    <p:nvPr/>
                  </p:nvSpPr>
                  <p:spPr>
                    <a:xfrm>
                      <a:off x="6603669" y="4525964"/>
                      <a:ext cx="45719" cy="45719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2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" name="Oval 17"/>
                    <p:cNvSpPr/>
                    <p:nvPr/>
                  </p:nvSpPr>
                  <p:spPr>
                    <a:xfrm>
                      <a:off x="6675137" y="4525964"/>
                      <a:ext cx="45719" cy="45719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2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" name="Group 12"/>
                  <p:cNvGrpSpPr/>
                  <p:nvPr/>
                </p:nvGrpSpPr>
                <p:grpSpPr>
                  <a:xfrm rot="5400000">
                    <a:off x="1662045" y="4271926"/>
                    <a:ext cx="117187" cy="45719"/>
                    <a:chOff x="6603669" y="4525964"/>
                    <a:chExt cx="117187" cy="45719"/>
                  </a:xfrm>
                </p:grpSpPr>
                <p:sp>
                  <p:nvSpPr>
                    <p:cNvPr id="15" name="Oval 14"/>
                    <p:cNvSpPr/>
                    <p:nvPr/>
                  </p:nvSpPr>
                  <p:spPr>
                    <a:xfrm>
                      <a:off x="6603669" y="4525964"/>
                      <a:ext cx="45719" cy="45719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2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" name="Oval 15"/>
                    <p:cNvSpPr/>
                    <p:nvPr/>
                  </p:nvSpPr>
                  <p:spPr>
                    <a:xfrm>
                      <a:off x="6675137" y="4525964"/>
                      <a:ext cx="45719" cy="45719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2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" name="Rectangle 13"/>
                  <p:cNvSpPr/>
                  <p:nvPr/>
                </p:nvSpPr>
                <p:spPr>
                  <a:xfrm rot="16200000">
                    <a:off x="997548" y="4688500"/>
                    <a:ext cx="377389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H</a:t>
                    </a:r>
                  </a:p>
                </p:txBody>
              </p:sp>
            </p:grpSp>
          </p:grpSp>
          <p:grpSp>
            <p:nvGrpSpPr>
              <p:cNvPr id="34" name="Group 33"/>
              <p:cNvGrpSpPr/>
              <p:nvPr/>
            </p:nvGrpSpPr>
            <p:grpSpPr>
              <a:xfrm>
                <a:off x="2581615" y="4195277"/>
                <a:ext cx="1688772" cy="860924"/>
                <a:chOff x="2520276" y="4216719"/>
                <a:chExt cx="1688772" cy="860924"/>
              </a:xfrm>
            </p:grpSpPr>
            <p:sp>
              <p:nvSpPr>
                <p:cNvPr id="22" name="Oval 21"/>
                <p:cNvSpPr>
                  <a:spLocks noChangeAspect="1"/>
                </p:cNvSpPr>
                <p:nvPr/>
              </p:nvSpPr>
              <p:spPr>
                <a:xfrm>
                  <a:off x="2943647" y="4496915"/>
                  <a:ext cx="285835" cy="28473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>
                  <a:spLocks noChangeAspect="1"/>
                </p:cNvSpPr>
                <p:nvPr/>
              </p:nvSpPr>
              <p:spPr>
                <a:xfrm>
                  <a:off x="3396515" y="4494439"/>
                  <a:ext cx="285835" cy="284734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5" name="Oval 24"/>
                <p:cNvSpPr>
                  <a:spLocks noChangeAspect="1"/>
                </p:cNvSpPr>
                <p:nvPr/>
              </p:nvSpPr>
              <p:spPr>
                <a:xfrm>
                  <a:off x="2716795" y="4216719"/>
                  <a:ext cx="183587" cy="18288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6" name="Oval 25"/>
                <p:cNvSpPr>
                  <a:spLocks noChangeAspect="1"/>
                </p:cNvSpPr>
                <p:nvPr/>
              </p:nvSpPr>
              <p:spPr>
                <a:xfrm>
                  <a:off x="2734758" y="4894763"/>
                  <a:ext cx="183587" cy="18288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rot="5400000" flipH="1" flipV="1">
                  <a:off x="2850493" y="4780524"/>
                  <a:ext cx="167654" cy="107251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>
                  <a:off x="2841178" y="4403723"/>
                  <a:ext cx="167654" cy="100342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1" name="Group 30"/>
                <p:cNvGrpSpPr/>
                <p:nvPr/>
              </p:nvGrpSpPr>
              <p:grpSpPr>
                <a:xfrm>
                  <a:off x="3229482" y="4619902"/>
                  <a:ext cx="167655" cy="57142"/>
                  <a:chOff x="1551808" y="4743731"/>
                  <a:chExt cx="167655" cy="57142"/>
                </a:xfrm>
              </p:grpSpPr>
              <p:cxnSp>
                <p:nvCxnSpPr>
                  <p:cNvPr id="29" name="Straight Connector 28"/>
                  <p:cNvCxnSpPr/>
                  <p:nvPr/>
                </p:nvCxnSpPr>
                <p:spPr>
                  <a:xfrm rot="10800000" flipH="1">
                    <a:off x="1551808" y="4800873"/>
                    <a:ext cx="167655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rot="10800000" flipH="1">
                    <a:off x="1551808" y="4743731"/>
                    <a:ext cx="167655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2" name="Rectangle 31"/>
                <p:cNvSpPr/>
                <p:nvPr/>
              </p:nvSpPr>
              <p:spPr>
                <a:xfrm>
                  <a:off x="2520276" y="4433029"/>
                  <a:ext cx="52669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ymbol" charset="2"/>
                      <a:cs typeface="Symbol" charset="2"/>
                    </a:rPr>
                    <a:t>d</a:t>
                  </a:r>
                  <a:r>
                    <a:rPr lang="en-US" sz="2200" baseline="30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+</a:t>
                  </a: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3682350" y="4416851"/>
                  <a:ext cx="52669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ymbol" charset="2"/>
                      <a:cs typeface="Symbol" charset="2"/>
                    </a:rPr>
                    <a:t>d</a:t>
                  </a:r>
                  <a:r>
                    <a:rPr lang="en-US" sz="2200" baseline="30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-</a:t>
                  </a:r>
                  <a:endParaRPr lang="en-US" sz="2200" baseline="30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4753329" y="4195277"/>
                <a:ext cx="1688772" cy="860924"/>
                <a:chOff x="2520276" y="4216719"/>
                <a:chExt cx="1688772" cy="860924"/>
              </a:xfrm>
            </p:grpSpPr>
            <p:sp>
              <p:nvSpPr>
                <p:cNvPr id="36" name="Oval 35"/>
                <p:cNvSpPr>
                  <a:spLocks noChangeAspect="1"/>
                </p:cNvSpPr>
                <p:nvPr/>
              </p:nvSpPr>
              <p:spPr>
                <a:xfrm>
                  <a:off x="2943647" y="4496915"/>
                  <a:ext cx="285835" cy="28473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>
                  <a:spLocks noChangeAspect="1"/>
                </p:cNvSpPr>
                <p:nvPr/>
              </p:nvSpPr>
              <p:spPr>
                <a:xfrm>
                  <a:off x="3396515" y="4494439"/>
                  <a:ext cx="285835" cy="284734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8" name="Oval 37"/>
                <p:cNvSpPr>
                  <a:spLocks noChangeAspect="1"/>
                </p:cNvSpPr>
                <p:nvPr/>
              </p:nvSpPr>
              <p:spPr>
                <a:xfrm>
                  <a:off x="2716795" y="4216719"/>
                  <a:ext cx="183587" cy="18288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9" name="Oval 38"/>
                <p:cNvSpPr>
                  <a:spLocks noChangeAspect="1"/>
                </p:cNvSpPr>
                <p:nvPr/>
              </p:nvSpPr>
              <p:spPr>
                <a:xfrm>
                  <a:off x="2734758" y="4894763"/>
                  <a:ext cx="183587" cy="18288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850493" y="4780524"/>
                  <a:ext cx="167654" cy="107251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>
                  <a:off x="2841178" y="4403723"/>
                  <a:ext cx="167654" cy="100342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2" name="Group 41"/>
                <p:cNvGrpSpPr/>
                <p:nvPr/>
              </p:nvGrpSpPr>
              <p:grpSpPr>
                <a:xfrm>
                  <a:off x="3229482" y="4619902"/>
                  <a:ext cx="167655" cy="57142"/>
                  <a:chOff x="1551808" y="4743731"/>
                  <a:chExt cx="167655" cy="57142"/>
                </a:xfrm>
              </p:grpSpPr>
              <p:cxnSp>
                <p:nvCxnSpPr>
                  <p:cNvPr id="45" name="Straight Connector 44"/>
                  <p:cNvCxnSpPr/>
                  <p:nvPr/>
                </p:nvCxnSpPr>
                <p:spPr>
                  <a:xfrm rot="10800000" flipH="1">
                    <a:off x="1551808" y="4800873"/>
                    <a:ext cx="167655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 rot="10800000" flipH="1">
                    <a:off x="1551808" y="4743731"/>
                    <a:ext cx="167655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3" name="Rectangle 42"/>
                <p:cNvSpPr/>
                <p:nvPr/>
              </p:nvSpPr>
              <p:spPr>
                <a:xfrm>
                  <a:off x="2520276" y="4433029"/>
                  <a:ext cx="52669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ymbol" charset="2"/>
                      <a:cs typeface="Symbol" charset="2"/>
                    </a:rPr>
                    <a:t>d</a:t>
                  </a:r>
                  <a:r>
                    <a:rPr lang="en-US" sz="2200" baseline="30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+</a:t>
                  </a:r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3682350" y="4416851"/>
                  <a:ext cx="52669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ymbol" charset="2"/>
                      <a:cs typeface="Symbol" charset="2"/>
                    </a:rPr>
                    <a:t>d</a:t>
                  </a:r>
                  <a:r>
                    <a:rPr lang="en-US" sz="2200" baseline="30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-</a:t>
                  </a:r>
                  <a:endParaRPr lang="en-US" sz="2200" baseline="30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grpSp>
            <p:nvGrpSpPr>
              <p:cNvPr id="47" name="Group 46"/>
              <p:cNvGrpSpPr/>
              <p:nvPr/>
            </p:nvGrpSpPr>
            <p:grpSpPr>
              <a:xfrm>
                <a:off x="6884657" y="4196008"/>
                <a:ext cx="1688772" cy="860924"/>
                <a:chOff x="2520276" y="4216719"/>
                <a:chExt cx="1688772" cy="860924"/>
              </a:xfrm>
            </p:grpSpPr>
            <p:sp>
              <p:nvSpPr>
                <p:cNvPr id="48" name="Oval 47"/>
                <p:cNvSpPr>
                  <a:spLocks noChangeAspect="1"/>
                </p:cNvSpPr>
                <p:nvPr/>
              </p:nvSpPr>
              <p:spPr>
                <a:xfrm>
                  <a:off x="2943647" y="4496915"/>
                  <a:ext cx="285835" cy="28473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>
                  <a:spLocks noChangeAspect="1"/>
                </p:cNvSpPr>
                <p:nvPr/>
              </p:nvSpPr>
              <p:spPr>
                <a:xfrm>
                  <a:off x="3396515" y="4494439"/>
                  <a:ext cx="285835" cy="284734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0" name="Oval 49"/>
                <p:cNvSpPr>
                  <a:spLocks noChangeAspect="1"/>
                </p:cNvSpPr>
                <p:nvPr/>
              </p:nvSpPr>
              <p:spPr>
                <a:xfrm>
                  <a:off x="2716795" y="4216719"/>
                  <a:ext cx="183587" cy="18288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1" name="Oval 50"/>
                <p:cNvSpPr>
                  <a:spLocks noChangeAspect="1"/>
                </p:cNvSpPr>
                <p:nvPr/>
              </p:nvSpPr>
              <p:spPr>
                <a:xfrm>
                  <a:off x="2734758" y="4894763"/>
                  <a:ext cx="183587" cy="18288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52" name="Straight Connector 51"/>
                <p:cNvCxnSpPr/>
                <p:nvPr/>
              </p:nvCxnSpPr>
              <p:spPr>
                <a:xfrm rot="5400000" flipH="1" flipV="1">
                  <a:off x="2850493" y="4780524"/>
                  <a:ext cx="167654" cy="107251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5400000" flipH="1">
                  <a:off x="2841178" y="4403723"/>
                  <a:ext cx="167654" cy="100342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4" name="Group 53"/>
                <p:cNvGrpSpPr/>
                <p:nvPr/>
              </p:nvGrpSpPr>
              <p:grpSpPr>
                <a:xfrm>
                  <a:off x="3229482" y="4619902"/>
                  <a:ext cx="167655" cy="57142"/>
                  <a:chOff x="1551808" y="4743731"/>
                  <a:chExt cx="167655" cy="57142"/>
                </a:xfrm>
              </p:grpSpPr>
              <p:cxnSp>
                <p:nvCxnSpPr>
                  <p:cNvPr id="57" name="Straight Connector 56"/>
                  <p:cNvCxnSpPr/>
                  <p:nvPr/>
                </p:nvCxnSpPr>
                <p:spPr>
                  <a:xfrm rot="10800000" flipH="1">
                    <a:off x="1551808" y="4800873"/>
                    <a:ext cx="167655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rot="10800000" flipH="1">
                    <a:off x="1551808" y="4743731"/>
                    <a:ext cx="167655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5" name="Rectangle 54"/>
                <p:cNvSpPr/>
                <p:nvPr/>
              </p:nvSpPr>
              <p:spPr>
                <a:xfrm>
                  <a:off x="2520276" y="4433029"/>
                  <a:ext cx="52669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ymbol" charset="2"/>
                      <a:cs typeface="Symbol" charset="2"/>
                    </a:rPr>
                    <a:t>d</a:t>
                  </a:r>
                  <a:r>
                    <a:rPr lang="en-US" sz="2200" baseline="30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+</a:t>
                  </a:r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3682350" y="4416851"/>
                  <a:ext cx="52669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ymbol" charset="2"/>
                      <a:cs typeface="Symbol" charset="2"/>
                    </a:rPr>
                    <a:t>d</a:t>
                  </a:r>
                  <a:r>
                    <a:rPr lang="en-US" sz="2200" baseline="30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-</a:t>
                  </a:r>
                  <a:endParaRPr lang="en-US" sz="2200" baseline="30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sp>
            <p:nvSpPr>
              <p:cNvPr id="59" name="Bent Arrow 58"/>
              <p:cNvSpPr/>
              <p:nvPr/>
            </p:nvSpPr>
            <p:spPr>
              <a:xfrm rot="5400000">
                <a:off x="6114440" y="3691426"/>
                <a:ext cx="482031" cy="785346"/>
              </a:xfrm>
              <a:prstGeom prst="bentArrow">
                <a:avLst/>
              </a:prstGeom>
              <a:solidFill>
                <a:srgbClr val="2F5897"/>
              </a:solidFill>
              <a:ln>
                <a:solidFill>
                  <a:srgbClr val="2F5897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0" name="Bent Arrow 59"/>
              <p:cNvSpPr/>
              <p:nvPr/>
            </p:nvSpPr>
            <p:spPr>
              <a:xfrm rot="16200000" flipH="1">
                <a:off x="4403348" y="3675839"/>
                <a:ext cx="482031" cy="785346"/>
              </a:xfrm>
              <a:prstGeom prst="bentArrow">
                <a:avLst/>
              </a:prstGeom>
              <a:solidFill>
                <a:schemeClr val="tx2"/>
              </a:solidFill>
              <a:ln>
                <a:solidFill>
                  <a:srgbClr val="2F5897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743689" y="4329261"/>
                <a:ext cx="1407709" cy="567274"/>
              </a:xfrm>
              <a:prstGeom prst="rect">
                <a:avLst/>
              </a:prstGeom>
              <a:noFill/>
              <a:ln w="38100" cmpd="sng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5861530" y="4343628"/>
                <a:ext cx="1407709" cy="567274"/>
              </a:xfrm>
              <a:prstGeom prst="rect">
                <a:avLst/>
              </a:prstGeom>
              <a:noFill/>
              <a:ln w="38100" cmpd="sng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6029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Hydrogen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Attractive forces when a hydrogen atom bonded to N,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or F is attracted to an N,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or F in another molecule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Dominant force is polar molecules with H bonded to N, O, or F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 rot="14732905">
            <a:off x="1422656" y="4742479"/>
            <a:ext cx="760403" cy="1058495"/>
            <a:chOff x="970551" y="3997877"/>
            <a:chExt cx="760403" cy="1058495"/>
          </a:xfrm>
        </p:grpSpPr>
        <p:grpSp>
          <p:nvGrpSpPr>
            <p:cNvPr id="22" name="Group 21"/>
            <p:cNvGrpSpPr/>
            <p:nvPr/>
          </p:nvGrpSpPr>
          <p:grpSpPr>
            <a:xfrm>
              <a:off x="970551" y="3997877"/>
              <a:ext cx="760403" cy="1058495"/>
              <a:chOff x="1219532" y="4009920"/>
              <a:chExt cx="760403" cy="1058495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1219532" y="4312246"/>
                <a:ext cx="760403" cy="756169"/>
                <a:chOff x="1659897" y="4428954"/>
                <a:chExt cx="760403" cy="756169"/>
              </a:xfrm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1659897" y="4510300"/>
                  <a:ext cx="760403" cy="674823"/>
                  <a:chOff x="1044165" y="4477979"/>
                  <a:chExt cx="760403" cy="674823"/>
                </a:xfrm>
              </p:grpSpPr>
              <p:sp>
                <p:nvSpPr>
                  <p:cNvPr id="33" name="Rectangle 32"/>
                  <p:cNvSpPr/>
                  <p:nvPr/>
                </p:nvSpPr>
                <p:spPr>
                  <a:xfrm>
                    <a:off x="1393330" y="4477979"/>
                    <a:ext cx="411238" cy="43088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O</a:t>
                    </a:r>
                  </a:p>
                </p:txBody>
              </p:sp>
              <p:grpSp>
                <p:nvGrpSpPr>
                  <p:cNvPr id="34" name="Group 33"/>
                  <p:cNvGrpSpPr/>
                  <p:nvPr/>
                </p:nvGrpSpPr>
                <p:grpSpPr>
                  <a:xfrm>
                    <a:off x="1044165" y="4773747"/>
                    <a:ext cx="445621" cy="379055"/>
                    <a:chOff x="1044165" y="4773747"/>
                    <a:chExt cx="445621" cy="379055"/>
                  </a:xfrm>
                </p:grpSpPr>
                <p:cxnSp>
                  <p:nvCxnSpPr>
                    <p:cNvPr id="35" name="Straight Connector 34"/>
                    <p:cNvCxnSpPr/>
                    <p:nvPr/>
                  </p:nvCxnSpPr>
                  <p:spPr>
                    <a:xfrm flipH="1">
                      <a:off x="1322132" y="4773747"/>
                      <a:ext cx="167654" cy="100342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6" name="Rectangle 35"/>
                    <p:cNvSpPr/>
                    <p:nvPr/>
                  </p:nvSpPr>
                  <p:spPr>
                    <a:xfrm rot="6867095">
                      <a:off x="1070914" y="4748664"/>
                      <a:ext cx="377389" cy="43088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</p:grpSp>
            </p:grp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2196907" y="4428954"/>
                  <a:ext cx="0" cy="166139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Rectangle 29"/>
              <p:cNvSpPr/>
              <p:nvPr/>
            </p:nvSpPr>
            <p:spPr>
              <a:xfrm rot="6867095">
                <a:off x="1550862" y="4000095"/>
                <a:ext cx="411238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 rot="3286444">
              <a:off x="1615731" y="4505636"/>
              <a:ext cx="117187" cy="45719"/>
              <a:chOff x="1606995" y="4311609"/>
              <a:chExt cx="117187" cy="45719"/>
            </a:xfrm>
          </p:grpSpPr>
          <p:sp>
            <p:nvSpPr>
              <p:cNvPr id="27" name="Oval 26"/>
              <p:cNvSpPr/>
              <p:nvPr/>
            </p:nvSpPr>
            <p:spPr>
              <a:xfrm rot="10800000">
                <a:off x="1678463" y="4311609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 rot="10800000">
                <a:off x="1606995" y="4311609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 rot="20414892">
              <a:off x="1547814" y="4730649"/>
              <a:ext cx="117187" cy="45719"/>
              <a:chOff x="1606995" y="4311609"/>
              <a:chExt cx="117187" cy="45719"/>
            </a:xfrm>
          </p:grpSpPr>
          <p:sp>
            <p:nvSpPr>
              <p:cNvPr id="25" name="Oval 24"/>
              <p:cNvSpPr/>
              <p:nvPr/>
            </p:nvSpPr>
            <p:spPr>
              <a:xfrm rot="10800000">
                <a:off x="1678463" y="4311609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10800000">
                <a:off x="1606995" y="4311609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 rot="14445405">
            <a:off x="3603832" y="5008885"/>
            <a:ext cx="1069428" cy="1331016"/>
            <a:chOff x="5982001" y="3620387"/>
            <a:chExt cx="1069428" cy="1331016"/>
          </a:xfrm>
        </p:grpSpPr>
        <p:sp>
          <p:nvSpPr>
            <p:cNvPr id="50" name="Oval 49"/>
            <p:cNvSpPr/>
            <p:nvPr/>
          </p:nvSpPr>
          <p:spPr>
            <a:xfrm>
              <a:off x="6640258" y="4321493"/>
              <a:ext cx="411171" cy="409953"/>
            </a:xfrm>
            <a:prstGeom prst="ellipse">
              <a:avLst/>
            </a:prstGeom>
            <a:solidFill>
              <a:srgbClr val="9C5252"/>
            </a:solidFill>
            <a:ln>
              <a:solidFill>
                <a:srgbClr val="9C525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50"/>
            <p:cNvGrpSpPr/>
            <p:nvPr/>
          </p:nvGrpSpPr>
          <p:grpSpPr>
            <a:xfrm rot="19813727">
              <a:off x="5982001" y="4602949"/>
              <a:ext cx="651571" cy="348454"/>
              <a:chOff x="5929298" y="4303758"/>
              <a:chExt cx="651571" cy="348454"/>
            </a:xfrm>
          </p:grpSpPr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>
                <a:off x="5929298" y="4333293"/>
                <a:ext cx="183423" cy="182880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rgbClr val="7F7F7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 rot="8940868" flipH="1" flipV="1">
                <a:off x="6156099" y="4303758"/>
                <a:ext cx="424770" cy="348454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 rot="16200000">
              <a:off x="6507324" y="3835459"/>
              <a:ext cx="669789" cy="239646"/>
              <a:chOff x="6621515" y="3597495"/>
              <a:chExt cx="669789" cy="239646"/>
            </a:xfrm>
          </p:grpSpPr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>
                <a:off x="7090136" y="3602403"/>
                <a:ext cx="201168" cy="20116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 rot="12554595" flipH="1">
                <a:off x="6621515" y="3597495"/>
                <a:ext cx="450316" cy="239646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9" name="Group 58"/>
          <p:cNvGrpSpPr/>
          <p:nvPr/>
        </p:nvGrpSpPr>
        <p:grpSpPr>
          <a:xfrm rot="14445405">
            <a:off x="5767595" y="4142017"/>
            <a:ext cx="1069428" cy="1331016"/>
            <a:chOff x="5982001" y="3620387"/>
            <a:chExt cx="1069428" cy="1331016"/>
          </a:xfrm>
        </p:grpSpPr>
        <p:sp>
          <p:nvSpPr>
            <p:cNvPr id="60" name="Oval 59"/>
            <p:cNvSpPr/>
            <p:nvPr/>
          </p:nvSpPr>
          <p:spPr>
            <a:xfrm>
              <a:off x="6640258" y="4321493"/>
              <a:ext cx="411171" cy="409953"/>
            </a:xfrm>
            <a:prstGeom prst="ellipse">
              <a:avLst/>
            </a:prstGeom>
            <a:solidFill>
              <a:srgbClr val="9C5252"/>
            </a:solidFill>
            <a:ln>
              <a:solidFill>
                <a:srgbClr val="9C525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 rot="19813727">
              <a:off x="5982001" y="4602949"/>
              <a:ext cx="651571" cy="348454"/>
              <a:chOff x="5929298" y="4303758"/>
              <a:chExt cx="651571" cy="348454"/>
            </a:xfrm>
          </p:grpSpPr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>
                <a:off x="5929298" y="4333293"/>
                <a:ext cx="183423" cy="182880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rgbClr val="7F7F7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6" name="Straight Connector 65"/>
              <p:cNvCxnSpPr/>
              <p:nvPr/>
            </p:nvCxnSpPr>
            <p:spPr>
              <a:xfrm rot="8940868" flipH="1" flipV="1">
                <a:off x="6156099" y="4303758"/>
                <a:ext cx="424770" cy="348454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 rot="16200000">
              <a:off x="6507324" y="3835459"/>
              <a:ext cx="669789" cy="239646"/>
              <a:chOff x="6621515" y="3597495"/>
              <a:chExt cx="669789" cy="239646"/>
            </a:xfrm>
          </p:grpSpPr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>
                <a:off x="7090136" y="3602403"/>
                <a:ext cx="201168" cy="20116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 rot="12554595" flipH="1">
                <a:off x="6621515" y="3597495"/>
                <a:ext cx="450316" cy="239646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8" name="Straight Connector 67"/>
          <p:cNvCxnSpPr/>
          <p:nvPr/>
        </p:nvCxnSpPr>
        <p:spPr>
          <a:xfrm flipV="1">
            <a:off x="4432940" y="4865672"/>
            <a:ext cx="1053506" cy="288469"/>
          </a:xfrm>
          <a:prstGeom prst="line">
            <a:avLst/>
          </a:prstGeom>
          <a:ln>
            <a:solidFill>
              <a:schemeClr val="tx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Bent Arrow 68"/>
          <p:cNvSpPr/>
          <p:nvPr/>
        </p:nvSpPr>
        <p:spPr>
          <a:xfrm rot="5400000">
            <a:off x="4475821" y="4193420"/>
            <a:ext cx="482031" cy="785346"/>
          </a:xfrm>
          <a:prstGeom prst="bentArrow">
            <a:avLst/>
          </a:prstGeom>
          <a:solidFill>
            <a:schemeClr val="tx2"/>
          </a:solidFill>
          <a:ln>
            <a:solidFill>
              <a:srgbClr val="2F589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935015" y="4176273"/>
            <a:ext cx="1525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entury Gothic"/>
                <a:cs typeface="Century Gothic"/>
              </a:rPr>
              <a:t>H-bonding</a:t>
            </a:r>
            <a:endParaRPr lang="en-US" dirty="0">
              <a:solidFill>
                <a:schemeClr val="accent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58146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432922"/>
              </p:ext>
            </p:extLst>
          </p:nvPr>
        </p:nvGraphicFramePr>
        <p:xfrm>
          <a:off x="343803" y="1975350"/>
          <a:ext cx="8522920" cy="374815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30730"/>
                <a:gridCol w="2130730"/>
                <a:gridCol w="2130730"/>
                <a:gridCol w="2130730"/>
              </a:tblGrid>
              <a:tr h="7463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Type of Force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Relative Strength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Exhibited By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Example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9065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London</a:t>
                      </a:r>
                      <a:r>
                        <a:rPr lang="en-US" baseline="0" dirty="0" smtClean="0">
                          <a:latin typeface="Century Gothic"/>
                          <a:cs typeface="Century Gothic"/>
                        </a:rPr>
                        <a:t> dispersion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weak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all molecules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CH</a:t>
                      </a:r>
                      <a:r>
                        <a:rPr lang="en-US" baseline="-25000" dirty="0" smtClean="0">
                          <a:latin typeface="Century Gothic"/>
                          <a:cs typeface="Century Gothic"/>
                        </a:rPr>
                        <a:t>4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, H</a:t>
                      </a:r>
                      <a:r>
                        <a:rPr lang="en-US" baseline="-25000" dirty="0" smtClean="0"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CO, H</a:t>
                      </a:r>
                      <a:r>
                        <a:rPr lang="en-US" baseline="-25000" dirty="0" smtClean="0"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O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9065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Dipole-dipole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moderate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polar</a:t>
                      </a:r>
                      <a:r>
                        <a:rPr lang="en-US" baseline="0" dirty="0" smtClean="0">
                          <a:latin typeface="Century Gothic"/>
                          <a:cs typeface="Century Gothic"/>
                        </a:rPr>
                        <a:t> molecules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H</a:t>
                      </a:r>
                      <a:r>
                        <a:rPr lang="en-US" baseline="-25000" dirty="0" smtClean="0"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CO, H</a:t>
                      </a:r>
                      <a:r>
                        <a:rPr lang="en-US" baseline="-25000" dirty="0" smtClean="0"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O</a:t>
                      </a:r>
                    </a:p>
                  </a:txBody>
                  <a:tcPr anchor="ctr"/>
                </a:tc>
              </a:tr>
              <a:tr h="9065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H-bonding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strong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polar molecules with an O—H</a:t>
                      </a:r>
                      <a:r>
                        <a:rPr lang="en-US" baseline="0" dirty="0" smtClean="0">
                          <a:latin typeface="Century Gothic"/>
                          <a:cs typeface="Century Gothic"/>
                        </a:rPr>
                        <a:t>,     N—H, or F—H bond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H</a:t>
                      </a:r>
                      <a:r>
                        <a:rPr lang="en-US" baseline="-25000" dirty="0" smtClean="0"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O</a:t>
                      </a:r>
                    </a:p>
                    <a:p>
                      <a:pPr algn="ctr"/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99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157</TotalTime>
  <Words>687</Words>
  <Application>Microsoft Macintosh PowerPoint</Application>
  <PresentationFormat>On-screen Show (4:3)</PresentationFormat>
  <Paragraphs>173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Intermolecular Forces</vt:lpstr>
      <vt:lpstr>States of Matter</vt:lpstr>
      <vt:lpstr>Intermolecular Forces</vt:lpstr>
      <vt:lpstr>Intermolecular Forces</vt:lpstr>
      <vt:lpstr>London Dispersion Forces</vt:lpstr>
      <vt:lpstr>London Dispersion Forces</vt:lpstr>
      <vt:lpstr>Dipole-dipole Interactions</vt:lpstr>
      <vt:lpstr>Hydrogen Bonding</vt:lpstr>
      <vt:lpstr>Summary</vt:lpstr>
      <vt:lpstr>Example #1</vt:lpstr>
      <vt:lpstr>Example #1 Solved</vt:lpstr>
      <vt:lpstr>Physical Properties</vt:lpstr>
      <vt:lpstr>Physical Properties</vt:lpstr>
      <vt:lpstr>Example #2</vt:lpstr>
      <vt:lpstr>Example #2 Solved</vt:lpstr>
      <vt:lpstr>Example #3</vt:lpstr>
      <vt:lpstr>Example #4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41</cp:revision>
  <dcterms:created xsi:type="dcterms:W3CDTF">2014-03-08T16:53:10Z</dcterms:created>
  <dcterms:modified xsi:type="dcterms:W3CDTF">2015-09-27T21:48:36Z</dcterms:modified>
</cp:coreProperties>
</file>