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4" r:id="rId1"/>
  </p:sldMasterIdLst>
  <p:notesMasterIdLst>
    <p:notesMasterId r:id="rId25"/>
  </p:notesMasterIdLst>
  <p:handoutMasterIdLst>
    <p:handoutMasterId r:id="rId26"/>
  </p:handoutMasterIdLst>
  <p:sldIdLst>
    <p:sldId id="256" r:id="rId2"/>
    <p:sldId id="257" r:id="rId3"/>
    <p:sldId id="269" r:id="rId4"/>
    <p:sldId id="270" r:id="rId5"/>
    <p:sldId id="271" r:id="rId6"/>
    <p:sldId id="272" r:id="rId7"/>
    <p:sldId id="258" r:id="rId8"/>
    <p:sldId id="259" r:id="rId9"/>
    <p:sldId id="273" r:id="rId10"/>
    <p:sldId id="274" r:id="rId11"/>
    <p:sldId id="260" r:id="rId12"/>
    <p:sldId id="261" r:id="rId13"/>
    <p:sldId id="262" r:id="rId14"/>
    <p:sldId id="263" r:id="rId15"/>
    <p:sldId id="264" r:id="rId16"/>
    <p:sldId id="265" r:id="rId17"/>
    <p:sldId id="266" r:id="rId18"/>
    <p:sldId id="268"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0" d="100"/>
          <a:sy n="100" d="100"/>
        </p:scale>
        <p:origin x="-91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20B2259-2F8D-2348-B3CD-1ED1F182C6D8}" type="datetimeFigureOut">
              <a:rPr lang="en-US" smtClean="0"/>
              <a:t>9/23/15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13A1A7B-BE52-BB4C-A2C0-6DED466254E4}" type="slidenum">
              <a:rPr lang="en-US" smtClean="0"/>
              <a:t>‹#›</a:t>
            </a:fld>
            <a:endParaRPr lang="en-US"/>
          </a:p>
        </p:txBody>
      </p:sp>
    </p:spTree>
    <p:extLst>
      <p:ext uri="{BB962C8B-B14F-4D97-AF65-F5344CB8AC3E}">
        <p14:creationId xmlns:p14="http://schemas.microsoft.com/office/powerpoint/2010/main" val="11979677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6FAFAD-FD65-ED44-81F5-75551CCDB272}" type="datetimeFigureOut">
              <a:rPr lang="en-US" smtClean="0"/>
              <a:t>9/23/15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24F254-8E1F-524D-A2BC-F90E029772AA}" type="slidenum">
              <a:rPr lang="en-US" smtClean="0"/>
              <a:t>‹#›</a:t>
            </a:fld>
            <a:endParaRPr lang="en-US"/>
          </a:p>
        </p:txBody>
      </p:sp>
    </p:spTree>
    <p:extLst>
      <p:ext uri="{BB962C8B-B14F-4D97-AF65-F5344CB8AC3E}">
        <p14:creationId xmlns:p14="http://schemas.microsoft.com/office/powerpoint/2010/main" val="65424273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654E502-10F0-894A-A430-C44D14638BE5}" type="datetime4">
              <a:rPr lang="en-US" smtClean="0"/>
              <a:t>September 23, 2015</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FC5B3-9D93-4E46-A504-FD9DB056A41E}" type="datetime4">
              <a:rPr lang="en-US" smtClean="0"/>
              <a:t>September 23,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8E7B2B-23BC-414D-A578-B6B9625C7BFF}" type="datetime4">
              <a:rPr lang="en-US" smtClean="0"/>
              <a:t>September 23,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C75B4D6F-4D93-0046-843D-56D6223858EC}" type="datetime4">
              <a:rPr lang="en-US" smtClean="0"/>
              <a:t>September 23,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4804DB-A9E9-5D41-8566-E9C7473E147B}" type="datetime4">
              <a:rPr lang="en-US" smtClean="0"/>
              <a:t>September 23,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F74CEE9F-4145-2543-A1D4-89845F5F5B21}" type="datetime4">
              <a:rPr lang="en-US" smtClean="0"/>
              <a:t>September 23,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931585F-1930-3041-B63D-1FF651A54509}" type="datetime4">
              <a:rPr lang="en-US" smtClean="0"/>
              <a:t>September 23,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13BA121-5C76-5747-A386-6CBB4CC6E273}" type="datetime4">
              <a:rPr lang="en-US" smtClean="0"/>
              <a:t>September 23, 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8FF5E3-AACF-2B49-9E16-BC9E5696653E}" type="datetime4">
              <a:rPr lang="en-US" smtClean="0"/>
              <a:t>September 23,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9AFA4-BE71-E34A-A44C-62C7E74EC638}" type="datetime4">
              <a:rPr lang="en-US" smtClean="0"/>
              <a:t>September 23,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B558B1-97AA-3D45-AD4B-978B20133541}" type="datetime4">
              <a:rPr lang="en-US" smtClean="0"/>
              <a:t>September 23,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8B7BA8C-5C5D-D740-9D9F-DD94989F5C98}" type="datetime4">
              <a:rPr lang="en-US" smtClean="0"/>
              <a:t>September 23, 2015</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38DF745-7D3F-47F4-83A3-874385CFAA69}"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Gas Laws: Part II</a:t>
            </a:r>
            <a:endParaRPr lang="en-US" dirty="0"/>
          </a:p>
        </p:txBody>
      </p:sp>
      <p:sp>
        <p:nvSpPr>
          <p:cNvPr id="3" name="Subtitle 2"/>
          <p:cNvSpPr>
            <a:spLocks noGrp="1"/>
          </p:cNvSpPr>
          <p:nvPr>
            <p:ph type="subTitle" idx="1"/>
          </p:nvPr>
        </p:nvSpPr>
        <p:spPr/>
        <p:txBody>
          <a:bodyPr/>
          <a:lstStyle/>
          <a:p>
            <a:r>
              <a:rPr lang="en-US" smtClean="0">
                <a:solidFill>
                  <a:schemeClr val="tx1">
                    <a:lumMod val="75000"/>
                    <a:lumOff val="25000"/>
                  </a:schemeClr>
                </a:solidFill>
              </a:rPr>
              <a:t>Sections </a:t>
            </a:r>
            <a:r>
              <a:rPr lang="en-US">
                <a:solidFill>
                  <a:schemeClr val="tx1">
                    <a:lumMod val="75000"/>
                    <a:lumOff val="25000"/>
                  </a:schemeClr>
                </a:solidFill>
              </a:rPr>
              <a:t>7</a:t>
            </a:r>
            <a:r>
              <a:rPr lang="en-US" smtClean="0">
                <a:solidFill>
                  <a:schemeClr val="tx1">
                    <a:lumMod val="75000"/>
                    <a:lumOff val="25000"/>
                  </a:schemeClr>
                </a:solidFill>
              </a:rPr>
              <a:t>.4-</a:t>
            </a:r>
            <a:r>
              <a:rPr lang="en-US" smtClean="0">
                <a:solidFill>
                  <a:schemeClr val="tx1">
                    <a:lumMod val="75000"/>
                    <a:lumOff val="25000"/>
                  </a:schemeClr>
                </a:solidFill>
              </a:rPr>
              <a:t>7.6</a:t>
            </a:r>
            <a:endParaRPr lang="en-US" dirty="0">
              <a:solidFill>
                <a:schemeClr val="tx1">
                  <a:lumMod val="75000"/>
                  <a:lumOff val="25000"/>
                </a:schemeClr>
              </a:solidFill>
            </a:endParaRPr>
          </a:p>
        </p:txBody>
      </p:sp>
    </p:spTree>
    <p:extLst>
      <p:ext uri="{BB962C8B-B14F-4D97-AF65-F5344CB8AC3E}">
        <p14:creationId xmlns:p14="http://schemas.microsoft.com/office/powerpoint/2010/main" val="1558448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Example #2 Solved</a:t>
            </a:r>
            <a:endParaRPr lang="en-US" dirty="0"/>
          </a:p>
        </p:txBody>
      </p:sp>
      <p:sp>
        <p:nvSpPr>
          <p:cNvPr id="3" name="Content Placeholder 2"/>
          <p:cNvSpPr>
            <a:spLocks noGrp="1"/>
          </p:cNvSpPr>
          <p:nvPr>
            <p:ph idx="1"/>
          </p:nvPr>
        </p:nvSpPr>
        <p:spPr/>
        <p:txBody>
          <a:bodyPr/>
          <a:lstStyle/>
          <a:p>
            <a:endParaRPr lang="en-US" dirty="0" smtClean="0">
              <a:solidFill>
                <a:srgbClr val="404040"/>
              </a:solidFill>
            </a:endParaRPr>
          </a:p>
          <a:p>
            <a:endParaRPr lang="en-US" dirty="0" smtClean="0">
              <a:solidFill>
                <a:srgbClr val="404040"/>
              </a:solidFill>
            </a:endParaRPr>
          </a:p>
          <a:p>
            <a:r>
              <a:rPr lang="en-US" dirty="0" smtClean="0">
                <a:solidFill>
                  <a:srgbClr val="404040"/>
                </a:solidFill>
              </a:rPr>
              <a:t>Use molar volume, only possible with STP</a:t>
            </a:r>
            <a:endParaRPr lang="en-US" dirty="0">
              <a:solidFill>
                <a:srgbClr val="404040"/>
              </a:solidFill>
            </a:endParaRPr>
          </a:p>
          <a:p>
            <a:endParaRPr lang="en-US" dirty="0" smtClean="0">
              <a:solidFill>
                <a:srgbClr val="404040"/>
              </a:solidFill>
            </a:endParaRPr>
          </a:p>
          <a:p>
            <a:endParaRPr lang="en-US" dirty="0">
              <a:solidFill>
                <a:srgbClr val="404040"/>
              </a:solidFill>
            </a:endParaRPr>
          </a:p>
          <a:p>
            <a:endParaRPr lang="en-US" dirty="0" smtClean="0">
              <a:solidFill>
                <a:srgbClr val="404040"/>
              </a:solidFill>
            </a:endParaRPr>
          </a:p>
          <a:p>
            <a:endParaRPr lang="en-US" dirty="0">
              <a:solidFill>
                <a:srgbClr val="404040"/>
              </a:solidFill>
            </a:endParaRPr>
          </a:p>
          <a:p>
            <a:pPr marL="0" indent="0" algn="ctr">
              <a:buNone/>
            </a:pPr>
            <a:r>
              <a:rPr lang="en-US" b="1" dirty="0" smtClean="0">
                <a:solidFill>
                  <a:srgbClr val="404040"/>
                </a:solidFill>
              </a:rPr>
              <a:t>48.3g </a:t>
            </a:r>
            <a:r>
              <a:rPr lang="en-US" b="1" dirty="0" err="1" smtClean="0">
                <a:solidFill>
                  <a:srgbClr val="404040"/>
                </a:solidFill>
              </a:rPr>
              <a:t>KCl</a:t>
            </a:r>
            <a:endParaRPr lang="en-US" b="1" dirty="0">
              <a:solidFill>
                <a:srgbClr val="404040"/>
              </a:solidFill>
            </a:endParaRPr>
          </a:p>
          <a:p>
            <a:pPr marL="0" indent="0">
              <a:buNone/>
            </a:pPr>
            <a:endParaRPr lang="en-US" dirty="0">
              <a:solidFill>
                <a:srgbClr val="404040"/>
              </a:solidFill>
            </a:endParaRPr>
          </a:p>
        </p:txBody>
      </p:sp>
      <p:pic>
        <p:nvPicPr>
          <p:cNvPr id="6" name="Picture 5"/>
          <p:cNvPicPr>
            <a:picLocks noChangeAspect="1"/>
          </p:cNvPicPr>
          <p:nvPr/>
        </p:nvPicPr>
        <p:blipFill rotWithShape="1">
          <a:blip r:embed="rId2"/>
          <a:srcRect l="38418" t="2" r="38332" b="-3"/>
          <a:stretch/>
        </p:blipFill>
        <p:spPr bwMode="auto">
          <a:xfrm>
            <a:off x="2249805" y="1441767"/>
            <a:ext cx="4641178" cy="647065"/>
          </a:xfrm>
          <a:prstGeom prst="rect">
            <a:avLst/>
          </a:prstGeom>
          <a:ln>
            <a:noFill/>
          </a:ln>
          <a:extLst>
            <a:ext uri="{53640926-AAD7-44d8-BBD7-CCE9431645EC}">
              <a14:shadowObscured xmlns:a14="http://schemas.microsoft.com/office/drawing/2010/main"/>
            </a:ext>
          </a:extLst>
        </p:spPr>
      </p:pic>
      <p:pic>
        <p:nvPicPr>
          <p:cNvPr id="8" name="Picture 7"/>
          <p:cNvPicPr>
            <a:picLocks noChangeAspect="1"/>
          </p:cNvPicPr>
          <p:nvPr/>
        </p:nvPicPr>
        <p:blipFill rotWithShape="1">
          <a:blip r:embed="rId3"/>
          <a:srcRect l="12223" r="12345"/>
          <a:stretch/>
        </p:blipFill>
        <p:spPr bwMode="auto">
          <a:xfrm>
            <a:off x="547052" y="3403601"/>
            <a:ext cx="8010601" cy="736282"/>
          </a:xfrm>
          <a:prstGeom prst="rect">
            <a:avLst/>
          </a:prstGeom>
          <a:ln>
            <a:noFill/>
          </a:ln>
          <a:extLst>
            <a:ext uri="{53640926-AAD7-44d8-BBD7-CCE9431645EC}">
              <a14:shadowObscured xmlns:a14="http://schemas.microsoft.com/office/drawing/2010/main"/>
            </a:ext>
          </a:extLst>
        </p:spPr>
      </p:pic>
      <p:sp>
        <p:nvSpPr>
          <p:cNvPr id="9" name="Slide Number Placeholder 8"/>
          <p:cNvSpPr>
            <a:spLocks noGrp="1"/>
          </p:cNvSpPr>
          <p:nvPr>
            <p:ph type="sldNum" sz="quarter" idx="12"/>
          </p:nvPr>
        </p:nvSpPr>
        <p:spPr/>
        <p:txBody>
          <a:bodyPr/>
          <a:lstStyle/>
          <a:p>
            <a:fld id="{F38DF745-7D3F-47F4-83A3-874385CFAA69}" type="slidenum">
              <a:rPr lang="en-US" smtClean="0"/>
              <a:pPr/>
              <a:t>10</a:t>
            </a:fld>
            <a:endParaRPr lang="en-US"/>
          </a:p>
        </p:txBody>
      </p:sp>
    </p:spTree>
    <p:extLst>
      <p:ext uri="{BB962C8B-B14F-4D97-AF65-F5344CB8AC3E}">
        <p14:creationId xmlns:p14="http://schemas.microsoft.com/office/powerpoint/2010/main" val="1171129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Ideal Gas Law</a:t>
            </a:r>
            <a:endParaRPr lang="en-US" dirty="0"/>
          </a:p>
        </p:txBody>
      </p:sp>
      <p:sp>
        <p:nvSpPr>
          <p:cNvPr id="3" name="Content Placeholder 2"/>
          <p:cNvSpPr>
            <a:spLocks noGrp="1"/>
          </p:cNvSpPr>
          <p:nvPr>
            <p:ph idx="1"/>
          </p:nvPr>
        </p:nvSpPr>
        <p:spPr>
          <a:xfrm>
            <a:off x="457200" y="1600200"/>
            <a:ext cx="8229600" cy="4693356"/>
          </a:xfrm>
        </p:spPr>
        <p:txBody>
          <a:bodyPr>
            <a:normAutofit/>
          </a:bodyPr>
          <a:lstStyle/>
          <a:p>
            <a:r>
              <a:rPr lang="en-US" dirty="0" smtClean="0">
                <a:solidFill>
                  <a:schemeClr val="tx1">
                    <a:lumMod val="75000"/>
                    <a:lumOff val="25000"/>
                  </a:schemeClr>
                </a:solidFill>
              </a:rPr>
              <a:t>Combination of all four properties of gases</a:t>
            </a:r>
          </a:p>
          <a:p>
            <a:endParaRPr lang="en-US" dirty="0">
              <a:solidFill>
                <a:schemeClr val="tx1">
                  <a:lumMod val="75000"/>
                  <a:lumOff val="25000"/>
                </a:schemeClr>
              </a:solidFill>
            </a:endParaRPr>
          </a:p>
          <a:p>
            <a:r>
              <a:rPr lang="en-US" dirty="0" smtClean="0">
                <a:solidFill>
                  <a:schemeClr val="tx1">
                    <a:lumMod val="75000"/>
                    <a:lumOff val="25000"/>
                  </a:schemeClr>
                </a:solidFill>
              </a:rPr>
              <a:t>Each of the previous laws contained some constant</a:t>
            </a:r>
          </a:p>
          <a:p>
            <a:endParaRPr lang="en-US" dirty="0">
              <a:solidFill>
                <a:schemeClr val="tx1">
                  <a:lumMod val="75000"/>
                  <a:lumOff val="25000"/>
                </a:schemeClr>
              </a:solidFill>
            </a:endParaRPr>
          </a:p>
          <a:p>
            <a:r>
              <a:rPr lang="en-US" dirty="0" smtClean="0">
                <a:solidFill>
                  <a:schemeClr val="tx1">
                    <a:lumMod val="75000"/>
                    <a:lumOff val="25000"/>
                  </a:schemeClr>
                </a:solidFill>
              </a:rPr>
              <a:t>For ideal gas law, constant is a known value</a:t>
            </a:r>
          </a:p>
          <a:p>
            <a:endParaRPr lang="en-US" dirty="0">
              <a:solidFill>
                <a:schemeClr val="tx1">
                  <a:lumMod val="75000"/>
                  <a:lumOff val="25000"/>
                </a:schemeClr>
              </a:solidFill>
            </a:endParaRPr>
          </a:p>
          <a:p>
            <a:r>
              <a:rPr lang="en-US" dirty="0" smtClean="0">
                <a:solidFill>
                  <a:schemeClr val="tx1">
                    <a:lumMod val="75000"/>
                    <a:lumOff val="25000"/>
                  </a:schemeClr>
                </a:solidFill>
              </a:rPr>
              <a:t>Universal gas law constant, R</a:t>
            </a:r>
          </a:p>
          <a:p>
            <a:pPr lvl="1"/>
            <a:r>
              <a:rPr lang="en-US" sz="1800" dirty="0" smtClean="0">
                <a:solidFill>
                  <a:schemeClr val="tx1">
                    <a:lumMod val="75000"/>
                    <a:lumOff val="25000"/>
                  </a:schemeClr>
                </a:solidFill>
              </a:rPr>
              <a:t>Value dependent on units of pressure</a:t>
            </a:r>
          </a:p>
          <a:p>
            <a:pPr lvl="1"/>
            <a:endParaRPr lang="en-US" dirty="0">
              <a:solidFill>
                <a:schemeClr val="tx1">
                  <a:lumMod val="75000"/>
                  <a:lumOff val="25000"/>
                </a:schemeClr>
              </a:solidFill>
            </a:endParaRPr>
          </a:p>
          <a:p>
            <a:r>
              <a:rPr lang="en-US" dirty="0" smtClean="0">
                <a:solidFill>
                  <a:schemeClr val="accent2"/>
                </a:solidFill>
              </a:rPr>
              <a:t>R = </a:t>
            </a:r>
            <a:r>
              <a:rPr lang="en-US" u="sng" dirty="0" smtClean="0">
                <a:solidFill>
                  <a:schemeClr val="accent2"/>
                </a:solidFill>
              </a:rPr>
              <a:t>PV</a:t>
            </a:r>
            <a:endParaRPr lang="en-US" u="sng" dirty="0">
              <a:solidFill>
                <a:schemeClr val="accent2"/>
              </a:solidFill>
            </a:endParaRPr>
          </a:p>
          <a:p>
            <a:pPr marL="0" indent="0">
              <a:buNone/>
            </a:pPr>
            <a:r>
              <a:rPr lang="en-US" dirty="0">
                <a:solidFill>
                  <a:schemeClr val="accent2"/>
                </a:solidFill>
              </a:rPr>
              <a:t>	</a:t>
            </a:r>
            <a:r>
              <a:rPr lang="en-US" dirty="0" err="1" smtClean="0">
                <a:solidFill>
                  <a:schemeClr val="accent2"/>
                </a:solidFill>
              </a:rPr>
              <a:t>nT</a:t>
            </a:r>
            <a:endParaRPr lang="en-US" dirty="0" smtClean="0">
              <a:solidFill>
                <a:schemeClr val="accent2"/>
              </a:solidFill>
            </a:endParaRPr>
          </a:p>
        </p:txBody>
      </p:sp>
      <p:sp>
        <p:nvSpPr>
          <p:cNvPr id="4" name="Slide Number Placeholder 3"/>
          <p:cNvSpPr>
            <a:spLocks noGrp="1"/>
          </p:cNvSpPr>
          <p:nvPr>
            <p:ph type="sldNum" sz="quarter" idx="12"/>
          </p:nvPr>
        </p:nvSpPr>
        <p:spPr/>
        <p:txBody>
          <a:bodyPr/>
          <a:lstStyle/>
          <a:p>
            <a:fld id="{F38DF745-7D3F-47F4-83A3-874385CFAA69}" type="slidenum">
              <a:rPr lang="en-US" smtClean="0"/>
              <a:pPr/>
              <a:t>11</a:t>
            </a:fld>
            <a:endParaRPr lang="en-US"/>
          </a:p>
        </p:txBody>
      </p:sp>
    </p:spTree>
    <p:extLst>
      <p:ext uri="{BB962C8B-B14F-4D97-AF65-F5344CB8AC3E}">
        <p14:creationId xmlns:p14="http://schemas.microsoft.com/office/powerpoint/2010/main" val="1888452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Ideal Gas Law</a:t>
            </a:r>
            <a:endParaRPr lang="en-US" dirty="0"/>
          </a:p>
        </p:txBody>
      </p:sp>
      <p:sp>
        <p:nvSpPr>
          <p:cNvPr id="3" name="Content Placeholder 2"/>
          <p:cNvSpPr>
            <a:spLocks noGrp="1"/>
          </p:cNvSpPr>
          <p:nvPr>
            <p:ph idx="1"/>
          </p:nvPr>
        </p:nvSpPr>
        <p:spPr/>
        <p:txBody>
          <a:bodyPr/>
          <a:lstStyle/>
          <a:p>
            <a:r>
              <a:rPr lang="en-US" dirty="0" smtClean="0">
                <a:solidFill>
                  <a:schemeClr val="tx1">
                    <a:lumMod val="75000"/>
                    <a:lumOff val="25000"/>
                  </a:schemeClr>
                </a:solidFill>
              </a:rPr>
              <a:t>Rearrange ideal law to get rid of the fraction</a:t>
            </a:r>
          </a:p>
          <a:p>
            <a:endParaRPr lang="en-US" dirty="0">
              <a:solidFill>
                <a:schemeClr val="tx1">
                  <a:lumMod val="75000"/>
                  <a:lumOff val="25000"/>
                </a:schemeClr>
              </a:solidFill>
            </a:endParaRPr>
          </a:p>
          <a:p>
            <a:r>
              <a:rPr lang="en-US" dirty="0" smtClean="0">
                <a:solidFill>
                  <a:schemeClr val="tx1">
                    <a:lumMod val="75000"/>
                    <a:lumOff val="25000"/>
                  </a:schemeClr>
                </a:solidFill>
              </a:rPr>
              <a:t>PV = </a:t>
            </a:r>
            <a:r>
              <a:rPr lang="en-US" dirty="0" err="1" smtClean="0">
                <a:solidFill>
                  <a:schemeClr val="tx1">
                    <a:lumMod val="75000"/>
                    <a:lumOff val="25000"/>
                  </a:schemeClr>
                </a:solidFill>
              </a:rPr>
              <a:t>nRT</a:t>
            </a:r>
            <a:r>
              <a:rPr lang="en-US" dirty="0" smtClean="0">
                <a:solidFill>
                  <a:schemeClr val="tx1">
                    <a:lumMod val="75000"/>
                    <a:lumOff val="25000"/>
                  </a:schemeClr>
                </a:solidFill>
              </a:rPr>
              <a:t>  (also called “</a:t>
            </a:r>
            <a:r>
              <a:rPr lang="en-US" dirty="0" err="1" smtClean="0">
                <a:solidFill>
                  <a:schemeClr val="tx1">
                    <a:lumMod val="75000"/>
                    <a:lumOff val="25000"/>
                  </a:schemeClr>
                </a:solidFill>
              </a:rPr>
              <a:t>pivnert</a:t>
            </a:r>
            <a:r>
              <a:rPr lang="en-US" dirty="0" smtClean="0">
                <a:solidFill>
                  <a:schemeClr val="tx1">
                    <a:lumMod val="75000"/>
                    <a:lumOff val="25000"/>
                  </a:schemeClr>
                </a:solidFill>
              </a:rPr>
              <a:t>”)</a:t>
            </a:r>
          </a:p>
          <a:p>
            <a:endParaRPr lang="en-US" dirty="0">
              <a:solidFill>
                <a:schemeClr val="tx1">
                  <a:lumMod val="75000"/>
                  <a:lumOff val="25000"/>
                </a:schemeClr>
              </a:solidFill>
            </a:endParaRPr>
          </a:p>
          <a:p>
            <a:pPr marL="0" indent="0">
              <a:buNone/>
            </a:pPr>
            <a:endParaRPr lang="en-US" dirty="0" smtClean="0">
              <a:solidFill>
                <a:schemeClr val="tx1">
                  <a:lumMod val="75000"/>
                  <a:lumOff val="25000"/>
                </a:schemeClr>
              </a:solidFill>
            </a:endParaRPr>
          </a:p>
        </p:txBody>
      </p:sp>
      <p:grpSp>
        <p:nvGrpSpPr>
          <p:cNvPr id="5" name="Group 4"/>
          <p:cNvGrpSpPr/>
          <p:nvPr/>
        </p:nvGrpSpPr>
        <p:grpSpPr>
          <a:xfrm>
            <a:off x="1521178" y="4324780"/>
            <a:ext cx="1739900" cy="622300"/>
            <a:chOff x="6083300" y="1600200"/>
            <a:chExt cx="1739900" cy="622300"/>
          </a:xfrm>
        </p:grpSpPr>
        <p:sp>
          <p:nvSpPr>
            <p:cNvPr id="6" name="Rectangle 5"/>
            <p:cNvSpPr/>
            <p:nvPr/>
          </p:nvSpPr>
          <p:spPr>
            <a:xfrm>
              <a:off x="6083300" y="1600200"/>
              <a:ext cx="1739900" cy="622300"/>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 name="TextBox 6"/>
            <p:cNvSpPr txBox="1"/>
            <p:nvPr/>
          </p:nvSpPr>
          <p:spPr>
            <a:xfrm>
              <a:off x="6083300" y="1679980"/>
              <a:ext cx="1739900" cy="461665"/>
            </a:xfrm>
            <a:prstGeom prst="rect">
              <a:avLst/>
            </a:prstGeom>
            <a:noFill/>
          </p:spPr>
          <p:txBody>
            <a:bodyPr wrap="square" rtlCol="0">
              <a:spAutoFit/>
            </a:bodyPr>
            <a:lstStyle/>
            <a:p>
              <a:pPr algn="ctr"/>
              <a:r>
                <a:rPr lang="en-US" sz="2400" dirty="0" smtClean="0">
                  <a:solidFill>
                    <a:schemeClr val="tx1">
                      <a:lumMod val="75000"/>
                      <a:lumOff val="25000"/>
                    </a:schemeClr>
                  </a:solidFill>
                  <a:latin typeface="Century Gothic"/>
                  <a:cs typeface="Century Gothic"/>
                </a:rPr>
                <a:t>PV = </a:t>
              </a:r>
              <a:r>
                <a:rPr lang="en-US" sz="2400" dirty="0" err="1" smtClean="0">
                  <a:solidFill>
                    <a:schemeClr val="tx1">
                      <a:lumMod val="75000"/>
                      <a:lumOff val="25000"/>
                    </a:schemeClr>
                  </a:solidFill>
                  <a:latin typeface="Century Gothic"/>
                  <a:cs typeface="Century Gothic"/>
                </a:rPr>
                <a:t>nRT</a:t>
              </a:r>
              <a:endParaRPr lang="en-US" sz="2400" dirty="0">
                <a:solidFill>
                  <a:schemeClr val="tx1">
                    <a:lumMod val="75000"/>
                    <a:lumOff val="25000"/>
                  </a:schemeClr>
                </a:solidFill>
                <a:latin typeface="Century Gothic"/>
                <a:cs typeface="Century Gothic"/>
              </a:endParaRPr>
            </a:p>
          </p:txBody>
        </p:sp>
      </p:grpSp>
      <p:sp>
        <p:nvSpPr>
          <p:cNvPr id="8" name="TextBox 7"/>
          <p:cNvSpPr txBox="1"/>
          <p:nvPr/>
        </p:nvSpPr>
        <p:spPr>
          <a:xfrm>
            <a:off x="3594100" y="3924300"/>
            <a:ext cx="4495800" cy="1569660"/>
          </a:xfrm>
          <a:prstGeom prst="rect">
            <a:avLst/>
          </a:prstGeom>
          <a:noFill/>
        </p:spPr>
        <p:txBody>
          <a:bodyPr wrap="square" rtlCol="0">
            <a:spAutoFit/>
          </a:bodyPr>
          <a:lstStyle/>
          <a:p>
            <a:r>
              <a:rPr lang="en-US" sz="2400" dirty="0" smtClean="0">
                <a:solidFill>
                  <a:schemeClr val="tx1">
                    <a:lumMod val="75000"/>
                    <a:lumOff val="25000"/>
                  </a:schemeClr>
                </a:solidFill>
                <a:latin typeface="Century Gothic"/>
                <a:cs typeface="Century Gothic"/>
              </a:rPr>
              <a:t>For </a:t>
            </a:r>
            <a:r>
              <a:rPr lang="en-US" sz="2400" dirty="0" err="1" smtClean="0">
                <a:solidFill>
                  <a:schemeClr val="tx1">
                    <a:lumMod val="75000"/>
                    <a:lumOff val="25000"/>
                  </a:schemeClr>
                </a:solidFill>
                <a:latin typeface="Century Gothic"/>
                <a:cs typeface="Century Gothic"/>
              </a:rPr>
              <a:t>atm</a:t>
            </a:r>
            <a:r>
              <a:rPr lang="en-US" sz="2400" dirty="0" smtClean="0">
                <a:solidFill>
                  <a:schemeClr val="tx1">
                    <a:lumMod val="75000"/>
                    <a:lumOff val="25000"/>
                  </a:schemeClr>
                </a:solidFill>
                <a:latin typeface="Century Gothic"/>
                <a:cs typeface="Century Gothic"/>
              </a:rPr>
              <a:t>: R = </a:t>
            </a:r>
          </a:p>
          <a:p>
            <a:endParaRPr lang="en-US" sz="2400" dirty="0">
              <a:solidFill>
                <a:schemeClr val="tx1">
                  <a:lumMod val="75000"/>
                  <a:lumOff val="25000"/>
                </a:schemeClr>
              </a:solidFill>
              <a:latin typeface="Century Gothic"/>
              <a:cs typeface="Century Gothic"/>
            </a:endParaRPr>
          </a:p>
          <a:p>
            <a:endParaRPr lang="en-US" sz="2400" dirty="0" smtClean="0">
              <a:solidFill>
                <a:schemeClr val="tx1">
                  <a:lumMod val="75000"/>
                  <a:lumOff val="25000"/>
                </a:schemeClr>
              </a:solidFill>
              <a:latin typeface="Century Gothic"/>
              <a:cs typeface="Century Gothic"/>
            </a:endParaRPr>
          </a:p>
          <a:p>
            <a:r>
              <a:rPr lang="en-US" sz="2400" dirty="0" smtClean="0">
                <a:solidFill>
                  <a:schemeClr val="tx1">
                    <a:lumMod val="75000"/>
                    <a:lumOff val="25000"/>
                  </a:schemeClr>
                </a:solidFill>
                <a:latin typeface="Century Gothic"/>
                <a:cs typeface="Century Gothic"/>
              </a:rPr>
              <a:t>For mmHg: R = </a:t>
            </a:r>
            <a:endParaRPr lang="en-US" sz="2400" dirty="0">
              <a:solidFill>
                <a:schemeClr val="tx1">
                  <a:lumMod val="75000"/>
                  <a:lumOff val="25000"/>
                </a:schemeClr>
              </a:solidFill>
              <a:latin typeface="Century Gothic"/>
              <a:cs typeface="Century Gothic"/>
            </a:endParaRPr>
          </a:p>
        </p:txBody>
      </p:sp>
      <p:pic>
        <p:nvPicPr>
          <p:cNvPr id="10" name="Picture 9"/>
          <p:cNvPicPr>
            <a:picLocks noChangeAspect="1"/>
          </p:cNvPicPr>
          <p:nvPr/>
        </p:nvPicPr>
        <p:blipFill rotWithShape="1">
          <a:blip r:embed="rId2"/>
          <a:srcRect l="40617" r="40000"/>
          <a:stretch/>
        </p:blipFill>
        <p:spPr bwMode="auto">
          <a:xfrm>
            <a:off x="5488304" y="3759200"/>
            <a:ext cx="2460625" cy="793750"/>
          </a:xfrm>
          <a:prstGeom prst="rect">
            <a:avLst/>
          </a:prstGeom>
          <a:ln>
            <a:noFill/>
          </a:ln>
          <a:extLst>
            <a:ext uri="{53640926-AAD7-44d8-BBD7-CCE9431645EC}">
              <a14:shadowObscured xmlns:a14="http://schemas.microsoft.com/office/drawing/2010/main"/>
            </a:ext>
          </a:extLst>
        </p:spPr>
      </p:pic>
      <p:pic>
        <p:nvPicPr>
          <p:cNvPr id="12" name="Picture 11"/>
          <p:cNvPicPr>
            <a:picLocks noChangeAspect="1"/>
          </p:cNvPicPr>
          <p:nvPr/>
        </p:nvPicPr>
        <p:blipFill rotWithShape="1">
          <a:blip r:embed="rId3"/>
          <a:srcRect l="40128" r="39506"/>
          <a:stretch/>
        </p:blipFill>
        <p:spPr bwMode="auto">
          <a:xfrm>
            <a:off x="5804217" y="4840825"/>
            <a:ext cx="2589326" cy="793432"/>
          </a:xfrm>
          <a:prstGeom prst="rect">
            <a:avLst/>
          </a:prstGeom>
          <a:ln>
            <a:noFill/>
          </a:ln>
          <a:extLst>
            <a:ext uri="{53640926-AAD7-44d8-BBD7-CCE9431645EC}">
              <a14:shadowObscured xmlns:a14="http://schemas.microsoft.com/office/drawing/2010/main"/>
            </a:ext>
          </a:extLst>
        </p:spPr>
      </p:pic>
      <p:sp>
        <p:nvSpPr>
          <p:cNvPr id="13" name="Slide Number Placeholder 12"/>
          <p:cNvSpPr>
            <a:spLocks noGrp="1"/>
          </p:cNvSpPr>
          <p:nvPr>
            <p:ph type="sldNum" sz="quarter" idx="12"/>
          </p:nvPr>
        </p:nvSpPr>
        <p:spPr/>
        <p:txBody>
          <a:bodyPr/>
          <a:lstStyle/>
          <a:p>
            <a:fld id="{F38DF745-7D3F-47F4-83A3-874385CFAA69}" type="slidenum">
              <a:rPr lang="en-US" smtClean="0"/>
              <a:pPr/>
              <a:t>12</a:t>
            </a:fld>
            <a:endParaRPr lang="en-US"/>
          </a:p>
        </p:txBody>
      </p:sp>
    </p:spTree>
    <p:extLst>
      <p:ext uri="{BB962C8B-B14F-4D97-AF65-F5344CB8AC3E}">
        <p14:creationId xmlns:p14="http://schemas.microsoft.com/office/powerpoint/2010/main" val="101574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Ideal Gas Law</a:t>
            </a:r>
            <a:endParaRPr lang="en-US" dirty="0"/>
          </a:p>
        </p:txBody>
      </p:sp>
      <p:sp>
        <p:nvSpPr>
          <p:cNvPr id="3" name="Content Placeholder 2"/>
          <p:cNvSpPr>
            <a:spLocks noGrp="1"/>
          </p:cNvSpPr>
          <p:nvPr>
            <p:ph idx="1"/>
          </p:nvPr>
        </p:nvSpPr>
        <p:spPr/>
        <p:txBody>
          <a:bodyPr/>
          <a:lstStyle/>
          <a:p>
            <a:r>
              <a:rPr lang="en-US" dirty="0" smtClean="0">
                <a:solidFill>
                  <a:srgbClr val="404040"/>
                </a:solidFill>
              </a:rPr>
              <a:t>Won’t be a comparison of two cases</a:t>
            </a:r>
          </a:p>
          <a:p>
            <a:endParaRPr lang="en-US" dirty="0">
              <a:solidFill>
                <a:srgbClr val="404040"/>
              </a:solidFill>
            </a:endParaRPr>
          </a:p>
          <a:p>
            <a:r>
              <a:rPr lang="en-US" dirty="0" smtClean="0">
                <a:solidFill>
                  <a:srgbClr val="404040"/>
                </a:solidFill>
              </a:rPr>
              <a:t>Units are important</a:t>
            </a:r>
          </a:p>
          <a:p>
            <a:endParaRPr lang="en-US" dirty="0">
              <a:solidFill>
                <a:srgbClr val="404040"/>
              </a:solidFill>
            </a:endParaRPr>
          </a:p>
          <a:p>
            <a:r>
              <a:rPr lang="en-US" dirty="0" smtClean="0">
                <a:solidFill>
                  <a:srgbClr val="404040"/>
                </a:solidFill>
              </a:rPr>
              <a:t>Volume in L</a:t>
            </a:r>
          </a:p>
          <a:p>
            <a:endParaRPr lang="en-US" dirty="0">
              <a:solidFill>
                <a:srgbClr val="404040"/>
              </a:solidFill>
            </a:endParaRPr>
          </a:p>
          <a:p>
            <a:r>
              <a:rPr lang="en-US" dirty="0" smtClean="0">
                <a:solidFill>
                  <a:srgbClr val="404040"/>
                </a:solidFill>
              </a:rPr>
              <a:t>Amount in </a:t>
            </a:r>
            <a:r>
              <a:rPr lang="en-US" dirty="0" err="1" smtClean="0">
                <a:solidFill>
                  <a:srgbClr val="404040"/>
                </a:solidFill>
              </a:rPr>
              <a:t>mol</a:t>
            </a:r>
            <a:endParaRPr lang="en-US" dirty="0" smtClean="0">
              <a:solidFill>
                <a:srgbClr val="404040"/>
              </a:solidFill>
            </a:endParaRPr>
          </a:p>
          <a:p>
            <a:endParaRPr lang="en-US" dirty="0">
              <a:solidFill>
                <a:srgbClr val="404040"/>
              </a:solidFill>
            </a:endParaRPr>
          </a:p>
          <a:p>
            <a:r>
              <a:rPr lang="en-US" dirty="0" smtClean="0">
                <a:solidFill>
                  <a:srgbClr val="404040"/>
                </a:solidFill>
              </a:rPr>
              <a:t>Temperature in K</a:t>
            </a:r>
          </a:p>
          <a:p>
            <a:endParaRPr lang="en-US" dirty="0">
              <a:solidFill>
                <a:srgbClr val="404040"/>
              </a:solidFill>
            </a:endParaRPr>
          </a:p>
        </p:txBody>
      </p:sp>
      <p:sp>
        <p:nvSpPr>
          <p:cNvPr id="4" name="Slide Number Placeholder 3"/>
          <p:cNvSpPr>
            <a:spLocks noGrp="1"/>
          </p:cNvSpPr>
          <p:nvPr>
            <p:ph type="sldNum" sz="quarter" idx="12"/>
          </p:nvPr>
        </p:nvSpPr>
        <p:spPr/>
        <p:txBody>
          <a:bodyPr/>
          <a:lstStyle/>
          <a:p>
            <a:fld id="{F38DF745-7D3F-47F4-83A3-874385CFAA69}" type="slidenum">
              <a:rPr lang="en-US" smtClean="0"/>
              <a:pPr/>
              <a:t>13</a:t>
            </a:fld>
            <a:endParaRPr lang="en-US"/>
          </a:p>
        </p:txBody>
      </p:sp>
    </p:spTree>
    <p:extLst>
      <p:ext uri="{BB962C8B-B14F-4D97-AF65-F5344CB8AC3E}">
        <p14:creationId xmlns:p14="http://schemas.microsoft.com/office/powerpoint/2010/main" val="917829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Example #3</a:t>
            </a:r>
            <a:endParaRPr lang="en-US" dirty="0"/>
          </a:p>
        </p:txBody>
      </p:sp>
      <p:sp>
        <p:nvSpPr>
          <p:cNvPr id="3" name="Content Placeholder 2"/>
          <p:cNvSpPr>
            <a:spLocks noGrp="1"/>
          </p:cNvSpPr>
          <p:nvPr>
            <p:ph idx="1"/>
          </p:nvPr>
        </p:nvSpPr>
        <p:spPr/>
        <p:txBody>
          <a:bodyPr/>
          <a:lstStyle/>
          <a:p>
            <a:pPr marL="0" indent="0">
              <a:buNone/>
            </a:pPr>
            <a:r>
              <a:rPr lang="en-US" dirty="0">
                <a:solidFill>
                  <a:srgbClr val="404040"/>
                </a:solidFill>
              </a:rPr>
              <a:t>Butane is used as a fuel for barbecues and as an aerosol propellant. If you have 108 mL of butane at 715 mm Hg and 25℃, </a:t>
            </a:r>
            <a:r>
              <a:rPr lang="en-US" dirty="0" smtClean="0">
                <a:solidFill>
                  <a:srgbClr val="404040"/>
                </a:solidFill>
              </a:rPr>
              <a:t>how many moles of butane are present?</a:t>
            </a:r>
          </a:p>
        </p:txBody>
      </p:sp>
      <p:sp>
        <p:nvSpPr>
          <p:cNvPr id="4" name="Slide Number Placeholder 3"/>
          <p:cNvSpPr>
            <a:spLocks noGrp="1"/>
          </p:cNvSpPr>
          <p:nvPr>
            <p:ph type="sldNum" sz="quarter" idx="12"/>
          </p:nvPr>
        </p:nvSpPr>
        <p:spPr/>
        <p:txBody>
          <a:bodyPr/>
          <a:lstStyle/>
          <a:p>
            <a:fld id="{F38DF745-7D3F-47F4-83A3-874385CFAA69}" type="slidenum">
              <a:rPr lang="en-US" smtClean="0"/>
              <a:pPr/>
              <a:t>14</a:t>
            </a:fld>
            <a:endParaRPr lang="en-US"/>
          </a:p>
        </p:txBody>
      </p:sp>
    </p:spTree>
    <p:extLst>
      <p:ext uri="{BB962C8B-B14F-4D97-AF65-F5344CB8AC3E}">
        <p14:creationId xmlns:p14="http://schemas.microsoft.com/office/powerpoint/2010/main" val="2038343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Example #3 Solved</a:t>
            </a:r>
            <a:endParaRPr lang="en-US" dirty="0"/>
          </a:p>
        </p:txBody>
      </p:sp>
      <p:sp>
        <p:nvSpPr>
          <p:cNvPr id="3" name="Content Placeholder 2"/>
          <p:cNvSpPr>
            <a:spLocks noGrp="1"/>
          </p:cNvSpPr>
          <p:nvPr>
            <p:ph idx="1"/>
          </p:nvPr>
        </p:nvSpPr>
        <p:spPr/>
        <p:txBody>
          <a:bodyPr/>
          <a:lstStyle/>
          <a:p>
            <a:r>
              <a:rPr lang="en-US" dirty="0" smtClean="0">
                <a:solidFill>
                  <a:srgbClr val="404040"/>
                </a:solidFill>
              </a:rPr>
              <a:t>P = 715 mm Hg</a:t>
            </a:r>
          </a:p>
          <a:p>
            <a:r>
              <a:rPr lang="en-US" dirty="0" smtClean="0">
                <a:solidFill>
                  <a:srgbClr val="404040"/>
                </a:solidFill>
              </a:rPr>
              <a:t>V = 108 mL = 0.108 L</a:t>
            </a:r>
          </a:p>
          <a:p>
            <a:r>
              <a:rPr lang="en-US" dirty="0" smtClean="0">
                <a:solidFill>
                  <a:srgbClr val="404040"/>
                </a:solidFill>
              </a:rPr>
              <a:t>T = 25℃</a:t>
            </a:r>
            <a:r>
              <a:rPr lang="en-US" i="1" dirty="0" smtClean="0">
                <a:solidFill>
                  <a:srgbClr val="404040"/>
                </a:solidFill>
              </a:rPr>
              <a:t> </a:t>
            </a:r>
            <a:r>
              <a:rPr lang="en-US" dirty="0" smtClean="0">
                <a:solidFill>
                  <a:srgbClr val="404040"/>
                </a:solidFill>
              </a:rPr>
              <a:t>+ 273 = 298K</a:t>
            </a:r>
          </a:p>
          <a:p>
            <a:r>
              <a:rPr lang="en-US" dirty="0" smtClean="0">
                <a:solidFill>
                  <a:srgbClr val="404040"/>
                </a:solidFill>
              </a:rPr>
              <a:t>R = </a:t>
            </a:r>
          </a:p>
          <a:p>
            <a:endParaRPr lang="en-US" dirty="0">
              <a:solidFill>
                <a:srgbClr val="404040"/>
              </a:solidFill>
            </a:endParaRPr>
          </a:p>
          <a:p>
            <a:r>
              <a:rPr lang="en-US" dirty="0" smtClean="0">
                <a:solidFill>
                  <a:srgbClr val="404040"/>
                </a:solidFill>
              </a:rPr>
              <a:t>PV = </a:t>
            </a:r>
            <a:r>
              <a:rPr lang="en-US" dirty="0" err="1" smtClean="0">
                <a:solidFill>
                  <a:srgbClr val="404040"/>
                </a:solidFill>
              </a:rPr>
              <a:t>nRT</a:t>
            </a:r>
            <a:endParaRPr lang="en-US" dirty="0" smtClean="0">
              <a:solidFill>
                <a:srgbClr val="404040"/>
              </a:solidFill>
            </a:endParaRPr>
          </a:p>
        </p:txBody>
      </p:sp>
      <p:sp>
        <p:nvSpPr>
          <p:cNvPr id="7" name="Slide Number Placeholder 6"/>
          <p:cNvSpPr>
            <a:spLocks noGrp="1"/>
          </p:cNvSpPr>
          <p:nvPr>
            <p:ph type="sldNum" sz="quarter" idx="12"/>
          </p:nvPr>
        </p:nvSpPr>
        <p:spPr/>
        <p:txBody>
          <a:bodyPr/>
          <a:lstStyle/>
          <a:p>
            <a:fld id="{F38DF745-7D3F-47F4-83A3-874385CFAA69}" type="slidenum">
              <a:rPr lang="en-US" smtClean="0"/>
              <a:pPr/>
              <a:t>15</a:t>
            </a:fld>
            <a:endParaRPr lang="en-US"/>
          </a:p>
        </p:txBody>
      </p:sp>
      <p:pic>
        <p:nvPicPr>
          <p:cNvPr id="8" name="Picture 7"/>
          <p:cNvPicPr>
            <a:picLocks noChangeAspect="1"/>
          </p:cNvPicPr>
          <p:nvPr/>
        </p:nvPicPr>
        <p:blipFill rotWithShape="1">
          <a:blip r:embed="rId2"/>
          <a:srcRect l="40128" r="39506"/>
          <a:stretch/>
        </p:blipFill>
        <p:spPr bwMode="auto">
          <a:xfrm>
            <a:off x="1463639" y="2971707"/>
            <a:ext cx="1891983" cy="579749"/>
          </a:xfrm>
          <a:prstGeom prst="rect">
            <a:avLst/>
          </a:prstGeom>
          <a:ln>
            <a:noFill/>
          </a:ln>
          <a:extLst>
            <a:ext uri="{53640926-AAD7-44d8-BBD7-CCE9431645EC}">
              <a14:shadowObscured xmlns:a14="http://schemas.microsoft.com/office/drawing/2010/main"/>
            </a:ext>
          </a:extLst>
        </p:spPr>
      </p:pic>
      <p:pic>
        <p:nvPicPr>
          <p:cNvPr id="10" name="Picture 9"/>
          <p:cNvPicPr>
            <a:picLocks noChangeAspect="1"/>
          </p:cNvPicPr>
          <p:nvPr/>
        </p:nvPicPr>
        <p:blipFill rotWithShape="1">
          <a:blip r:embed="rId3"/>
          <a:srcRect l="44321" r="44073"/>
          <a:stretch/>
        </p:blipFill>
        <p:spPr bwMode="auto">
          <a:xfrm>
            <a:off x="951864" y="4670279"/>
            <a:ext cx="1410335" cy="758653"/>
          </a:xfrm>
          <a:prstGeom prst="rect">
            <a:avLst/>
          </a:prstGeom>
          <a:ln>
            <a:noFill/>
          </a:ln>
          <a:extLst>
            <a:ext uri="{53640926-AAD7-44d8-BBD7-CCE9431645EC}">
              <a14:shadowObscured xmlns:a14="http://schemas.microsoft.com/office/drawing/2010/main"/>
            </a:ext>
          </a:extLst>
        </p:spPr>
      </p:pic>
      <p:pic>
        <p:nvPicPr>
          <p:cNvPr id="12" name="Picture 11"/>
          <p:cNvPicPr>
            <a:picLocks noChangeAspect="1"/>
          </p:cNvPicPr>
          <p:nvPr/>
        </p:nvPicPr>
        <p:blipFill rotWithShape="1">
          <a:blip r:embed="rId4"/>
          <a:srcRect l="20866" r="20617"/>
          <a:stretch/>
        </p:blipFill>
        <p:spPr bwMode="auto">
          <a:xfrm>
            <a:off x="2967037" y="4533901"/>
            <a:ext cx="5662562" cy="89503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68971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Dalton’s Law</a:t>
            </a:r>
            <a:endParaRPr lang="en-US" dirty="0"/>
          </a:p>
        </p:txBody>
      </p:sp>
      <p:sp>
        <p:nvSpPr>
          <p:cNvPr id="3" name="Content Placeholder 2"/>
          <p:cNvSpPr>
            <a:spLocks noGrp="1"/>
          </p:cNvSpPr>
          <p:nvPr>
            <p:ph idx="1"/>
          </p:nvPr>
        </p:nvSpPr>
        <p:spPr/>
        <p:txBody>
          <a:bodyPr/>
          <a:lstStyle/>
          <a:p>
            <a:r>
              <a:rPr lang="en-US" dirty="0" smtClean="0">
                <a:solidFill>
                  <a:srgbClr val="404040"/>
                </a:solidFill>
              </a:rPr>
              <a:t>A mixture of gases behaves like a pure gas</a:t>
            </a:r>
          </a:p>
          <a:p>
            <a:endParaRPr lang="en-US" dirty="0">
              <a:solidFill>
                <a:srgbClr val="404040"/>
              </a:solidFill>
            </a:endParaRPr>
          </a:p>
          <a:p>
            <a:r>
              <a:rPr lang="en-US" dirty="0" smtClean="0">
                <a:solidFill>
                  <a:srgbClr val="404040"/>
                </a:solidFill>
              </a:rPr>
              <a:t>Each component of the mixture is said to exert a pressure called its </a:t>
            </a:r>
            <a:r>
              <a:rPr lang="en-US" b="1" dirty="0" smtClean="0">
                <a:solidFill>
                  <a:srgbClr val="404040"/>
                </a:solidFill>
              </a:rPr>
              <a:t>partial pressure</a:t>
            </a:r>
            <a:endParaRPr lang="en-US" dirty="0" smtClean="0">
              <a:solidFill>
                <a:srgbClr val="404040"/>
              </a:solidFill>
            </a:endParaRPr>
          </a:p>
          <a:p>
            <a:endParaRPr lang="en-US" dirty="0">
              <a:solidFill>
                <a:srgbClr val="404040"/>
              </a:solidFill>
            </a:endParaRPr>
          </a:p>
          <a:p>
            <a:r>
              <a:rPr lang="en-US" dirty="0" smtClean="0">
                <a:solidFill>
                  <a:srgbClr val="404040"/>
                </a:solidFill>
              </a:rPr>
              <a:t>Dalton’s law relates the partial pressures of the components to the total pressure of the mixture</a:t>
            </a:r>
            <a:endParaRPr lang="en-US" dirty="0">
              <a:solidFill>
                <a:srgbClr val="404040"/>
              </a:solidFill>
            </a:endParaRPr>
          </a:p>
        </p:txBody>
      </p:sp>
      <p:sp>
        <p:nvSpPr>
          <p:cNvPr id="4" name="Slide Number Placeholder 3"/>
          <p:cNvSpPr>
            <a:spLocks noGrp="1"/>
          </p:cNvSpPr>
          <p:nvPr>
            <p:ph type="sldNum" sz="quarter" idx="12"/>
          </p:nvPr>
        </p:nvSpPr>
        <p:spPr/>
        <p:txBody>
          <a:bodyPr/>
          <a:lstStyle/>
          <a:p>
            <a:fld id="{F38DF745-7D3F-47F4-83A3-874385CFAA69}" type="slidenum">
              <a:rPr lang="en-US" smtClean="0"/>
              <a:pPr/>
              <a:t>16</a:t>
            </a:fld>
            <a:endParaRPr lang="en-US"/>
          </a:p>
        </p:txBody>
      </p:sp>
    </p:spTree>
    <p:extLst>
      <p:ext uri="{BB962C8B-B14F-4D97-AF65-F5344CB8AC3E}">
        <p14:creationId xmlns:p14="http://schemas.microsoft.com/office/powerpoint/2010/main" val="3823807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Dalton’s Law</a:t>
            </a:r>
            <a:endParaRPr lang="en-US" dirty="0"/>
          </a:p>
        </p:txBody>
      </p:sp>
      <p:sp>
        <p:nvSpPr>
          <p:cNvPr id="3" name="Content Placeholder 2"/>
          <p:cNvSpPr>
            <a:spLocks noGrp="1"/>
          </p:cNvSpPr>
          <p:nvPr>
            <p:ph idx="1"/>
          </p:nvPr>
        </p:nvSpPr>
        <p:spPr/>
        <p:txBody>
          <a:bodyPr/>
          <a:lstStyle/>
          <a:p>
            <a:r>
              <a:rPr lang="en-US" dirty="0" smtClean="0">
                <a:solidFill>
                  <a:srgbClr val="404040"/>
                </a:solidFill>
              </a:rPr>
              <a:t>The total pressure of a mixture (</a:t>
            </a:r>
            <a:r>
              <a:rPr lang="en-US" dirty="0" err="1" smtClean="0">
                <a:solidFill>
                  <a:srgbClr val="404040"/>
                </a:solidFill>
              </a:rPr>
              <a:t>P</a:t>
            </a:r>
            <a:r>
              <a:rPr lang="en-US" baseline="-25000" dirty="0" err="1" smtClean="0">
                <a:solidFill>
                  <a:srgbClr val="404040"/>
                </a:solidFill>
              </a:rPr>
              <a:t>tot</a:t>
            </a:r>
            <a:r>
              <a:rPr lang="en-US" dirty="0" smtClean="0">
                <a:solidFill>
                  <a:srgbClr val="404040"/>
                </a:solidFill>
              </a:rPr>
              <a:t>) is equal to the sum of the pressures of its components</a:t>
            </a:r>
            <a:endParaRPr lang="en-US" dirty="0">
              <a:solidFill>
                <a:srgbClr val="404040"/>
              </a:solidFill>
            </a:endParaRPr>
          </a:p>
        </p:txBody>
      </p:sp>
      <p:sp>
        <p:nvSpPr>
          <p:cNvPr id="5" name="Slide Number Placeholder 4"/>
          <p:cNvSpPr>
            <a:spLocks noGrp="1"/>
          </p:cNvSpPr>
          <p:nvPr>
            <p:ph type="sldNum" sz="quarter" idx="12"/>
          </p:nvPr>
        </p:nvSpPr>
        <p:spPr/>
        <p:txBody>
          <a:bodyPr/>
          <a:lstStyle/>
          <a:p>
            <a:fld id="{F38DF745-7D3F-47F4-83A3-874385CFAA69}" type="slidenum">
              <a:rPr lang="en-US" smtClean="0"/>
              <a:pPr/>
              <a:t>17</a:t>
            </a:fld>
            <a:endParaRPr lang="en-US"/>
          </a:p>
        </p:txBody>
      </p:sp>
      <p:grpSp>
        <p:nvGrpSpPr>
          <p:cNvPr id="51" name="Group 50"/>
          <p:cNvGrpSpPr/>
          <p:nvPr/>
        </p:nvGrpSpPr>
        <p:grpSpPr>
          <a:xfrm>
            <a:off x="1130051" y="2828446"/>
            <a:ext cx="6787581" cy="2342299"/>
            <a:chOff x="1130051" y="2828446"/>
            <a:chExt cx="6787581" cy="2342299"/>
          </a:xfrm>
        </p:grpSpPr>
        <p:grpSp>
          <p:nvGrpSpPr>
            <p:cNvPr id="49" name="Group 48"/>
            <p:cNvGrpSpPr/>
            <p:nvPr/>
          </p:nvGrpSpPr>
          <p:grpSpPr>
            <a:xfrm>
              <a:off x="1130051" y="2828446"/>
              <a:ext cx="6787581" cy="2342299"/>
              <a:chOff x="1130051" y="2828446"/>
              <a:chExt cx="6787581" cy="2342299"/>
            </a:xfrm>
          </p:grpSpPr>
          <p:grpSp>
            <p:nvGrpSpPr>
              <p:cNvPr id="6" name="Group 5"/>
              <p:cNvGrpSpPr/>
              <p:nvPr/>
            </p:nvGrpSpPr>
            <p:grpSpPr>
              <a:xfrm>
                <a:off x="1130051" y="2828446"/>
                <a:ext cx="6787581" cy="2342299"/>
                <a:chOff x="457200" y="3241626"/>
                <a:chExt cx="6787581" cy="2342299"/>
              </a:xfrm>
            </p:grpSpPr>
            <p:grpSp>
              <p:nvGrpSpPr>
                <p:cNvPr id="11" name="Group 10"/>
                <p:cNvGrpSpPr/>
                <p:nvPr/>
              </p:nvGrpSpPr>
              <p:grpSpPr>
                <a:xfrm>
                  <a:off x="493773" y="3241626"/>
                  <a:ext cx="6548139" cy="1782470"/>
                  <a:chOff x="592569" y="4572774"/>
                  <a:chExt cx="6548139" cy="1782470"/>
                </a:xfrm>
              </p:grpSpPr>
              <p:grpSp>
                <p:nvGrpSpPr>
                  <p:cNvPr id="13" name="Group 12"/>
                  <p:cNvGrpSpPr/>
                  <p:nvPr/>
                </p:nvGrpSpPr>
                <p:grpSpPr>
                  <a:xfrm>
                    <a:off x="5959608" y="4572774"/>
                    <a:ext cx="1181100" cy="1782470"/>
                    <a:chOff x="1503104" y="4585474"/>
                    <a:chExt cx="1181100" cy="1782470"/>
                  </a:xfrm>
                </p:grpSpPr>
                <p:sp>
                  <p:nvSpPr>
                    <p:cNvPr id="29" name="Can 28"/>
                    <p:cNvSpPr/>
                    <p:nvPr/>
                  </p:nvSpPr>
                  <p:spPr>
                    <a:xfrm>
                      <a:off x="1503104" y="4907444"/>
                      <a:ext cx="1181100" cy="1460500"/>
                    </a:xfrm>
                    <a:prstGeom prst="can">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Can 29"/>
                    <p:cNvSpPr/>
                    <p:nvPr/>
                  </p:nvSpPr>
                  <p:spPr>
                    <a:xfrm>
                      <a:off x="1503104" y="5313844"/>
                      <a:ext cx="1181100" cy="127000"/>
                    </a:xfrm>
                    <a:prstGeom prst="can">
                      <a:avLst/>
                    </a:prstGeom>
                    <a:solidFill>
                      <a:schemeClr val="tx1">
                        <a:lumMod val="65000"/>
                        <a:lumOff val="35000"/>
                      </a:schemeClr>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Can 30"/>
                    <p:cNvSpPr/>
                    <p:nvPr/>
                  </p:nvSpPr>
                  <p:spPr>
                    <a:xfrm>
                      <a:off x="2023804" y="4585474"/>
                      <a:ext cx="177800" cy="758610"/>
                    </a:xfrm>
                    <a:prstGeom prst="can">
                      <a:avLst/>
                    </a:prstGeom>
                    <a:solidFill>
                      <a:schemeClr val="tx1">
                        <a:lumMod val="65000"/>
                        <a:lumOff val="35000"/>
                      </a:schemeClr>
                    </a:solidFill>
                    <a:ln>
                      <a:solidFill>
                        <a:srgbClr val="59595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1611542" y="5720244"/>
                      <a:ext cx="127000" cy="127000"/>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1916342" y="5593244"/>
                      <a:ext cx="127000" cy="127000"/>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2346188" y="5783744"/>
                      <a:ext cx="127000" cy="127000"/>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1896804" y="5910744"/>
                      <a:ext cx="127000" cy="127000"/>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2246542" y="6037744"/>
                      <a:ext cx="127000" cy="127000"/>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a:off x="2201604" y="5529744"/>
                      <a:ext cx="127000" cy="127000"/>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p:nvPr/>
                  </p:nvSpPr>
                  <p:spPr>
                    <a:xfrm>
                      <a:off x="1675042" y="6164744"/>
                      <a:ext cx="127000" cy="127000"/>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2052644" y="6202624"/>
                      <a:ext cx="127000" cy="127000"/>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 name="Group 13"/>
                  <p:cNvGrpSpPr/>
                  <p:nvPr/>
                </p:nvGrpSpPr>
                <p:grpSpPr>
                  <a:xfrm>
                    <a:off x="592569" y="4572774"/>
                    <a:ext cx="1183805" cy="1782470"/>
                    <a:chOff x="5009279" y="4583817"/>
                    <a:chExt cx="1183805" cy="1782470"/>
                  </a:xfrm>
                </p:grpSpPr>
                <p:sp>
                  <p:nvSpPr>
                    <p:cNvPr id="18" name="Can 17"/>
                    <p:cNvSpPr/>
                    <p:nvPr/>
                  </p:nvSpPr>
                  <p:spPr>
                    <a:xfrm>
                      <a:off x="5009279" y="4905787"/>
                      <a:ext cx="1181100" cy="1460500"/>
                    </a:xfrm>
                    <a:prstGeom prst="can">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Can 18"/>
                    <p:cNvSpPr/>
                    <p:nvPr/>
                  </p:nvSpPr>
                  <p:spPr>
                    <a:xfrm>
                      <a:off x="5011984" y="5304726"/>
                      <a:ext cx="1181100" cy="127000"/>
                    </a:xfrm>
                    <a:prstGeom prst="can">
                      <a:avLst/>
                    </a:prstGeom>
                    <a:solidFill>
                      <a:schemeClr val="tx1">
                        <a:lumMod val="65000"/>
                        <a:lumOff val="35000"/>
                      </a:schemeClr>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Can 19"/>
                    <p:cNvSpPr/>
                    <p:nvPr/>
                  </p:nvSpPr>
                  <p:spPr>
                    <a:xfrm>
                      <a:off x="5516182" y="4583817"/>
                      <a:ext cx="177800" cy="758610"/>
                    </a:xfrm>
                    <a:prstGeom prst="can">
                      <a:avLst/>
                    </a:prstGeom>
                    <a:solidFill>
                      <a:schemeClr val="tx1">
                        <a:lumMod val="65000"/>
                        <a:lumOff val="35000"/>
                      </a:schemeClr>
                    </a:solidFill>
                    <a:ln>
                      <a:solidFill>
                        <a:srgbClr val="59595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5098179" y="5697209"/>
                      <a:ext cx="127000" cy="127000"/>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5389182" y="5860542"/>
                      <a:ext cx="127000" cy="127000"/>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5550494" y="6146111"/>
                      <a:ext cx="127000" cy="127000"/>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5877452" y="5616299"/>
                      <a:ext cx="127000" cy="127000"/>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5991086" y="6076142"/>
                      <a:ext cx="127000" cy="127000"/>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cxnSp>
              <p:nvCxnSpPr>
                <p:cNvPr id="8" name="Straight Arrow Connector 7"/>
                <p:cNvCxnSpPr/>
                <p:nvPr/>
              </p:nvCxnSpPr>
              <p:spPr>
                <a:xfrm>
                  <a:off x="4719332" y="4249396"/>
                  <a:ext cx="822954" cy="0"/>
                </a:xfrm>
                <a:prstGeom prst="straightConnector1">
                  <a:avLst/>
                </a:prstGeom>
                <a:ln>
                  <a:solidFill>
                    <a:schemeClr val="tx1">
                      <a:lumMod val="75000"/>
                      <a:lumOff val="2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457200" y="5214593"/>
                  <a:ext cx="1383969" cy="369332"/>
                </a:xfrm>
                <a:prstGeom prst="rect">
                  <a:avLst/>
                </a:prstGeom>
                <a:noFill/>
              </p:spPr>
              <p:txBody>
                <a:bodyPr wrap="square" rtlCol="0">
                  <a:spAutoFit/>
                </a:bodyPr>
                <a:lstStyle/>
                <a:p>
                  <a:pPr algn="ctr"/>
                  <a:r>
                    <a:rPr lang="en-US" dirty="0" smtClean="0">
                      <a:solidFill>
                        <a:schemeClr val="tx1">
                          <a:lumMod val="75000"/>
                          <a:lumOff val="25000"/>
                        </a:schemeClr>
                      </a:solidFill>
                      <a:latin typeface="Century Gothic"/>
                      <a:cs typeface="Century Gothic"/>
                    </a:rPr>
                    <a:t>P</a:t>
                  </a:r>
                  <a:r>
                    <a:rPr lang="en-US" baseline="-25000" dirty="0" smtClean="0">
                      <a:solidFill>
                        <a:schemeClr val="tx1">
                          <a:lumMod val="75000"/>
                          <a:lumOff val="25000"/>
                        </a:schemeClr>
                      </a:solidFill>
                      <a:latin typeface="Century Gothic"/>
                      <a:cs typeface="Century Gothic"/>
                    </a:rPr>
                    <a:t>A</a:t>
                  </a:r>
                  <a:r>
                    <a:rPr lang="en-US" dirty="0" smtClean="0">
                      <a:solidFill>
                        <a:schemeClr val="tx1">
                          <a:lumMod val="75000"/>
                          <a:lumOff val="25000"/>
                        </a:schemeClr>
                      </a:solidFill>
                      <a:latin typeface="Century Gothic"/>
                      <a:cs typeface="Century Gothic"/>
                    </a:rPr>
                    <a:t> = 5 </a:t>
                  </a:r>
                  <a:r>
                    <a:rPr lang="en-US" dirty="0" err="1" smtClean="0">
                      <a:solidFill>
                        <a:schemeClr val="tx1">
                          <a:lumMod val="75000"/>
                          <a:lumOff val="25000"/>
                        </a:schemeClr>
                      </a:solidFill>
                      <a:latin typeface="Century Gothic"/>
                      <a:cs typeface="Century Gothic"/>
                    </a:rPr>
                    <a:t>atm</a:t>
                  </a:r>
                  <a:endParaRPr lang="en-US" dirty="0">
                    <a:solidFill>
                      <a:schemeClr val="tx1">
                        <a:lumMod val="75000"/>
                        <a:lumOff val="25000"/>
                      </a:schemeClr>
                    </a:solidFill>
                    <a:latin typeface="Century Gothic"/>
                    <a:cs typeface="Century Gothic"/>
                  </a:endParaRPr>
                </a:p>
              </p:txBody>
            </p:sp>
            <p:sp>
              <p:nvSpPr>
                <p:cNvPr id="10" name="TextBox 9"/>
                <p:cNvSpPr txBox="1"/>
                <p:nvPr/>
              </p:nvSpPr>
              <p:spPr>
                <a:xfrm>
                  <a:off x="5734876" y="5214593"/>
                  <a:ext cx="1509905" cy="369332"/>
                </a:xfrm>
                <a:prstGeom prst="rect">
                  <a:avLst/>
                </a:prstGeom>
                <a:noFill/>
              </p:spPr>
              <p:txBody>
                <a:bodyPr wrap="square" rtlCol="0">
                  <a:spAutoFit/>
                </a:bodyPr>
                <a:lstStyle/>
                <a:p>
                  <a:pPr algn="ctr"/>
                  <a:r>
                    <a:rPr lang="en-US" dirty="0" err="1" smtClean="0">
                      <a:solidFill>
                        <a:schemeClr val="tx1">
                          <a:lumMod val="75000"/>
                          <a:lumOff val="25000"/>
                        </a:schemeClr>
                      </a:solidFill>
                      <a:latin typeface="Century Gothic"/>
                      <a:cs typeface="Century Gothic"/>
                    </a:rPr>
                    <a:t>P</a:t>
                  </a:r>
                  <a:r>
                    <a:rPr lang="en-US" baseline="-25000" dirty="0" err="1" smtClean="0">
                      <a:solidFill>
                        <a:schemeClr val="tx1">
                          <a:lumMod val="75000"/>
                          <a:lumOff val="25000"/>
                        </a:schemeClr>
                      </a:solidFill>
                      <a:latin typeface="Century Gothic"/>
                      <a:cs typeface="Century Gothic"/>
                    </a:rPr>
                    <a:t>tot</a:t>
                  </a:r>
                  <a:r>
                    <a:rPr lang="en-US" dirty="0" smtClean="0">
                      <a:solidFill>
                        <a:schemeClr val="tx1">
                          <a:lumMod val="75000"/>
                          <a:lumOff val="25000"/>
                        </a:schemeClr>
                      </a:solidFill>
                      <a:latin typeface="Century Gothic"/>
                      <a:cs typeface="Century Gothic"/>
                    </a:rPr>
                    <a:t> = 8 </a:t>
                  </a:r>
                  <a:r>
                    <a:rPr lang="en-US" dirty="0" err="1" smtClean="0">
                      <a:solidFill>
                        <a:schemeClr val="tx1">
                          <a:lumMod val="75000"/>
                          <a:lumOff val="25000"/>
                        </a:schemeClr>
                      </a:solidFill>
                      <a:latin typeface="Century Gothic"/>
                      <a:cs typeface="Century Gothic"/>
                    </a:rPr>
                    <a:t>atm</a:t>
                  </a:r>
                  <a:endParaRPr lang="en-US" dirty="0">
                    <a:solidFill>
                      <a:schemeClr val="tx1">
                        <a:lumMod val="75000"/>
                        <a:lumOff val="25000"/>
                      </a:schemeClr>
                    </a:solidFill>
                    <a:latin typeface="Century Gothic"/>
                    <a:cs typeface="Century Gothic"/>
                  </a:endParaRPr>
                </a:p>
              </p:txBody>
            </p:sp>
          </p:grpSp>
          <p:grpSp>
            <p:nvGrpSpPr>
              <p:cNvPr id="47" name="Group 46"/>
              <p:cNvGrpSpPr/>
              <p:nvPr/>
            </p:nvGrpSpPr>
            <p:grpSpPr>
              <a:xfrm>
                <a:off x="3785956" y="2828446"/>
                <a:ext cx="1183805" cy="1782470"/>
                <a:chOff x="1319024" y="2980846"/>
                <a:chExt cx="1183805" cy="1782470"/>
              </a:xfrm>
            </p:grpSpPr>
            <p:sp>
              <p:nvSpPr>
                <p:cNvPr id="41" name="Can 40"/>
                <p:cNvSpPr/>
                <p:nvPr/>
              </p:nvSpPr>
              <p:spPr>
                <a:xfrm>
                  <a:off x="1319024" y="3302816"/>
                  <a:ext cx="1181100" cy="1460500"/>
                </a:xfrm>
                <a:prstGeom prst="can">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Can 41"/>
                <p:cNvSpPr/>
                <p:nvPr/>
              </p:nvSpPr>
              <p:spPr>
                <a:xfrm>
                  <a:off x="1321729" y="3701755"/>
                  <a:ext cx="1181100" cy="127000"/>
                </a:xfrm>
                <a:prstGeom prst="can">
                  <a:avLst/>
                </a:prstGeom>
                <a:solidFill>
                  <a:schemeClr val="tx1">
                    <a:lumMod val="65000"/>
                    <a:lumOff val="35000"/>
                  </a:schemeClr>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Can 42"/>
                <p:cNvSpPr/>
                <p:nvPr/>
              </p:nvSpPr>
              <p:spPr>
                <a:xfrm>
                  <a:off x="1825927" y="2980846"/>
                  <a:ext cx="177800" cy="758610"/>
                </a:xfrm>
                <a:prstGeom prst="can">
                  <a:avLst/>
                </a:prstGeom>
                <a:solidFill>
                  <a:schemeClr val="tx1">
                    <a:lumMod val="65000"/>
                    <a:lumOff val="35000"/>
                  </a:schemeClr>
                </a:solidFill>
                <a:ln>
                  <a:solidFill>
                    <a:srgbClr val="59595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p:cNvSpPr/>
                <p:nvPr/>
              </p:nvSpPr>
              <p:spPr>
                <a:xfrm>
                  <a:off x="1534711" y="4446014"/>
                  <a:ext cx="127000" cy="127000"/>
                </a:xfrm>
                <a:prstGeom prst="ellipse">
                  <a:avLst/>
                </a:prstGeom>
                <a:solidFill>
                  <a:srgbClr val="9C5252"/>
                </a:solidFill>
                <a:ln>
                  <a:solidFill>
                    <a:srgbClr val="9C525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1762427" y="4072137"/>
                  <a:ext cx="127000" cy="127000"/>
                </a:xfrm>
                <a:prstGeom prst="ellipse">
                  <a:avLst/>
                </a:prstGeom>
                <a:solidFill>
                  <a:srgbClr val="9C5252"/>
                </a:solidFill>
                <a:ln>
                  <a:solidFill>
                    <a:srgbClr val="9C525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Oval 45"/>
                <p:cNvSpPr/>
                <p:nvPr/>
              </p:nvSpPr>
              <p:spPr>
                <a:xfrm>
                  <a:off x="2173831" y="4235470"/>
                  <a:ext cx="127000" cy="127000"/>
                </a:xfrm>
                <a:prstGeom prst="ellipse">
                  <a:avLst/>
                </a:prstGeom>
                <a:solidFill>
                  <a:srgbClr val="9C5252"/>
                </a:solidFill>
                <a:ln>
                  <a:solidFill>
                    <a:srgbClr val="9C525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8" name="Plus 47"/>
              <p:cNvSpPr/>
              <p:nvPr/>
            </p:nvSpPr>
            <p:spPr>
              <a:xfrm>
                <a:off x="2867422" y="3640086"/>
                <a:ext cx="301752" cy="301752"/>
              </a:xfrm>
              <a:prstGeom prst="mathPlus">
                <a:avLst/>
              </a:prstGeom>
              <a:solidFill>
                <a:schemeClr val="tx1">
                  <a:lumMod val="75000"/>
                  <a:lumOff val="25000"/>
                </a:schemeClr>
              </a:solidFill>
              <a:ln w="9525" cmpd="sng">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0" name="TextBox 49"/>
            <p:cNvSpPr txBox="1"/>
            <p:nvPr/>
          </p:nvSpPr>
          <p:spPr>
            <a:xfrm>
              <a:off x="3718741" y="4801413"/>
              <a:ext cx="1383969" cy="369332"/>
            </a:xfrm>
            <a:prstGeom prst="rect">
              <a:avLst/>
            </a:prstGeom>
            <a:noFill/>
          </p:spPr>
          <p:txBody>
            <a:bodyPr wrap="square" rtlCol="0">
              <a:spAutoFit/>
            </a:bodyPr>
            <a:lstStyle/>
            <a:p>
              <a:pPr algn="ctr"/>
              <a:r>
                <a:rPr lang="en-US" dirty="0" smtClean="0">
                  <a:solidFill>
                    <a:schemeClr val="tx1">
                      <a:lumMod val="75000"/>
                      <a:lumOff val="25000"/>
                    </a:schemeClr>
                  </a:solidFill>
                  <a:latin typeface="Century Gothic"/>
                  <a:cs typeface="Century Gothic"/>
                </a:rPr>
                <a:t>P</a:t>
              </a:r>
              <a:r>
                <a:rPr lang="en-US" baseline="-25000" dirty="0">
                  <a:solidFill>
                    <a:schemeClr val="tx1">
                      <a:lumMod val="75000"/>
                      <a:lumOff val="25000"/>
                    </a:schemeClr>
                  </a:solidFill>
                  <a:latin typeface="Century Gothic"/>
                  <a:cs typeface="Century Gothic"/>
                </a:rPr>
                <a:t>B</a:t>
              </a:r>
              <a:r>
                <a:rPr lang="en-US" dirty="0" smtClean="0">
                  <a:solidFill>
                    <a:schemeClr val="tx1">
                      <a:lumMod val="75000"/>
                      <a:lumOff val="25000"/>
                    </a:schemeClr>
                  </a:solidFill>
                  <a:latin typeface="Century Gothic"/>
                  <a:cs typeface="Century Gothic"/>
                </a:rPr>
                <a:t> = </a:t>
              </a:r>
              <a:r>
                <a:rPr lang="en-US" dirty="0">
                  <a:solidFill>
                    <a:schemeClr val="tx1">
                      <a:lumMod val="75000"/>
                      <a:lumOff val="25000"/>
                    </a:schemeClr>
                  </a:solidFill>
                  <a:latin typeface="Century Gothic"/>
                  <a:cs typeface="Century Gothic"/>
                </a:rPr>
                <a:t>3</a:t>
              </a:r>
              <a:r>
                <a:rPr lang="en-US" dirty="0" smtClean="0">
                  <a:solidFill>
                    <a:schemeClr val="tx1">
                      <a:lumMod val="75000"/>
                      <a:lumOff val="25000"/>
                    </a:schemeClr>
                  </a:solidFill>
                  <a:latin typeface="Century Gothic"/>
                  <a:cs typeface="Century Gothic"/>
                </a:rPr>
                <a:t> </a:t>
              </a:r>
              <a:r>
                <a:rPr lang="en-US" dirty="0" err="1" smtClean="0">
                  <a:solidFill>
                    <a:schemeClr val="tx1">
                      <a:lumMod val="75000"/>
                      <a:lumOff val="25000"/>
                    </a:schemeClr>
                  </a:solidFill>
                  <a:latin typeface="Century Gothic"/>
                  <a:cs typeface="Century Gothic"/>
                </a:rPr>
                <a:t>atm</a:t>
              </a:r>
              <a:endParaRPr lang="en-US" dirty="0">
                <a:solidFill>
                  <a:schemeClr val="tx1">
                    <a:lumMod val="75000"/>
                    <a:lumOff val="25000"/>
                  </a:schemeClr>
                </a:solidFill>
                <a:latin typeface="Century Gothic"/>
                <a:cs typeface="Century Gothic"/>
              </a:endParaRPr>
            </a:p>
          </p:txBody>
        </p:sp>
      </p:grpSp>
      <p:grpSp>
        <p:nvGrpSpPr>
          <p:cNvPr id="56" name="Group 55"/>
          <p:cNvGrpSpPr/>
          <p:nvPr/>
        </p:nvGrpSpPr>
        <p:grpSpPr>
          <a:xfrm>
            <a:off x="564839" y="5531898"/>
            <a:ext cx="7862336" cy="380065"/>
            <a:chOff x="564839" y="5531898"/>
            <a:chExt cx="7862336" cy="380065"/>
          </a:xfrm>
        </p:grpSpPr>
        <p:sp>
          <p:nvSpPr>
            <p:cNvPr id="52" name="TextBox 51"/>
            <p:cNvSpPr txBox="1"/>
            <p:nvPr/>
          </p:nvSpPr>
          <p:spPr>
            <a:xfrm>
              <a:off x="564839" y="5542631"/>
              <a:ext cx="2852616" cy="369332"/>
            </a:xfrm>
            <a:prstGeom prst="rect">
              <a:avLst/>
            </a:prstGeom>
            <a:noFill/>
          </p:spPr>
          <p:txBody>
            <a:bodyPr wrap="square" rtlCol="0">
              <a:spAutoFit/>
            </a:bodyPr>
            <a:lstStyle/>
            <a:p>
              <a:pPr algn="ctr"/>
              <a:r>
                <a:rPr lang="en-US" dirty="0" smtClean="0">
                  <a:solidFill>
                    <a:schemeClr val="tx1">
                      <a:lumMod val="75000"/>
                      <a:lumOff val="25000"/>
                    </a:schemeClr>
                  </a:solidFill>
                  <a:latin typeface="Century Gothic"/>
                  <a:cs typeface="Century Gothic"/>
                </a:rPr>
                <a:t>Partial pressure of A  +</a:t>
              </a:r>
              <a:endParaRPr lang="en-US" dirty="0">
                <a:solidFill>
                  <a:schemeClr val="tx1">
                    <a:lumMod val="75000"/>
                    <a:lumOff val="25000"/>
                  </a:schemeClr>
                </a:solidFill>
                <a:latin typeface="Century Gothic"/>
                <a:cs typeface="Century Gothic"/>
              </a:endParaRPr>
            </a:p>
          </p:txBody>
        </p:sp>
        <p:sp>
          <p:nvSpPr>
            <p:cNvPr id="53" name="TextBox 52"/>
            <p:cNvSpPr txBox="1"/>
            <p:nvPr/>
          </p:nvSpPr>
          <p:spPr>
            <a:xfrm>
              <a:off x="3194775" y="5542631"/>
              <a:ext cx="3020362" cy="369332"/>
            </a:xfrm>
            <a:prstGeom prst="rect">
              <a:avLst/>
            </a:prstGeom>
            <a:noFill/>
          </p:spPr>
          <p:txBody>
            <a:bodyPr wrap="square" rtlCol="0">
              <a:spAutoFit/>
            </a:bodyPr>
            <a:lstStyle/>
            <a:p>
              <a:pPr algn="ctr"/>
              <a:r>
                <a:rPr lang="en-US" dirty="0" smtClean="0">
                  <a:solidFill>
                    <a:schemeClr val="tx1">
                      <a:lumMod val="75000"/>
                      <a:lumOff val="25000"/>
                    </a:schemeClr>
                  </a:solidFill>
                  <a:latin typeface="Century Gothic"/>
                  <a:cs typeface="Century Gothic"/>
                </a:rPr>
                <a:t>Partial pressure of B    =</a:t>
              </a:r>
              <a:endParaRPr lang="en-US" dirty="0">
                <a:solidFill>
                  <a:schemeClr val="tx1">
                    <a:lumMod val="75000"/>
                    <a:lumOff val="25000"/>
                  </a:schemeClr>
                </a:solidFill>
                <a:latin typeface="Century Gothic"/>
                <a:cs typeface="Century Gothic"/>
              </a:endParaRPr>
            </a:p>
          </p:txBody>
        </p:sp>
        <p:sp>
          <p:nvSpPr>
            <p:cNvPr id="54" name="TextBox 53"/>
            <p:cNvSpPr txBox="1"/>
            <p:nvPr/>
          </p:nvSpPr>
          <p:spPr>
            <a:xfrm>
              <a:off x="5887175" y="5531898"/>
              <a:ext cx="2540000" cy="369332"/>
            </a:xfrm>
            <a:prstGeom prst="rect">
              <a:avLst/>
            </a:prstGeom>
            <a:noFill/>
          </p:spPr>
          <p:txBody>
            <a:bodyPr wrap="square" rtlCol="0">
              <a:spAutoFit/>
            </a:bodyPr>
            <a:lstStyle/>
            <a:p>
              <a:pPr algn="ctr"/>
              <a:r>
                <a:rPr lang="en-US" dirty="0" smtClean="0">
                  <a:solidFill>
                    <a:schemeClr val="tx1">
                      <a:lumMod val="75000"/>
                      <a:lumOff val="25000"/>
                    </a:schemeClr>
                  </a:solidFill>
                  <a:latin typeface="Century Gothic"/>
                  <a:cs typeface="Century Gothic"/>
                </a:rPr>
                <a:t>Total pressure</a:t>
              </a:r>
              <a:endParaRPr lang="en-US" dirty="0">
                <a:solidFill>
                  <a:schemeClr val="tx1">
                    <a:lumMod val="75000"/>
                    <a:lumOff val="25000"/>
                  </a:schemeClr>
                </a:solidFill>
                <a:latin typeface="Century Gothic"/>
                <a:cs typeface="Century Gothic"/>
              </a:endParaRPr>
            </a:p>
          </p:txBody>
        </p:sp>
      </p:grpSp>
    </p:spTree>
    <p:extLst>
      <p:ext uri="{BB962C8B-B14F-4D97-AF65-F5344CB8AC3E}">
        <p14:creationId xmlns:p14="http://schemas.microsoft.com/office/powerpoint/2010/main" val="526502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Example #4</a:t>
            </a:r>
            <a:endParaRPr lang="en-US" dirty="0"/>
          </a:p>
        </p:txBody>
      </p:sp>
      <p:sp>
        <p:nvSpPr>
          <p:cNvPr id="3" name="Content Placeholder 2"/>
          <p:cNvSpPr>
            <a:spLocks noGrp="1"/>
          </p:cNvSpPr>
          <p:nvPr>
            <p:ph idx="1"/>
          </p:nvPr>
        </p:nvSpPr>
        <p:spPr/>
        <p:txBody>
          <a:bodyPr/>
          <a:lstStyle/>
          <a:p>
            <a:pPr marL="0" indent="0">
              <a:buNone/>
            </a:pPr>
            <a:r>
              <a:rPr lang="en-US" dirty="0">
                <a:solidFill>
                  <a:srgbClr val="404040"/>
                </a:solidFill>
              </a:rPr>
              <a:t>A Nitrox II gas mixture for scuba diving contains oxygen gas at 53 </a:t>
            </a:r>
            <a:r>
              <a:rPr lang="en-US" dirty="0" err="1">
                <a:solidFill>
                  <a:srgbClr val="404040"/>
                </a:solidFill>
              </a:rPr>
              <a:t>atm</a:t>
            </a:r>
            <a:r>
              <a:rPr lang="en-US" dirty="0">
                <a:solidFill>
                  <a:srgbClr val="404040"/>
                </a:solidFill>
              </a:rPr>
              <a:t> and nitrogen gas at 94 atm. What is the total pressure, in </a:t>
            </a:r>
            <a:r>
              <a:rPr lang="en-US" dirty="0" err="1">
                <a:solidFill>
                  <a:srgbClr val="404040"/>
                </a:solidFill>
              </a:rPr>
              <a:t>atm</a:t>
            </a:r>
            <a:r>
              <a:rPr lang="en-US" dirty="0">
                <a:solidFill>
                  <a:srgbClr val="404040"/>
                </a:solidFill>
              </a:rPr>
              <a:t>, of the scuba gas mixture</a:t>
            </a:r>
            <a:r>
              <a:rPr lang="en-US" dirty="0" smtClean="0">
                <a:solidFill>
                  <a:srgbClr val="404040"/>
                </a:solidFill>
              </a:rPr>
              <a:t>?</a:t>
            </a:r>
            <a:endParaRPr lang="en-US" dirty="0">
              <a:solidFill>
                <a:srgbClr val="404040"/>
              </a:solidFill>
            </a:endParaRPr>
          </a:p>
        </p:txBody>
      </p:sp>
      <p:sp>
        <p:nvSpPr>
          <p:cNvPr id="4" name="Slide Number Placeholder 3"/>
          <p:cNvSpPr>
            <a:spLocks noGrp="1"/>
          </p:cNvSpPr>
          <p:nvPr>
            <p:ph type="sldNum" sz="quarter" idx="12"/>
          </p:nvPr>
        </p:nvSpPr>
        <p:spPr/>
        <p:txBody>
          <a:bodyPr/>
          <a:lstStyle/>
          <a:p>
            <a:fld id="{F38DF745-7D3F-47F4-83A3-874385CFAA69}" type="slidenum">
              <a:rPr lang="en-US" smtClean="0"/>
              <a:pPr/>
              <a:t>18</a:t>
            </a:fld>
            <a:endParaRPr lang="en-US"/>
          </a:p>
        </p:txBody>
      </p:sp>
    </p:spTree>
    <p:extLst>
      <p:ext uri="{BB962C8B-B14F-4D97-AF65-F5344CB8AC3E}">
        <p14:creationId xmlns:p14="http://schemas.microsoft.com/office/powerpoint/2010/main" val="1517882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Example #4 Solved</a:t>
            </a:r>
            <a:endParaRPr lang="en-US" dirty="0"/>
          </a:p>
        </p:txBody>
      </p:sp>
      <p:sp>
        <p:nvSpPr>
          <p:cNvPr id="3" name="Content Placeholder 2"/>
          <p:cNvSpPr>
            <a:spLocks noGrp="1"/>
          </p:cNvSpPr>
          <p:nvPr>
            <p:ph idx="1"/>
          </p:nvPr>
        </p:nvSpPr>
        <p:spPr/>
        <p:txBody>
          <a:bodyPr/>
          <a:lstStyle/>
          <a:p>
            <a:pPr marL="0" indent="0" algn="ctr">
              <a:buNone/>
            </a:pPr>
            <a:endParaRPr lang="en-US" dirty="0" smtClean="0">
              <a:solidFill>
                <a:srgbClr val="404040"/>
              </a:solidFill>
            </a:endParaRPr>
          </a:p>
          <a:p>
            <a:pPr marL="0" indent="0" algn="ctr">
              <a:buNone/>
            </a:pPr>
            <a:r>
              <a:rPr lang="en-US" dirty="0" err="1" smtClean="0">
                <a:solidFill>
                  <a:srgbClr val="404040"/>
                </a:solidFill>
              </a:rPr>
              <a:t>P</a:t>
            </a:r>
            <a:r>
              <a:rPr lang="en-US" baseline="-25000" dirty="0" err="1" smtClean="0">
                <a:solidFill>
                  <a:srgbClr val="404040"/>
                </a:solidFill>
              </a:rPr>
              <a:t>tot</a:t>
            </a:r>
            <a:r>
              <a:rPr lang="en-US" dirty="0" smtClean="0">
                <a:solidFill>
                  <a:srgbClr val="404040"/>
                </a:solidFill>
              </a:rPr>
              <a:t> = P</a:t>
            </a:r>
            <a:r>
              <a:rPr lang="en-US" baseline="-25000" dirty="0" smtClean="0">
                <a:solidFill>
                  <a:srgbClr val="404040"/>
                </a:solidFill>
              </a:rPr>
              <a:t>N2</a:t>
            </a:r>
            <a:r>
              <a:rPr lang="en-US" dirty="0" smtClean="0">
                <a:solidFill>
                  <a:srgbClr val="404040"/>
                </a:solidFill>
              </a:rPr>
              <a:t> + P</a:t>
            </a:r>
            <a:r>
              <a:rPr lang="en-US" baseline="-25000" dirty="0" smtClean="0">
                <a:solidFill>
                  <a:srgbClr val="404040"/>
                </a:solidFill>
              </a:rPr>
              <a:t>O2</a:t>
            </a:r>
          </a:p>
          <a:p>
            <a:pPr marL="0" indent="0" algn="ctr">
              <a:buNone/>
            </a:pPr>
            <a:endParaRPr lang="en-US" baseline="-25000" dirty="0">
              <a:solidFill>
                <a:srgbClr val="404040"/>
              </a:solidFill>
            </a:endParaRPr>
          </a:p>
          <a:p>
            <a:r>
              <a:rPr lang="en-US" dirty="0" smtClean="0">
                <a:solidFill>
                  <a:srgbClr val="404040"/>
                </a:solidFill>
              </a:rPr>
              <a:t>P</a:t>
            </a:r>
            <a:r>
              <a:rPr lang="en-US" baseline="-25000" dirty="0" smtClean="0">
                <a:solidFill>
                  <a:srgbClr val="404040"/>
                </a:solidFill>
              </a:rPr>
              <a:t>N2</a:t>
            </a:r>
            <a:r>
              <a:rPr lang="en-US" dirty="0" smtClean="0">
                <a:solidFill>
                  <a:srgbClr val="404040"/>
                </a:solidFill>
              </a:rPr>
              <a:t> = 94 </a:t>
            </a:r>
            <a:r>
              <a:rPr lang="en-US" dirty="0" err="1" smtClean="0">
                <a:solidFill>
                  <a:srgbClr val="404040"/>
                </a:solidFill>
              </a:rPr>
              <a:t>atm</a:t>
            </a:r>
            <a:endParaRPr lang="en-US" dirty="0" smtClean="0">
              <a:solidFill>
                <a:srgbClr val="404040"/>
              </a:solidFill>
            </a:endParaRPr>
          </a:p>
          <a:p>
            <a:endParaRPr lang="en-US" dirty="0">
              <a:solidFill>
                <a:srgbClr val="404040"/>
              </a:solidFill>
            </a:endParaRPr>
          </a:p>
          <a:p>
            <a:r>
              <a:rPr lang="en-US" dirty="0" smtClean="0">
                <a:solidFill>
                  <a:srgbClr val="404040"/>
                </a:solidFill>
              </a:rPr>
              <a:t>P</a:t>
            </a:r>
            <a:r>
              <a:rPr lang="en-US" baseline="-25000" dirty="0" smtClean="0">
                <a:solidFill>
                  <a:srgbClr val="404040"/>
                </a:solidFill>
              </a:rPr>
              <a:t>O2</a:t>
            </a:r>
            <a:r>
              <a:rPr lang="en-US" dirty="0" smtClean="0">
                <a:solidFill>
                  <a:srgbClr val="404040"/>
                </a:solidFill>
              </a:rPr>
              <a:t> = 53 </a:t>
            </a:r>
            <a:r>
              <a:rPr lang="en-US" dirty="0" err="1" smtClean="0">
                <a:solidFill>
                  <a:srgbClr val="404040"/>
                </a:solidFill>
              </a:rPr>
              <a:t>atm</a:t>
            </a:r>
            <a:endParaRPr lang="en-US" dirty="0" smtClean="0">
              <a:solidFill>
                <a:srgbClr val="404040"/>
              </a:solidFill>
            </a:endParaRPr>
          </a:p>
          <a:p>
            <a:endParaRPr lang="en-US" dirty="0">
              <a:solidFill>
                <a:srgbClr val="404040"/>
              </a:solidFill>
            </a:endParaRPr>
          </a:p>
          <a:p>
            <a:r>
              <a:rPr lang="en-US" dirty="0" err="1" smtClean="0">
                <a:solidFill>
                  <a:srgbClr val="404040"/>
                </a:solidFill>
              </a:rPr>
              <a:t>P</a:t>
            </a:r>
            <a:r>
              <a:rPr lang="en-US" baseline="-25000" dirty="0" err="1" smtClean="0">
                <a:solidFill>
                  <a:srgbClr val="404040"/>
                </a:solidFill>
              </a:rPr>
              <a:t>tot</a:t>
            </a:r>
            <a:r>
              <a:rPr lang="en-US" dirty="0" smtClean="0">
                <a:solidFill>
                  <a:srgbClr val="404040"/>
                </a:solidFill>
              </a:rPr>
              <a:t> = 53 + 94 </a:t>
            </a:r>
            <a:r>
              <a:rPr lang="en-US" dirty="0" err="1" smtClean="0">
                <a:solidFill>
                  <a:srgbClr val="404040"/>
                </a:solidFill>
              </a:rPr>
              <a:t>atm</a:t>
            </a:r>
            <a:r>
              <a:rPr lang="en-US" dirty="0" smtClean="0">
                <a:solidFill>
                  <a:srgbClr val="404040"/>
                </a:solidFill>
              </a:rPr>
              <a:t> = </a:t>
            </a:r>
            <a:r>
              <a:rPr lang="en-US" b="1" dirty="0" smtClean="0">
                <a:solidFill>
                  <a:srgbClr val="404040"/>
                </a:solidFill>
              </a:rPr>
              <a:t>147 </a:t>
            </a:r>
            <a:r>
              <a:rPr lang="en-US" b="1" dirty="0" err="1" smtClean="0">
                <a:solidFill>
                  <a:srgbClr val="404040"/>
                </a:solidFill>
              </a:rPr>
              <a:t>atm</a:t>
            </a:r>
            <a:endParaRPr lang="en-US" b="1" dirty="0">
              <a:solidFill>
                <a:srgbClr val="404040"/>
              </a:solidFill>
            </a:endParaRPr>
          </a:p>
        </p:txBody>
      </p:sp>
      <p:sp>
        <p:nvSpPr>
          <p:cNvPr id="4" name="Slide Number Placeholder 3"/>
          <p:cNvSpPr>
            <a:spLocks noGrp="1"/>
          </p:cNvSpPr>
          <p:nvPr>
            <p:ph type="sldNum" sz="quarter" idx="12"/>
          </p:nvPr>
        </p:nvSpPr>
        <p:spPr/>
        <p:txBody>
          <a:bodyPr/>
          <a:lstStyle/>
          <a:p>
            <a:fld id="{F38DF745-7D3F-47F4-83A3-874385CFAA69}" type="slidenum">
              <a:rPr lang="en-US" smtClean="0"/>
              <a:pPr/>
              <a:t>19</a:t>
            </a:fld>
            <a:endParaRPr lang="en-US"/>
          </a:p>
        </p:txBody>
      </p:sp>
    </p:spTree>
    <p:extLst>
      <p:ext uri="{BB962C8B-B14F-4D97-AF65-F5344CB8AC3E}">
        <p14:creationId xmlns:p14="http://schemas.microsoft.com/office/powerpoint/2010/main" val="638137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Avogadro’s Law</a:t>
            </a:r>
            <a:endParaRPr lang="en-US" dirty="0"/>
          </a:p>
        </p:txBody>
      </p:sp>
      <p:sp>
        <p:nvSpPr>
          <p:cNvPr id="3" name="Content Placeholder 2"/>
          <p:cNvSpPr>
            <a:spLocks noGrp="1"/>
          </p:cNvSpPr>
          <p:nvPr>
            <p:ph idx="1"/>
          </p:nvPr>
        </p:nvSpPr>
        <p:spPr/>
        <p:txBody>
          <a:bodyPr/>
          <a:lstStyle/>
          <a:p>
            <a:r>
              <a:rPr lang="en-US" dirty="0">
                <a:solidFill>
                  <a:srgbClr val="404040"/>
                </a:solidFill>
              </a:rPr>
              <a:t>Describes how volume of a gas is changed as </a:t>
            </a:r>
            <a:r>
              <a:rPr lang="en-US" dirty="0" smtClean="0">
                <a:solidFill>
                  <a:srgbClr val="404040"/>
                </a:solidFill>
              </a:rPr>
              <a:t>amount (in moles) </a:t>
            </a:r>
            <a:r>
              <a:rPr lang="en-US" dirty="0">
                <a:solidFill>
                  <a:srgbClr val="404040"/>
                </a:solidFill>
              </a:rPr>
              <a:t>is changed, or vice versa</a:t>
            </a:r>
          </a:p>
          <a:p>
            <a:endParaRPr lang="en-US" dirty="0">
              <a:solidFill>
                <a:srgbClr val="404040"/>
              </a:solidFill>
            </a:endParaRPr>
          </a:p>
          <a:p>
            <a:r>
              <a:rPr lang="en-US" dirty="0">
                <a:solidFill>
                  <a:srgbClr val="404040"/>
                </a:solidFill>
              </a:rPr>
              <a:t>When temperature and </a:t>
            </a:r>
            <a:r>
              <a:rPr lang="en-US" dirty="0" smtClean="0">
                <a:solidFill>
                  <a:srgbClr val="404040"/>
                </a:solidFill>
              </a:rPr>
              <a:t>pressure </a:t>
            </a:r>
            <a:r>
              <a:rPr lang="en-US" dirty="0">
                <a:solidFill>
                  <a:srgbClr val="404040"/>
                </a:solidFill>
              </a:rPr>
              <a:t>of gas are held constant, </a:t>
            </a:r>
            <a:r>
              <a:rPr lang="en-US" b="1" dirty="0" smtClean="0">
                <a:solidFill>
                  <a:srgbClr val="404040"/>
                </a:solidFill>
              </a:rPr>
              <a:t>amount </a:t>
            </a:r>
            <a:r>
              <a:rPr lang="en-US" b="1" dirty="0">
                <a:solidFill>
                  <a:srgbClr val="404040"/>
                </a:solidFill>
              </a:rPr>
              <a:t>and volume are </a:t>
            </a:r>
            <a:r>
              <a:rPr lang="en-US" b="1" dirty="0" err="1" smtClean="0">
                <a:solidFill>
                  <a:srgbClr val="404040"/>
                </a:solidFill>
              </a:rPr>
              <a:t>dirently</a:t>
            </a:r>
            <a:r>
              <a:rPr lang="en-US" b="1" dirty="0" smtClean="0">
                <a:solidFill>
                  <a:srgbClr val="404040"/>
                </a:solidFill>
              </a:rPr>
              <a:t> </a:t>
            </a:r>
            <a:r>
              <a:rPr lang="en-US" b="1" dirty="0">
                <a:solidFill>
                  <a:srgbClr val="404040"/>
                </a:solidFill>
              </a:rPr>
              <a:t>related</a:t>
            </a:r>
          </a:p>
          <a:p>
            <a:endParaRPr lang="en-US" b="1" dirty="0">
              <a:solidFill>
                <a:srgbClr val="404040"/>
              </a:solidFill>
            </a:endParaRPr>
          </a:p>
          <a:p>
            <a:r>
              <a:rPr lang="en-US" dirty="0">
                <a:solidFill>
                  <a:srgbClr val="404040"/>
                </a:solidFill>
              </a:rPr>
              <a:t>As </a:t>
            </a:r>
            <a:r>
              <a:rPr lang="en-US" dirty="0" smtClean="0">
                <a:solidFill>
                  <a:srgbClr val="404040"/>
                </a:solidFill>
              </a:rPr>
              <a:t>amount </a:t>
            </a:r>
            <a:r>
              <a:rPr lang="en-US" dirty="0">
                <a:solidFill>
                  <a:srgbClr val="404040"/>
                </a:solidFill>
              </a:rPr>
              <a:t>increases, volume </a:t>
            </a:r>
            <a:r>
              <a:rPr lang="en-US" dirty="0" smtClean="0">
                <a:solidFill>
                  <a:srgbClr val="404040"/>
                </a:solidFill>
              </a:rPr>
              <a:t>increases, and vice versa</a:t>
            </a:r>
          </a:p>
          <a:p>
            <a:endParaRPr lang="en-US" dirty="0">
              <a:solidFill>
                <a:srgbClr val="404040"/>
              </a:solidFill>
            </a:endParaRPr>
          </a:p>
        </p:txBody>
      </p:sp>
      <p:sp>
        <p:nvSpPr>
          <p:cNvPr id="4" name="Slide Number Placeholder 3"/>
          <p:cNvSpPr>
            <a:spLocks noGrp="1"/>
          </p:cNvSpPr>
          <p:nvPr>
            <p:ph type="sldNum" sz="quarter" idx="12"/>
          </p:nvPr>
        </p:nvSpPr>
        <p:spPr/>
        <p:txBody>
          <a:bodyPr/>
          <a:lstStyle/>
          <a:p>
            <a:fld id="{F38DF745-7D3F-47F4-83A3-874385CFAA69}" type="slidenum">
              <a:rPr lang="en-US" smtClean="0"/>
              <a:pPr/>
              <a:t>2</a:t>
            </a:fld>
            <a:endParaRPr lang="en-US"/>
          </a:p>
        </p:txBody>
      </p:sp>
    </p:spTree>
    <p:extLst>
      <p:ext uri="{BB962C8B-B14F-4D97-AF65-F5344CB8AC3E}">
        <p14:creationId xmlns:p14="http://schemas.microsoft.com/office/powerpoint/2010/main" val="3942430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Example #5</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404040"/>
                </a:solidFill>
              </a:rPr>
              <a:t>A sample of nitrogen gas contains 5.0 </a:t>
            </a:r>
            <a:r>
              <a:rPr lang="en-US" dirty="0" err="1" smtClean="0">
                <a:solidFill>
                  <a:srgbClr val="404040"/>
                </a:solidFill>
              </a:rPr>
              <a:t>mol</a:t>
            </a:r>
            <a:r>
              <a:rPr lang="en-US" dirty="0" smtClean="0">
                <a:solidFill>
                  <a:srgbClr val="404040"/>
                </a:solidFill>
              </a:rPr>
              <a:t> in a volume of 3.5 L. Calculate the new volume of the container if the pressure and temperature are kept constant but the number of moles of nitrogen is changed to each of the following values:</a:t>
            </a:r>
          </a:p>
          <a:p>
            <a:pPr marL="0" indent="0">
              <a:buNone/>
            </a:pPr>
            <a:endParaRPr lang="en-US" dirty="0">
              <a:solidFill>
                <a:srgbClr val="404040"/>
              </a:solidFill>
            </a:endParaRPr>
          </a:p>
          <a:p>
            <a:pPr marL="457200" indent="-457200">
              <a:buAutoNum type="alphaLcPeriod"/>
            </a:pPr>
            <a:r>
              <a:rPr lang="en-US" dirty="0" smtClean="0">
                <a:solidFill>
                  <a:srgbClr val="404040"/>
                </a:solidFill>
              </a:rPr>
              <a:t>2.5 </a:t>
            </a:r>
            <a:r>
              <a:rPr lang="en-US" dirty="0" err="1" smtClean="0">
                <a:solidFill>
                  <a:srgbClr val="404040"/>
                </a:solidFill>
              </a:rPr>
              <a:t>mol</a:t>
            </a:r>
            <a:endParaRPr lang="en-US" dirty="0" smtClean="0">
              <a:solidFill>
                <a:srgbClr val="404040"/>
              </a:solidFill>
            </a:endParaRPr>
          </a:p>
          <a:p>
            <a:pPr marL="457200" indent="-457200">
              <a:buAutoNum type="alphaLcPeriod"/>
            </a:pPr>
            <a:r>
              <a:rPr lang="en-US" dirty="0" smtClean="0">
                <a:solidFill>
                  <a:srgbClr val="404040"/>
                </a:solidFill>
              </a:rPr>
              <a:t>3.65 </a:t>
            </a:r>
            <a:r>
              <a:rPr lang="en-US" dirty="0" err="1" smtClean="0">
                <a:solidFill>
                  <a:srgbClr val="404040"/>
                </a:solidFill>
              </a:rPr>
              <a:t>mol</a:t>
            </a:r>
            <a:endParaRPr lang="en-US" dirty="0" smtClean="0">
              <a:solidFill>
                <a:srgbClr val="404040"/>
              </a:solidFill>
            </a:endParaRPr>
          </a:p>
          <a:p>
            <a:pPr marL="457200" indent="-457200">
              <a:buAutoNum type="alphaLcPeriod"/>
            </a:pPr>
            <a:r>
              <a:rPr lang="en-US" dirty="0" smtClean="0">
                <a:solidFill>
                  <a:srgbClr val="404040"/>
                </a:solidFill>
              </a:rPr>
              <a:t>21.5 </a:t>
            </a:r>
            <a:r>
              <a:rPr lang="en-US" dirty="0" err="1" smtClean="0">
                <a:solidFill>
                  <a:srgbClr val="404040"/>
                </a:solidFill>
              </a:rPr>
              <a:t>mol</a:t>
            </a:r>
            <a:endParaRPr lang="en-US" dirty="0">
              <a:solidFill>
                <a:srgbClr val="404040"/>
              </a:solidFill>
            </a:endParaRPr>
          </a:p>
        </p:txBody>
      </p:sp>
      <p:sp>
        <p:nvSpPr>
          <p:cNvPr id="4" name="Slide Number Placeholder 3"/>
          <p:cNvSpPr>
            <a:spLocks noGrp="1"/>
          </p:cNvSpPr>
          <p:nvPr>
            <p:ph type="sldNum" sz="quarter" idx="12"/>
          </p:nvPr>
        </p:nvSpPr>
        <p:spPr/>
        <p:txBody>
          <a:bodyPr/>
          <a:lstStyle/>
          <a:p>
            <a:fld id="{F38DF745-7D3F-47F4-83A3-874385CFAA69}" type="slidenum">
              <a:rPr lang="en-US" smtClean="0"/>
              <a:pPr/>
              <a:t>20</a:t>
            </a:fld>
            <a:endParaRPr lang="en-US"/>
          </a:p>
        </p:txBody>
      </p:sp>
    </p:spTree>
    <p:extLst>
      <p:ext uri="{BB962C8B-B14F-4D97-AF65-F5344CB8AC3E}">
        <p14:creationId xmlns:p14="http://schemas.microsoft.com/office/powerpoint/2010/main" val="25508462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Example #6</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404040"/>
                </a:solidFill>
              </a:rPr>
              <a:t>How many liters does each of the following quantities of O</a:t>
            </a:r>
            <a:r>
              <a:rPr lang="en-US" baseline="-25000" dirty="0" smtClean="0">
                <a:solidFill>
                  <a:srgbClr val="404040"/>
                </a:solidFill>
              </a:rPr>
              <a:t>2</a:t>
            </a:r>
            <a:r>
              <a:rPr lang="en-US" dirty="0" smtClean="0">
                <a:solidFill>
                  <a:srgbClr val="404040"/>
                </a:solidFill>
              </a:rPr>
              <a:t> occupy at STP?</a:t>
            </a:r>
          </a:p>
          <a:p>
            <a:pPr marL="0" indent="0">
              <a:buNone/>
            </a:pPr>
            <a:endParaRPr lang="en-US" dirty="0">
              <a:solidFill>
                <a:srgbClr val="404040"/>
              </a:solidFill>
            </a:endParaRPr>
          </a:p>
          <a:p>
            <a:pPr marL="457200" indent="-457200">
              <a:buAutoNum type="alphaLcPeriod"/>
            </a:pPr>
            <a:r>
              <a:rPr lang="en-US" dirty="0" smtClean="0">
                <a:solidFill>
                  <a:srgbClr val="404040"/>
                </a:solidFill>
              </a:rPr>
              <a:t>4.5 </a:t>
            </a:r>
            <a:r>
              <a:rPr lang="en-US" dirty="0" err="1" smtClean="0">
                <a:solidFill>
                  <a:srgbClr val="404040"/>
                </a:solidFill>
              </a:rPr>
              <a:t>mol</a:t>
            </a:r>
            <a:endParaRPr lang="en-US" dirty="0" smtClean="0">
              <a:solidFill>
                <a:srgbClr val="404040"/>
              </a:solidFill>
            </a:endParaRPr>
          </a:p>
          <a:p>
            <a:pPr marL="457200" indent="-457200">
              <a:buAutoNum type="alphaLcPeriod"/>
            </a:pPr>
            <a:endParaRPr lang="en-US" dirty="0">
              <a:solidFill>
                <a:srgbClr val="404040"/>
              </a:solidFill>
            </a:endParaRPr>
          </a:p>
          <a:p>
            <a:pPr marL="457200" indent="-457200">
              <a:buAutoNum type="alphaLcPeriod"/>
            </a:pPr>
            <a:r>
              <a:rPr lang="en-US" dirty="0" smtClean="0">
                <a:solidFill>
                  <a:srgbClr val="404040"/>
                </a:solidFill>
              </a:rPr>
              <a:t>0.35 </a:t>
            </a:r>
            <a:r>
              <a:rPr lang="en-US" dirty="0" err="1" smtClean="0">
                <a:solidFill>
                  <a:srgbClr val="404040"/>
                </a:solidFill>
              </a:rPr>
              <a:t>mol</a:t>
            </a:r>
            <a:endParaRPr lang="en-US" dirty="0" smtClean="0">
              <a:solidFill>
                <a:srgbClr val="404040"/>
              </a:solidFill>
            </a:endParaRPr>
          </a:p>
          <a:p>
            <a:pPr marL="457200" indent="-457200">
              <a:buAutoNum type="alphaLcPeriod"/>
            </a:pPr>
            <a:endParaRPr lang="en-US" dirty="0">
              <a:solidFill>
                <a:srgbClr val="404040"/>
              </a:solidFill>
            </a:endParaRPr>
          </a:p>
          <a:p>
            <a:pPr marL="457200" indent="-457200">
              <a:buAutoNum type="alphaLcPeriod"/>
            </a:pPr>
            <a:r>
              <a:rPr lang="en-US" dirty="0" smtClean="0">
                <a:solidFill>
                  <a:srgbClr val="404040"/>
                </a:solidFill>
              </a:rPr>
              <a:t>18.0 g</a:t>
            </a:r>
            <a:endParaRPr lang="en-US" dirty="0">
              <a:solidFill>
                <a:srgbClr val="404040"/>
              </a:solidFill>
            </a:endParaRPr>
          </a:p>
        </p:txBody>
      </p:sp>
      <p:sp>
        <p:nvSpPr>
          <p:cNvPr id="4" name="Slide Number Placeholder 3"/>
          <p:cNvSpPr>
            <a:spLocks noGrp="1"/>
          </p:cNvSpPr>
          <p:nvPr>
            <p:ph type="sldNum" sz="quarter" idx="12"/>
          </p:nvPr>
        </p:nvSpPr>
        <p:spPr/>
        <p:txBody>
          <a:bodyPr/>
          <a:lstStyle/>
          <a:p>
            <a:fld id="{F38DF745-7D3F-47F4-83A3-874385CFAA69}" type="slidenum">
              <a:rPr lang="en-US" smtClean="0"/>
              <a:pPr/>
              <a:t>21</a:t>
            </a:fld>
            <a:endParaRPr lang="en-US"/>
          </a:p>
        </p:txBody>
      </p:sp>
    </p:spTree>
    <p:extLst>
      <p:ext uri="{BB962C8B-B14F-4D97-AF65-F5344CB8AC3E}">
        <p14:creationId xmlns:p14="http://schemas.microsoft.com/office/powerpoint/2010/main" val="740702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Example #7</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404040"/>
                </a:solidFill>
              </a:rPr>
              <a:t>Determine the pressure of N</a:t>
            </a:r>
            <a:r>
              <a:rPr lang="en-US" baseline="-25000" dirty="0" smtClean="0">
                <a:solidFill>
                  <a:srgbClr val="404040"/>
                </a:solidFill>
              </a:rPr>
              <a:t>2</a:t>
            </a:r>
            <a:r>
              <a:rPr lang="en-US" dirty="0" smtClean="0">
                <a:solidFill>
                  <a:srgbClr val="404040"/>
                </a:solidFill>
              </a:rPr>
              <a:t> under each of the following conditions.</a:t>
            </a:r>
          </a:p>
          <a:p>
            <a:pPr marL="0" indent="0">
              <a:buNone/>
            </a:pPr>
            <a:endParaRPr lang="en-US" dirty="0">
              <a:solidFill>
                <a:srgbClr val="404040"/>
              </a:solidFill>
            </a:endParaRPr>
          </a:p>
          <a:p>
            <a:pPr marL="457200" indent="-457200">
              <a:buAutoNum type="alphaLcPeriod"/>
            </a:pPr>
            <a:r>
              <a:rPr lang="en-US" dirty="0" smtClean="0">
                <a:solidFill>
                  <a:srgbClr val="404040"/>
                </a:solidFill>
              </a:rPr>
              <a:t>0.45 </a:t>
            </a:r>
            <a:r>
              <a:rPr lang="en-US" dirty="0" err="1" smtClean="0">
                <a:solidFill>
                  <a:srgbClr val="404040"/>
                </a:solidFill>
              </a:rPr>
              <a:t>mol</a:t>
            </a:r>
            <a:r>
              <a:rPr lang="en-US" dirty="0" smtClean="0">
                <a:solidFill>
                  <a:srgbClr val="404040"/>
                </a:solidFill>
              </a:rPr>
              <a:t> at 25</a:t>
            </a:r>
            <a:r>
              <a:rPr lang="en-US" dirty="0">
                <a:solidFill>
                  <a:srgbClr val="404040"/>
                </a:solidFill>
              </a:rPr>
              <a:t>℃</a:t>
            </a:r>
            <a:r>
              <a:rPr lang="en-US" dirty="0" smtClean="0">
                <a:solidFill>
                  <a:srgbClr val="404040"/>
                </a:solidFill>
              </a:rPr>
              <a:t> in 10.0 L</a:t>
            </a:r>
          </a:p>
          <a:p>
            <a:pPr marL="457200" indent="-457200">
              <a:buAutoNum type="alphaLcPeriod"/>
            </a:pPr>
            <a:endParaRPr lang="en-US" dirty="0">
              <a:solidFill>
                <a:srgbClr val="404040"/>
              </a:solidFill>
            </a:endParaRPr>
          </a:p>
          <a:p>
            <a:pPr marL="457200" indent="-457200">
              <a:buAutoNum type="alphaLcPeriod"/>
            </a:pPr>
            <a:r>
              <a:rPr lang="en-US" dirty="0" smtClean="0">
                <a:solidFill>
                  <a:srgbClr val="404040"/>
                </a:solidFill>
              </a:rPr>
              <a:t>10.0 g at 20.℃ in 5.0 L</a:t>
            </a:r>
            <a:endParaRPr lang="en-US" dirty="0">
              <a:solidFill>
                <a:srgbClr val="404040"/>
              </a:solidFill>
            </a:endParaRPr>
          </a:p>
        </p:txBody>
      </p:sp>
      <p:sp>
        <p:nvSpPr>
          <p:cNvPr id="4" name="Slide Number Placeholder 3"/>
          <p:cNvSpPr>
            <a:spLocks noGrp="1"/>
          </p:cNvSpPr>
          <p:nvPr>
            <p:ph type="sldNum" sz="quarter" idx="12"/>
          </p:nvPr>
        </p:nvSpPr>
        <p:spPr/>
        <p:txBody>
          <a:bodyPr/>
          <a:lstStyle/>
          <a:p>
            <a:fld id="{F38DF745-7D3F-47F4-83A3-874385CFAA69}" type="slidenum">
              <a:rPr lang="en-US" smtClean="0"/>
              <a:pPr/>
              <a:t>22</a:t>
            </a:fld>
            <a:endParaRPr lang="en-US"/>
          </a:p>
        </p:txBody>
      </p:sp>
    </p:spTree>
    <p:extLst>
      <p:ext uri="{BB962C8B-B14F-4D97-AF65-F5344CB8AC3E}">
        <p14:creationId xmlns:p14="http://schemas.microsoft.com/office/powerpoint/2010/main" val="21183197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13282"/>
          </a:xfrm>
        </p:spPr>
        <p:txBody>
          <a:bodyPr/>
          <a:lstStyle/>
          <a:p>
            <a:r>
              <a:rPr lang="en-US" dirty="0" smtClean="0"/>
              <a:t>Example #8</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404040"/>
                </a:solidFill>
              </a:rPr>
              <a:t>CO</a:t>
            </a:r>
            <a:r>
              <a:rPr lang="en-US" baseline="-25000" dirty="0" smtClean="0">
                <a:solidFill>
                  <a:srgbClr val="404040"/>
                </a:solidFill>
              </a:rPr>
              <a:t>2</a:t>
            </a:r>
            <a:r>
              <a:rPr lang="en-US" dirty="0" smtClean="0">
                <a:solidFill>
                  <a:srgbClr val="404040"/>
                </a:solidFill>
              </a:rPr>
              <a:t> was added to a cylinder containing 2.5 </a:t>
            </a:r>
            <a:r>
              <a:rPr lang="en-US" dirty="0" err="1" smtClean="0">
                <a:solidFill>
                  <a:srgbClr val="404040"/>
                </a:solidFill>
              </a:rPr>
              <a:t>atm</a:t>
            </a:r>
            <a:r>
              <a:rPr lang="en-US" dirty="0" smtClean="0">
                <a:solidFill>
                  <a:srgbClr val="404040"/>
                </a:solidFill>
              </a:rPr>
              <a:t> of O</a:t>
            </a:r>
            <a:r>
              <a:rPr lang="en-US" baseline="-25000" dirty="0" smtClean="0">
                <a:solidFill>
                  <a:srgbClr val="404040"/>
                </a:solidFill>
              </a:rPr>
              <a:t>2</a:t>
            </a:r>
            <a:r>
              <a:rPr lang="en-US" dirty="0" smtClean="0">
                <a:solidFill>
                  <a:srgbClr val="404040"/>
                </a:solidFill>
              </a:rPr>
              <a:t> to give a total pressure of 4.0 atm. What is the partial pressure of O</a:t>
            </a:r>
            <a:r>
              <a:rPr lang="en-US" baseline="-25000" dirty="0" smtClean="0">
                <a:solidFill>
                  <a:srgbClr val="404040"/>
                </a:solidFill>
              </a:rPr>
              <a:t>2</a:t>
            </a:r>
            <a:r>
              <a:rPr lang="en-US" dirty="0" smtClean="0">
                <a:solidFill>
                  <a:srgbClr val="404040"/>
                </a:solidFill>
              </a:rPr>
              <a:t> and CO</a:t>
            </a:r>
            <a:r>
              <a:rPr lang="en-US" baseline="-25000" dirty="0" smtClean="0">
                <a:solidFill>
                  <a:srgbClr val="404040"/>
                </a:solidFill>
              </a:rPr>
              <a:t>2</a:t>
            </a:r>
            <a:r>
              <a:rPr lang="en-US" dirty="0" smtClean="0">
                <a:solidFill>
                  <a:srgbClr val="404040"/>
                </a:solidFill>
              </a:rPr>
              <a:t> in the final mixture?</a:t>
            </a:r>
            <a:endParaRPr lang="en-US" dirty="0">
              <a:solidFill>
                <a:srgbClr val="404040"/>
              </a:solidFill>
            </a:endParaRPr>
          </a:p>
        </p:txBody>
      </p:sp>
      <p:sp>
        <p:nvSpPr>
          <p:cNvPr id="4" name="Slide Number Placeholder 3"/>
          <p:cNvSpPr>
            <a:spLocks noGrp="1"/>
          </p:cNvSpPr>
          <p:nvPr>
            <p:ph type="sldNum" sz="quarter" idx="12"/>
          </p:nvPr>
        </p:nvSpPr>
        <p:spPr/>
        <p:txBody>
          <a:bodyPr/>
          <a:lstStyle/>
          <a:p>
            <a:fld id="{F38DF745-7D3F-47F4-83A3-874385CFAA69}" type="slidenum">
              <a:rPr lang="en-US" smtClean="0"/>
              <a:pPr/>
              <a:t>23</a:t>
            </a:fld>
            <a:endParaRPr lang="en-US"/>
          </a:p>
        </p:txBody>
      </p:sp>
    </p:spTree>
    <p:extLst>
      <p:ext uri="{BB962C8B-B14F-4D97-AF65-F5344CB8AC3E}">
        <p14:creationId xmlns:p14="http://schemas.microsoft.com/office/powerpoint/2010/main" val="1318157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Avogadro’s Law</a:t>
            </a:r>
            <a:endParaRPr lang="en-US" dirty="0"/>
          </a:p>
        </p:txBody>
      </p:sp>
      <p:sp>
        <p:nvSpPr>
          <p:cNvPr id="3" name="Content Placeholder 2"/>
          <p:cNvSpPr>
            <a:spLocks noGrp="1"/>
          </p:cNvSpPr>
          <p:nvPr>
            <p:ph idx="1"/>
          </p:nvPr>
        </p:nvSpPr>
        <p:spPr/>
        <p:txBody>
          <a:bodyPr/>
          <a:lstStyle/>
          <a:p>
            <a:r>
              <a:rPr lang="en-US" dirty="0" smtClean="0">
                <a:solidFill>
                  <a:srgbClr val="404040"/>
                </a:solidFill>
              </a:rPr>
              <a:t>Volume/amount = k</a:t>
            </a:r>
            <a:endParaRPr lang="en-US" dirty="0">
              <a:solidFill>
                <a:srgbClr val="404040"/>
              </a:solidFill>
            </a:endParaRPr>
          </a:p>
        </p:txBody>
      </p:sp>
      <p:grpSp>
        <p:nvGrpSpPr>
          <p:cNvPr id="6" name="Group 5"/>
          <p:cNvGrpSpPr/>
          <p:nvPr/>
        </p:nvGrpSpPr>
        <p:grpSpPr>
          <a:xfrm>
            <a:off x="5470878" y="1501990"/>
            <a:ext cx="1739900" cy="622300"/>
            <a:chOff x="6083300" y="1600200"/>
            <a:chExt cx="1739900" cy="622300"/>
          </a:xfrm>
        </p:grpSpPr>
        <p:sp>
          <p:nvSpPr>
            <p:cNvPr id="7" name="Rectangle 6"/>
            <p:cNvSpPr/>
            <p:nvPr/>
          </p:nvSpPr>
          <p:spPr>
            <a:xfrm>
              <a:off x="6083300" y="1600200"/>
              <a:ext cx="1739900" cy="622300"/>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 name="TextBox 7"/>
            <p:cNvSpPr txBox="1"/>
            <p:nvPr/>
          </p:nvSpPr>
          <p:spPr>
            <a:xfrm>
              <a:off x="6083300" y="1679980"/>
              <a:ext cx="1739900" cy="461665"/>
            </a:xfrm>
            <a:prstGeom prst="rect">
              <a:avLst/>
            </a:prstGeom>
            <a:noFill/>
          </p:spPr>
          <p:txBody>
            <a:bodyPr wrap="square" rtlCol="0">
              <a:spAutoFit/>
            </a:bodyPr>
            <a:lstStyle/>
            <a:p>
              <a:pPr algn="ctr"/>
              <a:r>
                <a:rPr lang="en-US" sz="2400" dirty="0" smtClean="0">
                  <a:solidFill>
                    <a:schemeClr val="tx1">
                      <a:lumMod val="75000"/>
                      <a:lumOff val="25000"/>
                    </a:schemeClr>
                  </a:solidFill>
                  <a:latin typeface="Century Gothic"/>
                  <a:cs typeface="Century Gothic"/>
                </a:rPr>
                <a:t>V/n = k</a:t>
              </a:r>
              <a:endParaRPr lang="en-US" sz="2400" dirty="0">
                <a:solidFill>
                  <a:schemeClr val="tx1">
                    <a:lumMod val="75000"/>
                    <a:lumOff val="25000"/>
                  </a:schemeClr>
                </a:solidFill>
                <a:latin typeface="Century Gothic"/>
                <a:cs typeface="Century Gothic"/>
              </a:endParaRPr>
            </a:p>
          </p:txBody>
        </p:sp>
      </p:grpSp>
      <p:grpSp>
        <p:nvGrpSpPr>
          <p:cNvPr id="9" name="Group 8"/>
          <p:cNvGrpSpPr/>
          <p:nvPr/>
        </p:nvGrpSpPr>
        <p:grpSpPr>
          <a:xfrm>
            <a:off x="505718" y="3011708"/>
            <a:ext cx="8130804" cy="2619298"/>
            <a:chOff x="457200" y="3241626"/>
            <a:chExt cx="8130804" cy="2619298"/>
          </a:xfrm>
        </p:grpSpPr>
        <p:grpSp>
          <p:nvGrpSpPr>
            <p:cNvPr id="10" name="Group 9"/>
            <p:cNvGrpSpPr/>
            <p:nvPr/>
          </p:nvGrpSpPr>
          <p:grpSpPr>
            <a:xfrm>
              <a:off x="493773" y="3241626"/>
              <a:ext cx="8094231" cy="1782470"/>
              <a:chOff x="592569" y="4572774"/>
              <a:chExt cx="8094231" cy="1782470"/>
            </a:xfrm>
          </p:grpSpPr>
          <p:grpSp>
            <p:nvGrpSpPr>
              <p:cNvPr id="14" name="Group 13"/>
              <p:cNvGrpSpPr/>
              <p:nvPr/>
            </p:nvGrpSpPr>
            <p:grpSpPr>
              <a:xfrm>
                <a:off x="592569" y="4572774"/>
                <a:ext cx="8094231" cy="1782470"/>
                <a:chOff x="592569" y="4572774"/>
                <a:chExt cx="8094231" cy="1782470"/>
              </a:xfrm>
            </p:grpSpPr>
            <p:grpSp>
              <p:nvGrpSpPr>
                <p:cNvPr id="16" name="Group 15"/>
                <p:cNvGrpSpPr/>
                <p:nvPr/>
              </p:nvGrpSpPr>
              <p:grpSpPr>
                <a:xfrm>
                  <a:off x="5154673" y="4572774"/>
                  <a:ext cx="1181100" cy="1782470"/>
                  <a:chOff x="698169" y="4585474"/>
                  <a:chExt cx="1181100" cy="1782470"/>
                </a:xfrm>
              </p:grpSpPr>
              <p:sp>
                <p:nvSpPr>
                  <p:cNvPr id="32" name="Can 31"/>
                  <p:cNvSpPr/>
                  <p:nvPr/>
                </p:nvSpPr>
                <p:spPr>
                  <a:xfrm>
                    <a:off x="698169" y="4907444"/>
                    <a:ext cx="1181100" cy="1460500"/>
                  </a:xfrm>
                  <a:prstGeom prst="can">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Can 32"/>
                  <p:cNvSpPr/>
                  <p:nvPr/>
                </p:nvSpPr>
                <p:spPr>
                  <a:xfrm>
                    <a:off x="698169" y="5313844"/>
                    <a:ext cx="1181100" cy="127000"/>
                  </a:xfrm>
                  <a:prstGeom prst="can">
                    <a:avLst/>
                  </a:prstGeom>
                  <a:solidFill>
                    <a:schemeClr val="tx1">
                      <a:lumMod val="65000"/>
                      <a:lumOff val="35000"/>
                    </a:schemeClr>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Can 33"/>
                  <p:cNvSpPr/>
                  <p:nvPr/>
                </p:nvSpPr>
                <p:spPr>
                  <a:xfrm>
                    <a:off x="1218869" y="4585474"/>
                    <a:ext cx="177800" cy="758610"/>
                  </a:xfrm>
                  <a:prstGeom prst="can">
                    <a:avLst/>
                  </a:prstGeom>
                  <a:solidFill>
                    <a:schemeClr val="tx1">
                      <a:lumMod val="65000"/>
                      <a:lumOff val="35000"/>
                    </a:schemeClr>
                  </a:solidFill>
                  <a:ln>
                    <a:solidFill>
                      <a:srgbClr val="59595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806607" y="5720244"/>
                    <a:ext cx="127000" cy="127000"/>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1111407" y="5593244"/>
                    <a:ext cx="127000" cy="127000"/>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a:off x="1541253" y="5783744"/>
                    <a:ext cx="127000" cy="127000"/>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p:nvPr/>
                </p:nvSpPr>
                <p:spPr>
                  <a:xfrm>
                    <a:off x="1091869" y="5910744"/>
                    <a:ext cx="127000" cy="127000"/>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1441607" y="6037744"/>
                    <a:ext cx="127000" cy="127000"/>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Oval 39"/>
                  <p:cNvSpPr/>
                  <p:nvPr/>
                </p:nvSpPr>
                <p:spPr>
                  <a:xfrm>
                    <a:off x="1396669" y="5529744"/>
                    <a:ext cx="127000" cy="127000"/>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Oval 40"/>
                  <p:cNvSpPr/>
                  <p:nvPr/>
                </p:nvSpPr>
                <p:spPr>
                  <a:xfrm>
                    <a:off x="870107" y="6164744"/>
                    <a:ext cx="127000" cy="127000"/>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Oval 41"/>
                  <p:cNvSpPr/>
                  <p:nvPr/>
                </p:nvSpPr>
                <p:spPr>
                  <a:xfrm>
                    <a:off x="1247709" y="6202624"/>
                    <a:ext cx="127000" cy="127000"/>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592569" y="4894744"/>
                  <a:ext cx="1181100" cy="1460500"/>
                  <a:chOff x="5009279" y="4905787"/>
                  <a:chExt cx="1181100" cy="1460500"/>
                </a:xfrm>
              </p:grpSpPr>
              <p:sp>
                <p:nvSpPr>
                  <p:cNvPr id="21" name="Can 20"/>
                  <p:cNvSpPr/>
                  <p:nvPr/>
                </p:nvSpPr>
                <p:spPr>
                  <a:xfrm>
                    <a:off x="5009279" y="4905787"/>
                    <a:ext cx="1181100" cy="1460500"/>
                  </a:xfrm>
                  <a:prstGeom prst="can">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Can 21"/>
                  <p:cNvSpPr/>
                  <p:nvPr/>
                </p:nvSpPr>
                <p:spPr>
                  <a:xfrm>
                    <a:off x="5009279" y="5718587"/>
                    <a:ext cx="1181100" cy="127000"/>
                  </a:xfrm>
                  <a:prstGeom prst="can">
                    <a:avLst/>
                  </a:prstGeom>
                  <a:solidFill>
                    <a:schemeClr val="tx1">
                      <a:lumMod val="65000"/>
                      <a:lumOff val="35000"/>
                    </a:schemeClr>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Can 22"/>
                  <p:cNvSpPr/>
                  <p:nvPr/>
                </p:nvSpPr>
                <p:spPr>
                  <a:xfrm>
                    <a:off x="5513477" y="4997678"/>
                    <a:ext cx="177800" cy="758610"/>
                  </a:xfrm>
                  <a:prstGeom prst="can">
                    <a:avLst/>
                  </a:prstGeom>
                  <a:solidFill>
                    <a:schemeClr val="tx1">
                      <a:lumMod val="65000"/>
                      <a:lumOff val="35000"/>
                    </a:schemeClr>
                  </a:solidFill>
                  <a:ln>
                    <a:solidFill>
                      <a:srgbClr val="59595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5161679" y="5965749"/>
                    <a:ext cx="127000" cy="127000"/>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5513477" y="6057988"/>
                    <a:ext cx="127000" cy="127000"/>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5740994" y="6196304"/>
                    <a:ext cx="127000" cy="127000"/>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5804494" y="5893457"/>
                    <a:ext cx="127000" cy="127000"/>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Rectangle 17"/>
                <p:cNvSpPr/>
                <p:nvPr/>
              </p:nvSpPr>
              <p:spPr>
                <a:xfrm>
                  <a:off x="2156444" y="5613876"/>
                  <a:ext cx="2700424" cy="68372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9" name="TextBox 18"/>
                <p:cNvSpPr txBox="1"/>
                <p:nvPr/>
              </p:nvSpPr>
              <p:spPr>
                <a:xfrm>
                  <a:off x="2169143" y="5626832"/>
                  <a:ext cx="2700425" cy="646331"/>
                </a:xfrm>
                <a:prstGeom prst="rect">
                  <a:avLst/>
                </a:prstGeom>
                <a:noFill/>
              </p:spPr>
              <p:txBody>
                <a:bodyPr wrap="square" rtlCol="0">
                  <a:spAutoFit/>
                </a:bodyPr>
                <a:lstStyle/>
                <a:p>
                  <a:pPr algn="ctr"/>
                  <a:r>
                    <a:rPr lang="en-US" dirty="0" smtClean="0">
                      <a:solidFill>
                        <a:schemeClr val="tx1">
                          <a:lumMod val="75000"/>
                          <a:lumOff val="25000"/>
                        </a:schemeClr>
                      </a:solidFill>
                      <a:latin typeface="Century Gothic"/>
                      <a:cs typeface="Century Gothic"/>
                    </a:rPr>
                    <a:t>Increase number of moles</a:t>
                  </a:r>
                  <a:endParaRPr lang="en-US" dirty="0">
                    <a:solidFill>
                      <a:schemeClr val="tx1">
                        <a:lumMod val="75000"/>
                        <a:lumOff val="25000"/>
                      </a:schemeClr>
                    </a:solidFill>
                    <a:latin typeface="Century Gothic"/>
                    <a:cs typeface="Century Gothic"/>
                  </a:endParaRPr>
                </a:p>
              </p:txBody>
            </p:sp>
            <p:sp>
              <p:nvSpPr>
                <p:cNvPr id="20" name="Rectangle 19"/>
                <p:cNvSpPr/>
                <p:nvPr/>
              </p:nvSpPr>
              <p:spPr>
                <a:xfrm>
                  <a:off x="6515101" y="5613361"/>
                  <a:ext cx="2171699" cy="484068"/>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grpSp>
          <p:sp>
            <p:nvSpPr>
              <p:cNvPr id="15" name="TextBox 14"/>
              <p:cNvSpPr txBox="1"/>
              <p:nvPr/>
            </p:nvSpPr>
            <p:spPr>
              <a:xfrm>
                <a:off x="6515101" y="5669777"/>
                <a:ext cx="2171699" cy="369332"/>
              </a:xfrm>
              <a:prstGeom prst="rect">
                <a:avLst/>
              </a:prstGeom>
              <a:noFill/>
            </p:spPr>
            <p:txBody>
              <a:bodyPr wrap="square" rtlCol="0">
                <a:spAutoFit/>
              </a:bodyPr>
              <a:lstStyle/>
              <a:p>
                <a:pPr algn="ctr"/>
                <a:r>
                  <a:rPr lang="en-US" dirty="0" smtClean="0">
                    <a:solidFill>
                      <a:schemeClr val="tx1">
                        <a:lumMod val="75000"/>
                        <a:lumOff val="25000"/>
                      </a:schemeClr>
                    </a:solidFill>
                    <a:latin typeface="Century Gothic"/>
                    <a:cs typeface="Century Gothic"/>
                  </a:rPr>
                  <a:t>Volume increases</a:t>
                </a:r>
                <a:endParaRPr lang="en-US" dirty="0">
                  <a:solidFill>
                    <a:schemeClr val="tx1">
                      <a:lumMod val="75000"/>
                      <a:lumOff val="25000"/>
                    </a:schemeClr>
                  </a:solidFill>
                  <a:latin typeface="Century Gothic"/>
                  <a:cs typeface="Century Gothic"/>
                </a:endParaRPr>
              </a:p>
            </p:txBody>
          </p:sp>
        </p:grpSp>
        <p:cxnSp>
          <p:nvCxnSpPr>
            <p:cNvPr id="11" name="Straight Arrow Connector 10"/>
            <p:cNvCxnSpPr/>
            <p:nvPr/>
          </p:nvCxnSpPr>
          <p:spPr>
            <a:xfrm>
              <a:off x="2270754" y="4132861"/>
              <a:ext cx="2171699" cy="0"/>
            </a:xfrm>
            <a:prstGeom prst="straightConnector1">
              <a:avLst/>
            </a:prstGeom>
            <a:ln>
              <a:solidFill>
                <a:schemeClr val="tx1">
                  <a:lumMod val="75000"/>
                  <a:lumOff val="2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457200" y="5214593"/>
              <a:ext cx="1383969" cy="646331"/>
            </a:xfrm>
            <a:prstGeom prst="rect">
              <a:avLst/>
            </a:prstGeom>
            <a:noFill/>
          </p:spPr>
          <p:txBody>
            <a:bodyPr wrap="square" rtlCol="0">
              <a:spAutoFit/>
            </a:bodyPr>
            <a:lstStyle/>
            <a:p>
              <a:pPr algn="ctr"/>
              <a:r>
                <a:rPr lang="en-US" dirty="0">
                  <a:solidFill>
                    <a:schemeClr val="tx1">
                      <a:lumMod val="75000"/>
                      <a:lumOff val="25000"/>
                    </a:schemeClr>
                  </a:solidFill>
                  <a:latin typeface="Century Gothic"/>
                  <a:cs typeface="Century Gothic"/>
                </a:rPr>
                <a:t>n</a:t>
              </a:r>
              <a:r>
                <a:rPr lang="en-US" dirty="0" smtClean="0">
                  <a:solidFill>
                    <a:schemeClr val="tx1">
                      <a:lumMod val="75000"/>
                      <a:lumOff val="25000"/>
                    </a:schemeClr>
                  </a:solidFill>
                  <a:latin typeface="Century Gothic"/>
                  <a:cs typeface="Century Gothic"/>
                </a:rPr>
                <a:t> = 1 </a:t>
              </a:r>
              <a:r>
                <a:rPr lang="en-US" dirty="0" err="1" smtClean="0">
                  <a:solidFill>
                    <a:schemeClr val="tx1">
                      <a:lumMod val="75000"/>
                      <a:lumOff val="25000"/>
                    </a:schemeClr>
                  </a:solidFill>
                  <a:latin typeface="Century Gothic"/>
                  <a:cs typeface="Century Gothic"/>
                </a:rPr>
                <a:t>mol</a:t>
              </a:r>
              <a:endParaRPr lang="en-US" dirty="0" smtClean="0">
                <a:solidFill>
                  <a:schemeClr val="tx1">
                    <a:lumMod val="75000"/>
                    <a:lumOff val="25000"/>
                  </a:schemeClr>
                </a:solidFill>
                <a:latin typeface="Century Gothic"/>
                <a:cs typeface="Century Gothic"/>
              </a:endParaRPr>
            </a:p>
            <a:p>
              <a:pPr algn="ctr"/>
              <a:r>
                <a:rPr lang="en-US" dirty="0" smtClean="0">
                  <a:solidFill>
                    <a:schemeClr val="tx1">
                      <a:lumMod val="75000"/>
                      <a:lumOff val="25000"/>
                    </a:schemeClr>
                  </a:solidFill>
                  <a:latin typeface="Century Gothic"/>
                  <a:cs typeface="Century Gothic"/>
                </a:rPr>
                <a:t>V = 1 L</a:t>
              </a:r>
              <a:endParaRPr lang="en-US" dirty="0">
                <a:solidFill>
                  <a:schemeClr val="tx1">
                    <a:lumMod val="75000"/>
                    <a:lumOff val="25000"/>
                  </a:schemeClr>
                </a:solidFill>
                <a:latin typeface="Century Gothic"/>
                <a:cs typeface="Century Gothic"/>
              </a:endParaRPr>
            </a:p>
          </p:txBody>
        </p:sp>
        <p:sp>
          <p:nvSpPr>
            <p:cNvPr id="13" name="TextBox 12"/>
            <p:cNvSpPr txBox="1"/>
            <p:nvPr/>
          </p:nvSpPr>
          <p:spPr>
            <a:xfrm>
              <a:off x="4974153" y="5214593"/>
              <a:ext cx="1383969" cy="646331"/>
            </a:xfrm>
            <a:prstGeom prst="rect">
              <a:avLst/>
            </a:prstGeom>
            <a:noFill/>
          </p:spPr>
          <p:txBody>
            <a:bodyPr wrap="square" rtlCol="0">
              <a:spAutoFit/>
            </a:bodyPr>
            <a:lstStyle/>
            <a:p>
              <a:pPr algn="ctr"/>
              <a:r>
                <a:rPr lang="en-US" dirty="0">
                  <a:solidFill>
                    <a:schemeClr val="tx1">
                      <a:lumMod val="75000"/>
                      <a:lumOff val="25000"/>
                    </a:schemeClr>
                  </a:solidFill>
                  <a:latin typeface="Century Gothic"/>
                  <a:cs typeface="Century Gothic"/>
                </a:rPr>
                <a:t>n</a:t>
              </a:r>
              <a:r>
                <a:rPr lang="en-US" dirty="0" smtClean="0">
                  <a:solidFill>
                    <a:schemeClr val="tx1">
                      <a:lumMod val="75000"/>
                      <a:lumOff val="25000"/>
                    </a:schemeClr>
                  </a:solidFill>
                  <a:latin typeface="Century Gothic"/>
                  <a:cs typeface="Century Gothic"/>
                </a:rPr>
                <a:t> = 2 </a:t>
              </a:r>
              <a:r>
                <a:rPr lang="en-US" dirty="0" err="1" smtClean="0">
                  <a:solidFill>
                    <a:schemeClr val="tx1">
                      <a:lumMod val="75000"/>
                      <a:lumOff val="25000"/>
                    </a:schemeClr>
                  </a:solidFill>
                  <a:latin typeface="Century Gothic"/>
                  <a:cs typeface="Century Gothic"/>
                </a:rPr>
                <a:t>mol</a:t>
              </a:r>
              <a:endParaRPr lang="en-US" dirty="0" smtClean="0">
                <a:solidFill>
                  <a:schemeClr val="tx1">
                    <a:lumMod val="75000"/>
                    <a:lumOff val="25000"/>
                  </a:schemeClr>
                </a:solidFill>
                <a:latin typeface="Century Gothic"/>
                <a:cs typeface="Century Gothic"/>
              </a:endParaRPr>
            </a:p>
            <a:p>
              <a:pPr algn="ctr"/>
              <a:r>
                <a:rPr lang="en-US" dirty="0" smtClean="0">
                  <a:solidFill>
                    <a:schemeClr val="tx1">
                      <a:lumMod val="75000"/>
                      <a:lumOff val="25000"/>
                    </a:schemeClr>
                  </a:solidFill>
                  <a:latin typeface="Century Gothic"/>
                  <a:cs typeface="Century Gothic"/>
                </a:rPr>
                <a:t>V = 2 L</a:t>
              </a:r>
              <a:endParaRPr lang="en-US" dirty="0">
                <a:solidFill>
                  <a:schemeClr val="tx1">
                    <a:lumMod val="75000"/>
                    <a:lumOff val="25000"/>
                  </a:schemeClr>
                </a:solidFill>
                <a:latin typeface="Century Gothic"/>
                <a:cs typeface="Century Gothic"/>
              </a:endParaRPr>
            </a:p>
          </p:txBody>
        </p:sp>
      </p:grpSp>
      <p:sp>
        <p:nvSpPr>
          <p:cNvPr id="43" name="Slide Number Placeholder 42"/>
          <p:cNvSpPr>
            <a:spLocks noGrp="1"/>
          </p:cNvSpPr>
          <p:nvPr>
            <p:ph type="sldNum" sz="quarter" idx="12"/>
          </p:nvPr>
        </p:nvSpPr>
        <p:spPr/>
        <p:txBody>
          <a:bodyPr/>
          <a:lstStyle/>
          <a:p>
            <a:fld id="{F38DF745-7D3F-47F4-83A3-874385CFAA69}" type="slidenum">
              <a:rPr lang="en-US" smtClean="0"/>
              <a:pPr/>
              <a:t>3</a:t>
            </a:fld>
            <a:endParaRPr lang="en-US"/>
          </a:p>
        </p:txBody>
      </p:sp>
    </p:spTree>
    <p:extLst>
      <p:ext uri="{BB962C8B-B14F-4D97-AF65-F5344CB8AC3E}">
        <p14:creationId xmlns:p14="http://schemas.microsoft.com/office/powerpoint/2010/main" val="4021413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97280"/>
          </a:xfrm>
        </p:spPr>
        <p:txBody>
          <a:bodyPr/>
          <a:lstStyle/>
          <a:p>
            <a:r>
              <a:rPr lang="en-US" dirty="0" smtClean="0"/>
              <a:t>Avogadro’s Law</a:t>
            </a:r>
            <a:endParaRPr lang="en-US" dirty="0"/>
          </a:p>
        </p:txBody>
      </p:sp>
      <p:sp>
        <p:nvSpPr>
          <p:cNvPr id="3" name="Content Placeholder 2"/>
          <p:cNvSpPr>
            <a:spLocks noGrp="1"/>
          </p:cNvSpPr>
          <p:nvPr>
            <p:ph idx="1"/>
          </p:nvPr>
        </p:nvSpPr>
        <p:spPr/>
        <p:txBody>
          <a:bodyPr/>
          <a:lstStyle/>
          <a:p>
            <a:r>
              <a:rPr lang="en-US" dirty="0">
                <a:solidFill>
                  <a:srgbClr val="404040"/>
                </a:solidFill>
              </a:rPr>
              <a:t>Comparison of two sets of conditions</a:t>
            </a:r>
          </a:p>
          <a:p>
            <a:endParaRPr lang="en-US" dirty="0">
              <a:solidFill>
                <a:srgbClr val="404040"/>
              </a:solidFill>
            </a:endParaRPr>
          </a:p>
          <a:p>
            <a:r>
              <a:rPr lang="en-US" dirty="0">
                <a:solidFill>
                  <a:srgbClr val="404040"/>
                </a:solidFill>
              </a:rPr>
              <a:t>Initial conditions </a:t>
            </a:r>
            <a:r>
              <a:rPr lang="en-US" dirty="0" smtClean="0">
                <a:solidFill>
                  <a:srgbClr val="404040"/>
                </a:solidFill>
              </a:rPr>
              <a:t>(n</a:t>
            </a:r>
            <a:r>
              <a:rPr lang="en-US" baseline="-25000" dirty="0" smtClean="0">
                <a:solidFill>
                  <a:srgbClr val="404040"/>
                </a:solidFill>
              </a:rPr>
              <a:t>1</a:t>
            </a:r>
            <a:r>
              <a:rPr lang="en-US" dirty="0">
                <a:solidFill>
                  <a:srgbClr val="404040"/>
                </a:solidFill>
              </a:rPr>
              <a:t>, V</a:t>
            </a:r>
            <a:r>
              <a:rPr lang="en-US" baseline="-25000" dirty="0">
                <a:solidFill>
                  <a:srgbClr val="404040"/>
                </a:solidFill>
              </a:rPr>
              <a:t>1</a:t>
            </a:r>
            <a:r>
              <a:rPr lang="en-US" dirty="0">
                <a:solidFill>
                  <a:srgbClr val="404040"/>
                </a:solidFill>
              </a:rPr>
              <a:t>)</a:t>
            </a:r>
          </a:p>
          <a:p>
            <a:endParaRPr lang="en-US" dirty="0">
              <a:solidFill>
                <a:srgbClr val="404040"/>
              </a:solidFill>
            </a:endParaRPr>
          </a:p>
          <a:p>
            <a:r>
              <a:rPr lang="en-US" dirty="0">
                <a:solidFill>
                  <a:srgbClr val="404040"/>
                </a:solidFill>
              </a:rPr>
              <a:t>New conditions </a:t>
            </a:r>
            <a:r>
              <a:rPr lang="en-US" dirty="0" smtClean="0">
                <a:solidFill>
                  <a:srgbClr val="404040"/>
                </a:solidFill>
              </a:rPr>
              <a:t>(n</a:t>
            </a:r>
            <a:r>
              <a:rPr lang="en-US" baseline="-25000" dirty="0" smtClean="0">
                <a:solidFill>
                  <a:srgbClr val="404040"/>
                </a:solidFill>
              </a:rPr>
              <a:t>2</a:t>
            </a:r>
            <a:r>
              <a:rPr lang="en-US" dirty="0">
                <a:solidFill>
                  <a:srgbClr val="404040"/>
                </a:solidFill>
              </a:rPr>
              <a:t>, V</a:t>
            </a:r>
            <a:r>
              <a:rPr lang="en-US" baseline="-25000" dirty="0">
                <a:solidFill>
                  <a:srgbClr val="404040"/>
                </a:solidFill>
              </a:rPr>
              <a:t>2</a:t>
            </a:r>
            <a:r>
              <a:rPr lang="en-US" dirty="0">
                <a:solidFill>
                  <a:srgbClr val="404040"/>
                </a:solidFill>
              </a:rPr>
              <a:t>)</a:t>
            </a:r>
            <a:endParaRPr lang="en-US" b="1" baseline="-25000" dirty="0">
              <a:solidFill>
                <a:srgbClr val="404040"/>
              </a:solidFill>
            </a:endParaRPr>
          </a:p>
          <a:p>
            <a:endParaRPr lang="en-US" dirty="0">
              <a:solidFill>
                <a:srgbClr val="404040"/>
              </a:solidFill>
            </a:endParaRPr>
          </a:p>
        </p:txBody>
      </p:sp>
      <p:pic>
        <p:nvPicPr>
          <p:cNvPr id="7" name="Picture 6"/>
          <p:cNvPicPr>
            <a:picLocks noChangeAspect="1"/>
          </p:cNvPicPr>
          <p:nvPr/>
        </p:nvPicPr>
        <p:blipFill rotWithShape="1">
          <a:blip r:embed="rId2"/>
          <a:srcRect l="41102" r="40675"/>
          <a:stretch/>
        </p:blipFill>
        <p:spPr bwMode="auto">
          <a:xfrm>
            <a:off x="3551554" y="4127501"/>
            <a:ext cx="2053355" cy="755332"/>
          </a:xfrm>
          <a:prstGeom prst="rect">
            <a:avLst/>
          </a:prstGeom>
          <a:ln>
            <a:noFill/>
          </a:ln>
          <a:extLst>
            <a:ext uri="{53640926-AAD7-44d8-BBD7-CCE9431645EC}">
              <a14:shadowObscured xmlns:a14="http://schemas.microsoft.com/office/drawing/2010/main"/>
            </a:ext>
          </a:extLst>
        </p:spPr>
      </p:pic>
      <p:pic>
        <p:nvPicPr>
          <p:cNvPr id="9" name="Picture 8"/>
          <p:cNvPicPr>
            <a:picLocks noChangeAspect="1"/>
          </p:cNvPicPr>
          <p:nvPr/>
        </p:nvPicPr>
        <p:blipFill rotWithShape="1">
          <a:blip r:embed="rId3"/>
          <a:srcRect l="42947" r="43079"/>
          <a:stretch/>
        </p:blipFill>
        <p:spPr bwMode="auto">
          <a:xfrm>
            <a:off x="3782377" y="5245101"/>
            <a:ext cx="1574587" cy="755332"/>
          </a:xfrm>
          <a:prstGeom prst="rect">
            <a:avLst/>
          </a:prstGeom>
          <a:ln>
            <a:noFill/>
          </a:ln>
          <a:extLst>
            <a:ext uri="{53640926-AAD7-44d8-BBD7-CCE9431645EC}">
              <a14:shadowObscured xmlns:a14="http://schemas.microsoft.com/office/drawing/2010/main"/>
            </a:ext>
          </a:extLst>
        </p:spPr>
      </p:pic>
      <p:sp>
        <p:nvSpPr>
          <p:cNvPr id="10" name="Slide Number Placeholder 9"/>
          <p:cNvSpPr>
            <a:spLocks noGrp="1"/>
          </p:cNvSpPr>
          <p:nvPr>
            <p:ph type="sldNum" sz="quarter" idx="12"/>
          </p:nvPr>
        </p:nvSpPr>
        <p:spPr/>
        <p:txBody>
          <a:bodyPr/>
          <a:lstStyle/>
          <a:p>
            <a:fld id="{F38DF745-7D3F-47F4-83A3-874385CFAA69}" type="slidenum">
              <a:rPr lang="en-US" smtClean="0"/>
              <a:pPr/>
              <a:t>4</a:t>
            </a:fld>
            <a:endParaRPr lang="en-US"/>
          </a:p>
        </p:txBody>
      </p:sp>
    </p:spTree>
    <p:extLst>
      <p:ext uri="{BB962C8B-B14F-4D97-AF65-F5344CB8AC3E}">
        <p14:creationId xmlns:p14="http://schemas.microsoft.com/office/powerpoint/2010/main" val="4021413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Example #1</a:t>
            </a:r>
            <a:endParaRPr lang="en-US" dirty="0"/>
          </a:p>
        </p:txBody>
      </p:sp>
      <p:sp>
        <p:nvSpPr>
          <p:cNvPr id="3" name="Content Placeholder 2"/>
          <p:cNvSpPr>
            <a:spLocks noGrp="1"/>
          </p:cNvSpPr>
          <p:nvPr>
            <p:ph idx="1"/>
          </p:nvPr>
        </p:nvSpPr>
        <p:spPr/>
        <p:txBody>
          <a:bodyPr/>
          <a:lstStyle/>
          <a:p>
            <a:pPr marL="0" lvl="0" indent="0">
              <a:buNone/>
            </a:pPr>
            <a:r>
              <a:rPr lang="en-US" dirty="0">
                <a:solidFill>
                  <a:srgbClr val="404040"/>
                </a:solidFill>
              </a:rPr>
              <a:t>A sample containing 8.00 g of O</a:t>
            </a:r>
            <a:r>
              <a:rPr lang="en-US" baseline="-25000" dirty="0">
                <a:solidFill>
                  <a:srgbClr val="404040"/>
                </a:solidFill>
              </a:rPr>
              <a:t>2</a:t>
            </a:r>
            <a:r>
              <a:rPr lang="en-US" dirty="0">
                <a:solidFill>
                  <a:srgbClr val="404040"/>
                </a:solidFill>
              </a:rPr>
              <a:t> has a volume of 5.00 L. What is the volume, in L, after 4.00 g of O</a:t>
            </a:r>
            <a:r>
              <a:rPr lang="en-US" baseline="-25000" dirty="0">
                <a:solidFill>
                  <a:srgbClr val="404040"/>
                </a:solidFill>
              </a:rPr>
              <a:t>2</a:t>
            </a:r>
            <a:r>
              <a:rPr lang="en-US" dirty="0">
                <a:solidFill>
                  <a:srgbClr val="404040"/>
                </a:solidFill>
              </a:rPr>
              <a:t> is added to the 8.00 g in the balloon, if temperature and pressure do not change?</a:t>
            </a:r>
          </a:p>
          <a:p>
            <a:pPr marL="0" indent="0">
              <a:buNone/>
            </a:pPr>
            <a:endParaRPr lang="en-US" dirty="0">
              <a:solidFill>
                <a:srgbClr val="404040"/>
              </a:solidFill>
            </a:endParaRPr>
          </a:p>
        </p:txBody>
      </p:sp>
      <p:sp>
        <p:nvSpPr>
          <p:cNvPr id="4" name="Slide Number Placeholder 3"/>
          <p:cNvSpPr>
            <a:spLocks noGrp="1"/>
          </p:cNvSpPr>
          <p:nvPr>
            <p:ph type="sldNum" sz="quarter" idx="12"/>
          </p:nvPr>
        </p:nvSpPr>
        <p:spPr/>
        <p:txBody>
          <a:bodyPr/>
          <a:lstStyle/>
          <a:p>
            <a:fld id="{F38DF745-7D3F-47F4-83A3-874385CFAA69}" type="slidenum">
              <a:rPr lang="en-US" smtClean="0"/>
              <a:pPr/>
              <a:t>5</a:t>
            </a:fld>
            <a:endParaRPr lang="en-US"/>
          </a:p>
        </p:txBody>
      </p:sp>
    </p:spTree>
    <p:extLst>
      <p:ext uri="{BB962C8B-B14F-4D97-AF65-F5344CB8AC3E}">
        <p14:creationId xmlns:p14="http://schemas.microsoft.com/office/powerpoint/2010/main" val="2225910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Example #1 Solved</a:t>
            </a:r>
            <a:endParaRPr lang="en-US" dirty="0"/>
          </a:p>
        </p:txBody>
      </p:sp>
      <p:sp>
        <p:nvSpPr>
          <p:cNvPr id="3" name="Content Placeholder 2"/>
          <p:cNvSpPr>
            <a:spLocks noGrp="1"/>
          </p:cNvSpPr>
          <p:nvPr>
            <p:ph idx="1"/>
          </p:nvPr>
        </p:nvSpPr>
        <p:spPr/>
        <p:txBody>
          <a:bodyPr/>
          <a:lstStyle/>
          <a:p>
            <a:r>
              <a:rPr lang="en-US" dirty="0">
                <a:solidFill>
                  <a:schemeClr val="tx1">
                    <a:lumMod val="75000"/>
                    <a:lumOff val="25000"/>
                  </a:schemeClr>
                </a:solidFill>
              </a:rPr>
              <a:t>Identify </a:t>
            </a:r>
            <a:r>
              <a:rPr lang="en-US" dirty="0" smtClean="0">
                <a:solidFill>
                  <a:schemeClr val="tx1">
                    <a:lumMod val="75000"/>
                    <a:lumOff val="25000"/>
                  </a:schemeClr>
                </a:solidFill>
              </a:rPr>
              <a:t>n</a:t>
            </a:r>
            <a:r>
              <a:rPr lang="en-US" baseline="-25000" dirty="0" smtClean="0">
                <a:solidFill>
                  <a:schemeClr val="tx1">
                    <a:lumMod val="75000"/>
                    <a:lumOff val="25000"/>
                  </a:schemeClr>
                </a:solidFill>
              </a:rPr>
              <a:t>1</a:t>
            </a:r>
            <a:r>
              <a:rPr lang="en-US" dirty="0">
                <a:solidFill>
                  <a:schemeClr val="tx1">
                    <a:lumMod val="75000"/>
                    <a:lumOff val="25000"/>
                  </a:schemeClr>
                </a:solidFill>
              </a:rPr>
              <a:t>, V</a:t>
            </a:r>
            <a:r>
              <a:rPr lang="en-US" baseline="-25000" dirty="0">
                <a:solidFill>
                  <a:schemeClr val="tx1">
                    <a:lumMod val="75000"/>
                    <a:lumOff val="25000"/>
                  </a:schemeClr>
                </a:solidFill>
              </a:rPr>
              <a:t>1</a:t>
            </a:r>
            <a:r>
              <a:rPr lang="en-US" dirty="0">
                <a:solidFill>
                  <a:schemeClr val="tx1">
                    <a:lumMod val="75000"/>
                    <a:lumOff val="25000"/>
                  </a:schemeClr>
                </a:solidFill>
              </a:rPr>
              <a:t>, </a:t>
            </a:r>
            <a:r>
              <a:rPr lang="en-US" dirty="0" smtClean="0">
                <a:solidFill>
                  <a:schemeClr val="tx1">
                    <a:lumMod val="75000"/>
                    <a:lumOff val="25000"/>
                  </a:schemeClr>
                </a:solidFill>
              </a:rPr>
              <a:t>n</a:t>
            </a:r>
            <a:r>
              <a:rPr lang="en-US" baseline="-25000" dirty="0" smtClean="0">
                <a:solidFill>
                  <a:schemeClr val="tx1">
                    <a:lumMod val="75000"/>
                    <a:lumOff val="25000"/>
                  </a:schemeClr>
                </a:solidFill>
              </a:rPr>
              <a:t>2</a:t>
            </a:r>
            <a:r>
              <a:rPr lang="en-US" dirty="0">
                <a:solidFill>
                  <a:schemeClr val="tx1">
                    <a:lumMod val="75000"/>
                    <a:lumOff val="25000"/>
                  </a:schemeClr>
                </a:solidFill>
              </a:rPr>
              <a:t>, and V</a:t>
            </a:r>
            <a:r>
              <a:rPr lang="en-US" baseline="-25000" dirty="0">
                <a:solidFill>
                  <a:schemeClr val="tx1">
                    <a:lumMod val="75000"/>
                    <a:lumOff val="25000"/>
                  </a:schemeClr>
                </a:solidFill>
              </a:rPr>
              <a:t>2</a:t>
            </a:r>
          </a:p>
          <a:p>
            <a:endParaRPr lang="en-US" dirty="0">
              <a:solidFill>
                <a:schemeClr val="tx1">
                  <a:lumMod val="75000"/>
                  <a:lumOff val="25000"/>
                </a:schemeClr>
              </a:solidFill>
            </a:endParaRPr>
          </a:p>
          <a:p>
            <a:r>
              <a:rPr lang="en-US" dirty="0" smtClean="0">
                <a:solidFill>
                  <a:schemeClr val="tx1">
                    <a:lumMod val="75000"/>
                    <a:lumOff val="25000"/>
                  </a:schemeClr>
                </a:solidFill>
              </a:rPr>
              <a:t>n</a:t>
            </a:r>
            <a:r>
              <a:rPr lang="en-US" baseline="-25000" dirty="0" smtClean="0">
                <a:solidFill>
                  <a:schemeClr val="tx1">
                    <a:lumMod val="75000"/>
                    <a:lumOff val="25000"/>
                  </a:schemeClr>
                </a:solidFill>
              </a:rPr>
              <a:t>1</a:t>
            </a:r>
            <a:r>
              <a:rPr lang="en-US" dirty="0" smtClean="0">
                <a:solidFill>
                  <a:schemeClr val="tx1">
                    <a:lumMod val="75000"/>
                    <a:lumOff val="25000"/>
                  </a:schemeClr>
                </a:solidFill>
              </a:rPr>
              <a:t> =					</a:t>
            </a:r>
            <a:r>
              <a:rPr lang="en-US" i="1" dirty="0">
                <a:solidFill>
                  <a:schemeClr val="tx1">
                    <a:lumMod val="75000"/>
                    <a:lumOff val="25000"/>
                  </a:schemeClr>
                </a:solidFill>
              </a:rPr>
              <a:t>	</a:t>
            </a:r>
            <a:r>
              <a:rPr lang="en-US" i="1" dirty="0" smtClean="0">
                <a:solidFill>
                  <a:schemeClr val="tx1">
                    <a:lumMod val="75000"/>
                    <a:lumOff val="25000"/>
                  </a:schemeClr>
                </a:solidFill>
              </a:rPr>
              <a:t>    </a:t>
            </a:r>
            <a:r>
              <a:rPr lang="en-US" dirty="0" smtClean="0">
                <a:solidFill>
                  <a:schemeClr val="tx1">
                    <a:lumMod val="75000"/>
                    <a:lumOff val="25000"/>
                  </a:schemeClr>
                </a:solidFill>
              </a:rPr>
              <a:t>V</a:t>
            </a:r>
            <a:r>
              <a:rPr lang="en-US" baseline="-25000" dirty="0" smtClean="0">
                <a:solidFill>
                  <a:schemeClr val="tx1">
                    <a:lumMod val="75000"/>
                    <a:lumOff val="25000"/>
                  </a:schemeClr>
                </a:solidFill>
              </a:rPr>
              <a:t>1 </a:t>
            </a:r>
            <a:r>
              <a:rPr lang="en-US" dirty="0">
                <a:solidFill>
                  <a:schemeClr val="tx1">
                    <a:lumMod val="75000"/>
                    <a:lumOff val="25000"/>
                  </a:schemeClr>
                </a:solidFill>
              </a:rPr>
              <a:t>= </a:t>
            </a:r>
            <a:r>
              <a:rPr lang="en-US" dirty="0" smtClean="0">
                <a:solidFill>
                  <a:schemeClr val="tx1">
                    <a:lumMod val="75000"/>
                    <a:lumOff val="25000"/>
                  </a:schemeClr>
                </a:solidFill>
              </a:rPr>
              <a:t>5.00 </a:t>
            </a:r>
            <a:r>
              <a:rPr lang="en-US" dirty="0">
                <a:solidFill>
                  <a:schemeClr val="tx1">
                    <a:lumMod val="75000"/>
                    <a:lumOff val="25000"/>
                  </a:schemeClr>
                </a:solidFill>
              </a:rPr>
              <a:t>L</a:t>
            </a:r>
          </a:p>
          <a:p>
            <a:endParaRPr lang="en-US" dirty="0">
              <a:solidFill>
                <a:schemeClr val="tx1">
                  <a:lumMod val="75000"/>
                  <a:lumOff val="25000"/>
                </a:schemeClr>
              </a:solidFill>
            </a:endParaRPr>
          </a:p>
          <a:p>
            <a:r>
              <a:rPr lang="en-US" dirty="0" smtClean="0">
                <a:solidFill>
                  <a:schemeClr val="tx1">
                    <a:lumMod val="75000"/>
                    <a:lumOff val="25000"/>
                  </a:schemeClr>
                </a:solidFill>
              </a:rPr>
              <a:t>n</a:t>
            </a:r>
            <a:r>
              <a:rPr lang="en-US" baseline="-25000" dirty="0" smtClean="0">
                <a:solidFill>
                  <a:schemeClr val="tx1">
                    <a:lumMod val="75000"/>
                    <a:lumOff val="25000"/>
                  </a:schemeClr>
                </a:solidFill>
              </a:rPr>
              <a:t>2</a:t>
            </a:r>
            <a:r>
              <a:rPr lang="en-US" dirty="0" smtClean="0">
                <a:solidFill>
                  <a:schemeClr val="tx1">
                    <a:lumMod val="75000"/>
                    <a:lumOff val="25000"/>
                  </a:schemeClr>
                </a:solidFill>
              </a:rPr>
              <a:t> </a:t>
            </a:r>
            <a:r>
              <a:rPr lang="en-US" dirty="0">
                <a:solidFill>
                  <a:schemeClr val="tx1">
                    <a:lumMod val="75000"/>
                    <a:lumOff val="25000"/>
                  </a:schemeClr>
                </a:solidFill>
              </a:rPr>
              <a:t>= 	</a:t>
            </a:r>
            <a:r>
              <a:rPr lang="en-US" dirty="0" smtClean="0">
                <a:solidFill>
                  <a:schemeClr val="tx1">
                    <a:lumMod val="75000"/>
                    <a:lumOff val="25000"/>
                  </a:schemeClr>
                </a:solidFill>
              </a:rPr>
              <a:t>		</a:t>
            </a:r>
            <a:r>
              <a:rPr lang="en-US" dirty="0">
                <a:solidFill>
                  <a:schemeClr val="tx1">
                    <a:lumMod val="75000"/>
                    <a:lumOff val="25000"/>
                  </a:schemeClr>
                </a:solidFill>
              </a:rPr>
              <a:t>		</a:t>
            </a:r>
            <a:r>
              <a:rPr lang="en-US" dirty="0" smtClean="0">
                <a:solidFill>
                  <a:schemeClr val="tx1">
                    <a:lumMod val="75000"/>
                    <a:lumOff val="25000"/>
                  </a:schemeClr>
                </a:solidFill>
              </a:rPr>
              <a:t>    V</a:t>
            </a:r>
            <a:r>
              <a:rPr lang="en-US" baseline="-25000" dirty="0" smtClean="0">
                <a:solidFill>
                  <a:schemeClr val="tx1">
                    <a:lumMod val="75000"/>
                    <a:lumOff val="25000"/>
                  </a:schemeClr>
                </a:solidFill>
              </a:rPr>
              <a:t>2</a:t>
            </a:r>
            <a:r>
              <a:rPr lang="en-US" dirty="0" smtClean="0">
                <a:solidFill>
                  <a:schemeClr val="tx1">
                    <a:lumMod val="75000"/>
                    <a:lumOff val="25000"/>
                  </a:schemeClr>
                </a:solidFill>
              </a:rPr>
              <a:t> </a:t>
            </a:r>
            <a:r>
              <a:rPr lang="en-US" dirty="0">
                <a:solidFill>
                  <a:schemeClr val="tx1">
                    <a:lumMod val="75000"/>
                    <a:lumOff val="25000"/>
                  </a:schemeClr>
                </a:solidFill>
              </a:rPr>
              <a:t>= ? </a:t>
            </a:r>
            <a:r>
              <a:rPr lang="en-US" dirty="0" smtClean="0">
                <a:solidFill>
                  <a:schemeClr val="tx1">
                    <a:lumMod val="75000"/>
                    <a:lumOff val="25000"/>
                  </a:schemeClr>
                </a:solidFill>
              </a:rPr>
              <a:t>L</a:t>
            </a:r>
          </a:p>
          <a:p>
            <a:endParaRPr lang="en-US" dirty="0">
              <a:solidFill>
                <a:schemeClr val="tx1">
                  <a:lumMod val="75000"/>
                  <a:lumOff val="25000"/>
                </a:schemeClr>
              </a:solidFill>
            </a:endParaRPr>
          </a:p>
          <a:p>
            <a:endParaRPr lang="en-US" dirty="0" smtClean="0">
              <a:solidFill>
                <a:schemeClr val="tx1">
                  <a:lumMod val="75000"/>
                  <a:lumOff val="25000"/>
                </a:schemeClr>
              </a:solidFill>
            </a:endParaRPr>
          </a:p>
          <a:p>
            <a:endParaRPr lang="en-US" dirty="0">
              <a:solidFill>
                <a:schemeClr val="tx1">
                  <a:lumMod val="75000"/>
                  <a:lumOff val="25000"/>
                </a:schemeClr>
              </a:solidFill>
            </a:endParaRPr>
          </a:p>
          <a:p>
            <a:endParaRPr lang="en-US" dirty="0" smtClean="0">
              <a:solidFill>
                <a:schemeClr val="tx1">
                  <a:lumMod val="75000"/>
                  <a:lumOff val="25000"/>
                </a:schemeClr>
              </a:solidFill>
            </a:endParaRPr>
          </a:p>
          <a:p>
            <a:pPr marL="0" indent="0" algn="ctr">
              <a:buNone/>
            </a:pPr>
            <a:r>
              <a:rPr lang="en-US" b="1" dirty="0" smtClean="0">
                <a:solidFill>
                  <a:schemeClr val="tx1">
                    <a:lumMod val="75000"/>
                    <a:lumOff val="25000"/>
                  </a:schemeClr>
                </a:solidFill>
              </a:rPr>
              <a:t>V</a:t>
            </a:r>
            <a:r>
              <a:rPr lang="en-US" b="1" baseline="-25000" dirty="0" smtClean="0">
                <a:solidFill>
                  <a:schemeClr val="tx1">
                    <a:lumMod val="75000"/>
                    <a:lumOff val="25000"/>
                  </a:schemeClr>
                </a:solidFill>
              </a:rPr>
              <a:t>2</a:t>
            </a:r>
            <a:r>
              <a:rPr lang="en-US" b="1" dirty="0" smtClean="0">
                <a:solidFill>
                  <a:schemeClr val="tx1">
                    <a:lumMod val="75000"/>
                    <a:lumOff val="25000"/>
                  </a:schemeClr>
                </a:solidFill>
              </a:rPr>
              <a:t> = 7.50L</a:t>
            </a:r>
            <a:endParaRPr lang="en-US" b="1" dirty="0">
              <a:solidFill>
                <a:schemeClr val="tx1">
                  <a:lumMod val="75000"/>
                  <a:lumOff val="25000"/>
                </a:schemeClr>
              </a:solidFill>
            </a:endParaRPr>
          </a:p>
          <a:p>
            <a:pPr marL="0" indent="0">
              <a:buNone/>
            </a:pPr>
            <a:endParaRPr lang="en-US" dirty="0" smtClean="0">
              <a:solidFill>
                <a:schemeClr val="tx1">
                  <a:lumMod val="75000"/>
                  <a:lumOff val="25000"/>
                </a:schemeClr>
              </a:solidFill>
            </a:endParaRPr>
          </a:p>
        </p:txBody>
      </p:sp>
      <p:pic>
        <p:nvPicPr>
          <p:cNvPr id="8" name="Picture 7"/>
          <p:cNvPicPr>
            <a:picLocks noChangeAspect="1"/>
          </p:cNvPicPr>
          <p:nvPr/>
        </p:nvPicPr>
        <p:blipFill rotWithShape="1">
          <a:blip r:embed="rId2"/>
          <a:srcRect l="42947" r="43079"/>
          <a:stretch/>
        </p:blipFill>
        <p:spPr bwMode="auto">
          <a:xfrm>
            <a:off x="1750377" y="4416039"/>
            <a:ext cx="1574587" cy="755332"/>
          </a:xfrm>
          <a:prstGeom prst="rect">
            <a:avLst/>
          </a:prstGeom>
          <a:ln>
            <a:noFill/>
          </a:ln>
          <a:extLst>
            <a:ext uri="{53640926-AAD7-44d8-BBD7-CCE9431645EC}">
              <a14:shadowObscured xmlns:a14="http://schemas.microsoft.com/office/drawing/2010/main"/>
            </a:ext>
          </a:extLst>
        </p:spPr>
      </p:pic>
      <p:pic>
        <p:nvPicPr>
          <p:cNvPr id="10" name="Picture 9"/>
          <p:cNvPicPr>
            <a:picLocks noChangeAspect="1"/>
          </p:cNvPicPr>
          <p:nvPr/>
        </p:nvPicPr>
        <p:blipFill rotWithShape="1">
          <a:blip r:embed="rId3"/>
          <a:srcRect l="31921" r="32062"/>
          <a:stretch/>
        </p:blipFill>
        <p:spPr bwMode="auto">
          <a:xfrm>
            <a:off x="3536666" y="4409689"/>
            <a:ext cx="3955914" cy="761682"/>
          </a:xfrm>
          <a:prstGeom prst="rect">
            <a:avLst/>
          </a:prstGeom>
          <a:ln>
            <a:noFill/>
          </a:ln>
          <a:extLst>
            <a:ext uri="{53640926-AAD7-44d8-BBD7-CCE9431645EC}">
              <a14:shadowObscured xmlns:a14="http://schemas.microsoft.com/office/drawing/2010/main"/>
            </a:ext>
          </a:extLst>
        </p:spPr>
      </p:pic>
      <p:pic>
        <p:nvPicPr>
          <p:cNvPr id="12" name="Picture 11"/>
          <p:cNvPicPr>
            <a:picLocks noChangeAspect="1"/>
          </p:cNvPicPr>
          <p:nvPr/>
        </p:nvPicPr>
        <p:blipFill rotWithShape="1">
          <a:blip r:embed="rId4"/>
          <a:srcRect l="25708" r="25423"/>
          <a:stretch/>
        </p:blipFill>
        <p:spPr bwMode="auto">
          <a:xfrm>
            <a:off x="1423989" y="2408109"/>
            <a:ext cx="4506912" cy="639574"/>
          </a:xfrm>
          <a:prstGeom prst="rect">
            <a:avLst/>
          </a:prstGeom>
          <a:ln>
            <a:noFill/>
          </a:ln>
          <a:extLst>
            <a:ext uri="{53640926-AAD7-44d8-BBD7-CCE9431645EC}">
              <a14:shadowObscured xmlns:a14="http://schemas.microsoft.com/office/drawing/2010/main"/>
            </a:ext>
          </a:extLst>
        </p:spPr>
      </p:pic>
      <p:pic>
        <p:nvPicPr>
          <p:cNvPr id="14" name="Picture 13"/>
          <p:cNvPicPr>
            <a:picLocks noChangeAspect="1"/>
          </p:cNvPicPr>
          <p:nvPr/>
        </p:nvPicPr>
        <p:blipFill rotWithShape="1">
          <a:blip r:embed="rId5"/>
          <a:srcRect l="24718" r="24859"/>
          <a:stretch/>
        </p:blipFill>
        <p:spPr bwMode="auto">
          <a:xfrm>
            <a:off x="1449389" y="3302316"/>
            <a:ext cx="4654739" cy="640080"/>
          </a:xfrm>
          <a:prstGeom prst="rect">
            <a:avLst/>
          </a:prstGeom>
          <a:ln>
            <a:noFill/>
          </a:ln>
          <a:extLst>
            <a:ext uri="{53640926-AAD7-44d8-BBD7-CCE9431645EC}">
              <a14:shadowObscured xmlns:a14="http://schemas.microsoft.com/office/drawing/2010/main"/>
            </a:ext>
          </a:extLst>
        </p:spPr>
      </p:pic>
      <p:sp>
        <p:nvSpPr>
          <p:cNvPr id="15" name="Slide Number Placeholder 14"/>
          <p:cNvSpPr>
            <a:spLocks noGrp="1"/>
          </p:cNvSpPr>
          <p:nvPr>
            <p:ph type="sldNum" sz="quarter" idx="12"/>
          </p:nvPr>
        </p:nvSpPr>
        <p:spPr/>
        <p:txBody>
          <a:bodyPr/>
          <a:lstStyle/>
          <a:p>
            <a:fld id="{F38DF745-7D3F-47F4-83A3-874385CFAA69}" type="slidenum">
              <a:rPr lang="en-US" smtClean="0"/>
              <a:pPr/>
              <a:t>6</a:t>
            </a:fld>
            <a:endParaRPr lang="en-US"/>
          </a:p>
        </p:txBody>
      </p:sp>
    </p:spTree>
    <p:extLst>
      <p:ext uri="{BB962C8B-B14F-4D97-AF65-F5344CB8AC3E}">
        <p14:creationId xmlns:p14="http://schemas.microsoft.com/office/powerpoint/2010/main" val="543313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STP</a:t>
            </a:r>
            <a:endParaRPr lang="en-US" dirty="0"/>
          </a:p>
        </p:txBody>
      </p:sp>
      <p:sp>
        <p:nvSpPr>
          <p:cNvPr id="3" name="Content Placeholder 2"/>
          <p:cNvSpPr>
            <a:spLocks noGrp="1"/>
          </p:cNvSpPr>
          <p:nvPr>
            <p:ph idx="1"/>
          </p:nvPr>
        </p:nvSpPr>
        <p:spPr/>
        <p:txBody>
          <a:bodyPr/>
          <a:lstStyle/>
          <a:p>
            <a:r>
              <a:rPr lang="en-US" dirty="0" smtClean="0">
                <a:solidFill>
                  <a:srgbClr val="404040"/>
                </a:solidFill>
              </a:rPr>
              <a:t>Standard Temperature and Pressure</a:t>
            </a:r>
          </a:p>
          <a:p>
            <a:endParaRPr lang="en-US" dirty="0">
              <a:solidFill>
                <a:srgbClr val="404040"/>
              </a:solidFill>
            </a:endParaRPr>
          </a:p>
          <a:p>
            <a:r>
              <a:rPr lang="en-US" dirty="0" smtClean="0">
                <a:solidFill>
                  <a:srgbClr val="404040"/>
                </a:solidFill>
              </a:rPr>
              <a:t>A standard set of conditions which allows us to compare the amounts of any two gases</a:t>
            </a:r>
          </a:p>
          <a:p>
            <a:endParaRPr lang="en-US" dirty="0">
              <a:solidFill>
                <a:srgbClr val="404040"/>
              </a:solidFill>
            </a:endParaRPr>
          </a:p>
          <a:p>
            <a:r>
              <a:rPr lang="en-US" dirty="0" smtClean="0">
                <a:solidFill>
                  <a:srgbClr val="404040"/>
                </a:solidFill>
              </a:rPr>
              <a:t>Standard temperature: 0℃ or 273K</a:t>
            </a:r>
          </a:p>
          <a:p>
            <a:endParaRPr lang="en-US" dirty="0">
              <a:solidFill>
                <a:srgbClr val="404040"/>
              </a:solidFill>
            </a:endParaRPr>
          </a:p>
          <a:p>
            <a:r>
              <a:rPr lang="en-US" dirty="0" smtClean="0">
                <a:solidFill>
                  <a:srgbClr val="404040"/>
                </a:solidFill>
              </a:rPr>
              <a:t>Standard pressure: 1 </a:t>
            </a:r>
            <a:r>
              <a:rPr lang="en-US" dirty="0" err="1" smtClean="0">
                <a:solidFill>
                  <a:srgbClr val="404040"/>
                </a:solidFill>
              </a:rPr>
              <a:t>atm</a:t>
            </a:r>
            <a:endParaRPr lang="en-US" dirty="0">
              <a:solidFill>
                <a:srgbClr val="404040"/>
              </a:solidFill>
            </a:endParaRPr>
          </a:p>
        </p:txBody>
      </p:sp>
      <p:sp>
        <p:nvSpPr>
          <p:cNvPr id="4" name="Slide Number Placeholder 3"/>
          <p:cNvSpPr>
            <a:spLocks noGrp="1"/>
          </p:cNvSpPr>
          <p:nvPr>
            <p:ph type="sldNum" sz="quarter" idx="12"/>
          </p:nvPr>
        </p:nvSpPr>
        <p:spPr/>
        <p:txBody>
          <a:bodyPr/>
          <a:lstStyle/>
          <a:p>
            <a:fld id="{F38DF745-7D3F-47F4-83A3-874385CFAA69}" type="slidenum">
              <a:rPr lang="en-US" smtClean="0"/>
              <a:pPr/>
              <a:t>7</a:t>
            </a:fld>
            <a:endParaRPr lang="en-US"/>
          </a:p>
        </p:txBody>
      </p:sp>
    </p:spTree>
    <p:extLst>
      <p:ext uri="{BB962C8B-B14F-4D97-AF65-F5344CB8AC3E}">
        <p14:creationId xmlns:p14="http://schemas.microsoft.com/office/powerpoint/2010/main" val="383615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Molar Volume</a:t>
            </a:r>
            <a:endParaRPr lang="en-US" dirty="0"/>
          </a:p>
        </p:txBody>
      </p:sp>
      <p:sp>
        <p:nvSpPr>
          <p:cNvPr id="3" name="Content Placeholder 2"/>
          <p:cNvSpPr>
            <a:spLocks noGrp="1"/>
          </p:cNvSpPr>
          <p:nvPr>
            <p:ph idx="1"/>
          </p:nvPr>
        </p:nvSpPr>
        <p:spPr>
          <a:xfrm>
            <a:off x="457200" y="1600200"/>
            <a:ext cx="8229600" cy="4848578"/>
          </a:xfrm>
        </p:spPr>
        <p:txBody>
          <a:bodyPr>
            <a:normAutofit/>
          </a:bodyPr>
          <a:lstStyle/>
          <a:p>
            <a:r>
              <a:rPr lang="en-US" dirty="0" smtClean="0">
                <a:solidFill>
                  <a:srgbClr val="404040"/>
                </a:solidFill>
              </a:rPr>
              <a:t>At STP, one mole of </a:t>
            </a:r>
            <a:r>
              <a:rPr lang="en-US" b="1" i="1" dirty="0" smtClean="0">
                <a:solidFill>
                  <a:srgbClr val="404040"/>
                </a:solidFill>
              </a:rPr>
              <a:t>any</a:t>
            </a:r>
            <a:r>
              <a:rPr lang="en-US" dirty="0" smtClean="0">
                <a:solidFill>
                  <a:srgbClr val="404040"/>
                </a:solidFill>
              </a:rPr>
              <a:t> gas has the same volume</a:t>
            </a:r>
          </a:p>
          <a:p>
            <a:endParaRPr lang="en-US" dirty="0">
              <a:solidFill>
                <a:srgbClr val="404040"/>
              </a:solidFill>
            </a:endParaRPr>
          </a:p>
          <a:p>
            <a:r>
              <a:rPr lang="en-US" dirty="0" smtClean="0">
                <a:solidFill>
                  <a:srgbClr val="404040"/>
                </a:solidFill>
              </a:rPr>
              <a:t>Standard molar volume: 22.4L</a:t>
            </a:r>
          </a:p>
          <a:p>
            <a:endParaRPr lang="en-US" dirty="0">
              <a:solidFill>
                <a:srgbClr val="404040"/>
              </a:solidFill>
            </a:endParaRPr>
          </a:p>
          <a:p>
            <a:r>
              <a:rPr lang="en-US" dirty="0" smtClean="0">
                <a:solidFill>
                  <a:srgbClr val="404040"/>
                </a:solidFill>
              </a:rPr>
              <a:t>Molar volume can be a conversion factor for any gas at STP</a:t>
            </a:r>
          </a:p>
          <a:p>
            <a:endParaRPr lang="en-US" dirty="0">
              <a:solidFill>
                <a:srgbClr val="404040"/>
              </a:solidFill>
            </a:endParaRPr>
          </a:p>
          <a:p>
            <a:r>
              <a:rPr lang="en-US" dirty="0" smtClean="0">
                <a:solidFill>
                  <a:schemeClr val="accent5">
                    <a:lumMod val="75000"/>
                  </a:schemeClr>
                </a:solidFill>
              </a:rPr>
              <a:t>1 </a:t>
            </a:r>
            <a:r>
              <a:rPr lang="en-US" dirty="0" err="1" smtClean="0">
                <a:solidFill>
                  <a:schemeClr val="accent5">
                    <a:lumMod val="75000"/>
                  </a:schemeClr>
                </a:solidFill>
              </a:rPr>
              <a:t>mol</a:t>
            </a:r>
            <a:r>
              <a:rPr lang="en-US" dirty="0" smtClean="0">
                <a:solidFill>
                  <a:schemeClr val="accent5">
                    <a:lumMod val="75000"/>
                  </a:schemeClr>
                </a:solidFill>
              </a:rPr>
              <a:t> gas = 22.4 L</a:t>
            </a:r>
          </a:p>
          <a:p>
            <a:endParaRPr lang="en-US" dirty="0">
              <a:solidFill>
                <a:srgbClr val="404040"/>
              </a:solidFill>
            </a:endParaRPr>
          </a:p>
          <a:p>
            <a:r>
              <a:rPr lang="en-US" dirty="0" smtClean="0">
                <a:solidFill>
                  <a:srgbClr val="404040"/>
                </a:solidFill>
              </a:rPr>
              <a:t>Masses will be different depending on gas, but number of particles is the same</a:t>
            </a:r>
            <a:endParaRPr lang="en-US" dirty="0">
              <a:solidFill>
                <a:srgbClr val="404040"/>
              </a:solidFill>
            </a:endParaRPr>
          </a:p>
        </p:txBody>
      </p:sp>
      <p:sp>
        <p:nvSpPr>
          <p:cNvPr id="4" name="Slide Number Placeholder 3"/>
          <p:cNvSpPr>
            <a:spLocks noGrp="1"/>
          </p:cNvSpPr>
          <p:nvPr>
            <p:ph type="sldNum" sz="quarter" idx="12"/>
          </p:nvPr>
        </p:nvSpPr>
        <p:spPr/>
        <p:txBody>
          <a:bodyPr/>
          <a:lstStyle/>
          <a:p>
            <a:fld id="{F38DF745-7D3F-47F4-83A3-874385CFAA69}" type="slidenum">
              <a:rPr lang="en-US" smtClean="0"/>
              <a:pPr/>
              <a:t>8</a:t>
            </a:fld>
            <a:endParaRPr lang="en-US"/>
          </a:p>
        </p:txBody>
      </p:sp>
    </p:spTree>
    <p:extLst>
      <p:ext uri="{BB962C8B-B14F-4D97-AF65-F5344CB8AC3E}">
        <p14:creationId xmlns:p14="http://schemas.microsoft.com/office/powerpoint/2010/main" val="2715515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06424"/>
          </a:xfrm>
        </p:spPr>
        <p:txBody>
          <a:bodyPr/>
          <a:lstStyle/>
          <a:p>
            <a:r>
              <a:rPr lang="en-US" dirty="0" smtClean="0"/>
              <a:t>Example #2</a:t>
            </a:r>
            <a:endParaRPr lang="en-US" dirty="0"/>
          </a:p>
        </p:txBody>
      </p:sp>
      <p:sp>
        <p:nvSpPr>
          <p:cNvPr id="3" name="Content Placeholder 2"/>
          <p:cNvSpPr>
            <a:spLocks noGrp="1"/>
          </p:cNvSpPr>
          <p:nvPr>
            <p:ph idx="1"/>
          </p:nvPr>
        </p:nvSpPr>
        <p:spPr/>
        <p:txBody>
          <a:bodyPr/>
          <a:lstStyle/>
          <a:p>
            <a:pPr marL="0" indent="0">
              <a:buNone/>
            </a:pPr>
            <a:r>
              <a:rPr lang="en-US" dirty="0">
                <a:solidFill>
                  <a:srgbClr val="404040"/>
                </a:solidFill>
              </a:rPr>
              <a:t>How many g of </a:t>
            </a:r>
            <a:r>
              <a:rPr lang="en-US" dirty="0" err="1">
                <a:solidFill>
                  <a:srgbClr val="404040"/>
                </a:solidFill>
              </a:rPr>
              <a:t>KCl</a:t>
            </a:r>
            <a:r>
              <a:rPr lang="en-US" dirty="0">
                <a:solidFill>
                  <a:srgbClr val="404040"/>
                </a:solidFill>
              </a:rPr>
              <a:t> are produced when 7.25 L of chlorine gas at STP reacts with potassium? </a:t>
            </a:r>
          </a:p>
        </p:txBody>
      </p:sp>
      <p:pic>
        <p:nvPicPr>
          <p:cNvPr id="6" name="Picture 5"/>
          <p:cNvPicPr>
            <a:picLocks noChangeAspect="1"/>
          </p:cNvPicPr>
          <p:nvPr/>
        </p:nvPicPr>
        <p:blipFill rotWithShape="1">
          <a:blip r:embed="rId2"/>
          <a:srcRect l="38418" t="2" r="38332" b="-3"/>
          <a:stretch/>
        </p:blipFill>
        <p:spPr bwMode="auto">
          <a:xfrm>
            <a:off x="2249805" y="2641600"/>
            <a:ext cx="4641178" cy="647065"/>
          </a:xfrm>
          <a:prstGeom prst="rect">
            <a:avLst/>
          </a:prstGeom>
          <a:ln>
            <a:noFill/>
          </a:ln>
          <a:extLst>
            <a:ext uri="{53640926-AAD7-44d8-BBD7-CCE9431645EC}">
              <a14:shadowObscured xmlns:a14="http://schemas.microsoft.com/office/drawing/2010/main"/>
            </a:ext>
          </a:extLst>
        </p:spPr>
      </p:pic>
      <p:sp>
        <p:nvSpPr>
          <p:cNvPr id="7" name="Slide Number Placeholder 6"/>
          <p:cNvSpPr>
            <a:spLocks noGrp="1"/>
          </p:cNvSpPr>
          <p:nvPr>
            <p:ph type="sldNum" sz="quarter" idx="12"/>
          </p:nvPr>
        </p:nvSpPr>
        <p:spPr/>
        <p:txBody>
          <a:bodyPr/>
          <a:lstStyle/>
          <a:p>
            <a:fld id="{F38DF745-7D3F-47F4-83A3-874385CFAA69}" type="slidenum">
              <a:rPr lang="en-US" smtClean="0"/>
              <a:pPr/>
              <a:t>9</a:t>
            </a:fld>
            <a:endParaRPr lang="en-US"/>
          </a:p>
        </p:txBody>
      </p:sp>
    </p:spTree>
    <p:extLst>
      <p:ext uri="{BB962C8B-B14F-4D97-AF65-F5344CB8AC3E}">
        <p14:creationId xmlns:p14="http://schemas.microsoft.com/office/powerpoint/2010/main" val="39966800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2219</TotalTime>
  <Words>789</Words>
  <Application>Microsoft Macintosh PowerPoint</Application>
  <PresentationFormat>On-screen Show (4:3)</PresentationFormat>
  <Paragraphs>174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Executive</vt:lpstr>
      <vt:lpstr>Gas Laws: Part II</vt:lpstr>
      <vt:lpstr>Avogadro’s Law</vt:lpstr>
      <vt:lpstr>Avogadro’s Law</vt:lpstr>
      <vt:lpstr>Avogadro’s Law</vt:lpstr>
      <vt:lpstr>Example #1</vt:lpstr>
      <vt:lpstr>Example #1 Solved</vt:lpstr>
      <vt:lpstr>STP</vt:lpstr>
      <vt:lpstr>Molar Volume</vt:lpstr>
      <vt:lpstr>Example #2</vt:lpstr>
      <vt:lpstr>Example #2 Solved</vt:lpstr>
      <vt:lpstr>Ideal Gas Law</vt:lpstr>
      <vt:lpstr>Ideal Gas Law</vt:lpstr>
      <vt:lpstr>Ideal Gas Law</vt:lpstr>
      <vt:lpstr>Example #3</vt:lpstr>
      <vt:lpstr>Example #3 Solved</vt:lpstr>
      <vt:lpstr>Dalton’s Law</vt:lpstr>
      <vt:lpstr>Dalton’s Law</vt:lpstr>
      <vt:lpstr>Example #4</vt:lpstr>
      <vt:lpstr>Example #4 Solved</vt:lpstr>
      <vt:lpstr>Example #5</vt:lpstr>
      <vt:lpstr>Example #6</vt:lpstr>
      <vt:lpstr>Example #7</vt:lpstr>
      <vt:lpstr>Example #8</vt:lpstr>
    </vt:vector>
  </TitlesOfParts>
  <Company>University of Washington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emily sprafka</dc:creator>
  <cp:lastModifiedBy>Emily</cp:lastModifiedBy>
  <cp:revision>42</cp:revision>
  <dcterms:created xsi:type="dcterms:W3CDTF">2014-03-08T16:53:10Z</dcterms:created>
  <dcterms:modified xsi:type="dcterms:W3CDTF">2015-09-24T06:05:41Z</dcterms:modified>
</cp:coreProperties>
</file>