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5" r:id="rId17"/>
    <p:sldId id="276" r:id="rId18"/>
    <p:sldId id="278" r:id="rId19"/>
    <p:sldId id="279" r:id="rId20"/>
    <p:sldId id="281" r:id="rId21"/>
    <p:sldId id="282" r:id="rId22"/>
    <p:sldId id="284" r:id="rId23"/>
    <p:sldId id="270" r:id="rId24"/>
    <p:sldId id="277" r:id="rId25"/>
    <p:sldId id="271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D0433-BBDF-8C4F-AB80-E969398DF824}" type="datetimeFigureOut">
              <a:rPr lang="en-US" smtClean="0"/>
              <a:t>9/23/15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4C124-1547-1D46-B1FF-1521F27C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7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CB83B-C129-B143-8111-360157A730A3}" type="datetimeFigureOut">
              <a:rPr lang="en-US" smtClean="0"/>
              <a:t>9/23/15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85BB4-34A8-964F-B246-DC710EFF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642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D959-A274-6E4D-81B3-797E5A961B03}" type="datetime4">
              <a:rPr lang="en-US" smtClean="0"/>
              <a:t>September 23,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0355-95D8-4948-9F4F-056E91D9B698}" type="datetime4">
              <a:rPr lang="en-US" smtClean="0"/>
              <a:t>September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32D3-B912-D04E-B2FD-6C5AA8482931}" type="datetime4">
              <a:rPr lang="en-US" smtClean="0"/>
              <a:t>September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6F13-6280-1143-9B5E-0301EE32086E}" type="datetime4">
              <a:rPr lang="en-US" smtClean="0"/>
              <a:t>September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1E7-52B5-4049-8CA3-5D607FC4B2E4}" type="datetime4">
              <a:rPr lang="en-US" smtClean="0"/>
              <a:t>September 23,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96EC-AA7C-C446-9146-E846521AFAC1}" type="datetime4">
              <a:rPr lang="en-US" smtClean="0"/>
              <a:t>September 23,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3B93-0337-BF41-B1A5-D13A1077BDDE}" type="datetime4">
              <a:rPr lang="en-US" smtClean="0"/>
              <a:t>September 23,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1DF2-1574-EB4D-9356-A192357F4127}" type="datetime4">
              <a:rPr lang="en-US" smtClean="0"/>
              <a:t>September 23,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63E2-F111-BB42-9DAF-16297886188C}" type="datetime4">
              <a:rPr lang="en-US" smtClean="0"/>
              <a:t>September 23,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8D6EC-A7FD-E74F-9615-768695CB03F4}" type="datetime4">
              <a:rPr lang="en-US" smtClean="0"/>
              <a:t>September 23,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D3FB-01BE-8B4F-8E5A-AFD7E820B4D6}" type="datetime4">
              <a:rPr lang="en-US" smtClean="0"/>
              <a:t>September 23,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6B839AC-42EF-2243-A33B-F033155F6D4D}" type="datetime4">
              <a:rPr lang="en-US" smtClean="0"/>
              <a:t>September 23,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 Laws: Part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.3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Charles’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Comparison of two sets of conditions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Initial conditions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(T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New conditions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(T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b="1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43084" r="43590"/>
          <a:stretch/>
        </p:blipFill>
        <p:spPr bwMode="auto">
          <a:xfrm>
            <a:off x="3845360" y="5262881"/>
            <a:ext cx="1501532" cy="7553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40903" r="40385"/>
          <a:stretch/>
        </p:blipFill>
        <p:spPr bwMode="auto">
          <a:xfrm>
            <a:off x="3553260" y="4216401"/>
            <a:ext cx="2108146" cy="7553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7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404040"/>
                </a:solidFill>
              </a:rPr>
              <a:t>A sample of </a:t>
            </a:r>
            <a:r>
              <a:rPr lang="en-US" dirty="0" err="1">
                <a:solidFill>
                  <a:srgbClr val="404040"/>
                </a:solidFill>
              </a:rPr>
              <a:t>Ar</a:t>
            </a:r>
            <a:r>
              <a:rPr lang="en-US" dirty="0">
                <a:solidFill>
                  <a:srgbClr val="404040"/>
                </a:solidFill>
              </a:rPr>
              <a:t> has a volume of 5.40 L and a temperature of 15℃. Find the new volume, in L, of the gas after the temperature increases to 42℃.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72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4040"/>
                </a:solidFill>
              </a:rPr>
              <a:t>Identify </a:t>
            </a:r>
            <a:r>
              <a:rPr lang="en-US" dirty="0" smtClean="0">
                <a:solidFill>
                  <a:srgbClr val="404040"/>
                </a:solidFill>
              </a:rPr>
              <a:t>T</a:t>
            </a:r>
            <a:r>
              <a:rPr lang="en-US" baseline="-25000" dirty="0" smtClean="0">
                <a:solidFill>
                  <a:srgbClr val="404040"/>
                </a:solidFill>
              </a:rPr>
              <a:t>1</a:t>
            </a:r>
            <a:r>
              <a:rPr lang="en-US" dirty="0">
                <a:solidFill>
                  <a:srgbClr val="404040"/>
                </a:solidFill>
              </a:rPr>
              <a:t>, V</a:t>
            </a:r>
            <a:r>
              <a:rPr lang="en-US" baseline="-25000" dirty="0">
                <a:solidFill>
                  <a:srgbClr val="404040"/>
                </a:solidFill>
              </a:rPr>
              <a:t>1</a:t>
            </a:r>
            <a:r>
              <a:rPr lang="en-US" dirty="0">
                <a:solidFill>
                  <a:srgbClr val="404040"/>
                </a:solidFill>
              </a:rPr>
              <a:t>, </a:t>
            </a:r>
            <a:r>
              <a:rPr lang="en-US" dirty="0" smtClean="0">
                <a:solidFill>
                  <a:srgbClr val="404040"/>
                </a:solidFill>
              </a:rPr>
              <a:t>T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>
                <a:solidFill>
                  <a:srgbClr val="404040"/>
                </a:solidFill>
              </a:rPr>
              <a:t>, and V</a:t>
            </a:r>
            <a:r>
              <a:rPr lang="en-US" baseline="-25000" dirty="0">
                <a:solidFill>
                  <a:srgbClr val="404040"/>
                </a:solidFill>
              </a:rPr>
              <a:t>2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T</a:t>
            </a:r>
            <a:r>
              <a:rPr lang="en-US" baseline="-25000" dirty="0" smtClean="0">
                <a:solidFill>
                  <a:srgbClr val="404040"/>
                </a:solidFill>
              </a:rPr>
              <a:t>1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>
                <a:solidFill>
                  <a:srgbClr val="404040"/>
                </a:solidFill>
              </a:rPr>
              <a:t>= 15</a:t>
            </a:r>
            <a:r>
              <a:rPr lang="en-US" dirty="0" smtClean="0">
                <a:solidFill>
                  <a:srgbClr val="404040"/>
                </a:solidFill>
              </a:rPr>
              <a:t>℃</a:t>
            </a:r>
            <a:r>
              <a:rPr lang="en-US" i="1" dirty="0" smtClean="0">
                <a:solidFill>
                  <a:srgbClr val="404040"/>
                </a:solidFill>
              </a:rPr>
              <a:t>+</a:t>
            </a:r>
            <a:r>
              <a:rPr lang="en-US" dirty="0" smtClean="0">
                <a:solidFill>
                  <a:srgbClr val="404040"/>
                </a:solidFill>
              </a:rPr>
              <a:t>273 = 288K</a:t>
            </a:r>
            <a:r>
              <a:rPr lang="en-US" i="1" dirty="0" smtClean="0">
                <a:solidFill>
                  <a:srgbClr val="404040"/>
                </a:solidFill>
              </a:rPr>
              <a:t>		</a:t>
            </a:r>
            <a:r>
              <a:rPr lang="en-US" dirty="0" smtClean="0">
                <a:solidFill>
                  <a:srgbClr val="404040"/>
                </a:solidFill>
              </a:rPr>
              <a:t>V</a:t>
            </a:r>
            <a:r>
              <a:rPr lang="en-US" baseline="-25000" dirty="0" smtClean="0">
                <a:solidFill>
                  <a:srgbClr val="404040"/>
                </a:solidFill>
              </a:rPr>
              <a:t>1 </a:t>
            </a:r>
            <a:r>
              <a:rPr lang="en-US" dirty="0">
                <a:solidFill>
                  <a:srgbClr val="404040"/>
                </a:solidFill>
              </a:rPr>
              <a:t>= </a:t>
            </a:r>
            <a:r>
              <a:rPr lang="en-US" dirty="0" smtClean="0">
                <a:solidFill>
                  <a:srgbClr val="404040"/>
                </a:solidFill>
              </a:rPr>
              <a:t>5.40 </a:t>
            </a:r>
            <a:r>
              <a:rPr lang="en-US" dirty="0">
                <a:solidFill>
                  <a:srgbClr val="404040"/>
                </a:solidFill>
              </a:rPr>
              <a:t>L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T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>
                <a:solidFill>
                  <a:srgbClr val="404040"/>
                </a:solidFill>
              </a:rPr>
              <a:t>= 42</a:t>
            </a:r>
            <a:r>
              <a:rPr lang="en-US" dirty="0" smtClean="0">
                <a:solidFill>
                  <a:srgbClr val="404040"/>
                </a:solidFill>
              </a:rPr>
              <a:t>℃+273 = 315K		V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>
                <a:solidFill>
                  <a:srgbClr val="404040"/>
                </a:solidFill>
              </a:rPr>
              <a:t>= ?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>
                <a:solidFill>
                  <a:srgbClr val="404040"/>
                </a:solidFill>
              </a:rPr>
              <a:t>L</a:t>
            </a:r>
          </a:p>
          <a:p>
            <a:endParaRPr lang="en-US" baseline="-25000" dirty="0" smtClean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 smtClean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404040"/>
                </a:solidFill>
              </a:rPr>
              <a:t>V</a:t>
            </a:r>
            <a:r>
              <a:rPr lang="en-US" b="1" baseline="-25000" dirty="0" smtClean="0">
                <a:solidFill>
                  <a:srgbClr val="404040"/>
                </a:solidFill>
              </a:rPr>
              <a:t>2</a:t>
            </a:r>
            <a:r>
              <a:rPr lang="en-US" b="1" dirty="0" smtClean="0">
                <a:solidFill>
                  <a:srgbClr val="404040"/>
                </a:solidFill>
              </a:rPr>
              <a:t> = 5.91 L</a:t>
            </a:r>
            <a:endParaRPr lang="en-US" b="1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43084" r="43590"/>
          <a:stretch/>
        </p:blipFill>
        <p:spPr bwMode="auto">
          <a:xfrm>
            <a:off x="1793557" y="4323081"/>
            <a:ext cx="1501532" cy="7553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37051" r="36791"/>
          <a:stretch/>
        </p:blipFill>
        <p:spPr bwMode="auto">
          <a:xfrm>
            <a:off x="3854767" y="4323081"/>
            <a:ext cx="2872520" cy="7616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6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Gay-Lussac’s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404040"/>
                </a:solidFill>
              </a:rPr>
              <a:t>Describes how </a:t>
            </a:r>
            <a:r>
              <a:rPr lang="en-US" dirty="0" smtClean="0">
                <a:solidFill>
                  <a:srgbClr val="404040"/>
                </a:solidFill>
              </a:rPr>
              <a:t>pressure </a:t>
            </a:r>
            <a:r>
              <a:rPr lang="en-US" dirty="0">
                <a:solidFill>
                  <a:srgbClr val="404040"/>
                </a:solidFill>
              </a:rPr>
              <a:t>of a gas is changed as temperature is changed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When </a:t>
            </a:r>
            <a:r>
              <a:rPr lang="en-US" dirty="0" smtClean="0">
                <a:solidFill>
                  <a:srgbClr val="404040"/>
                </a:solidFill>
              </a:rPr>
              <a:t>volume </a:t>
            </a:r>
            <a:r>
              <a:rPr lang="en-US" dirty="0">
                <a:solidFill>
                  <a:srgbClr val="404040"/>
                </a:solidFill>
              </a:rPr>
              <a:t>and amount of gas are held constant, </a:t>
            </a:r>
            <a:r>
              <a:rPr lang="en-US" b="1" dirty="0">
                <a:solidFill>
                  <a:srgbClr val="404040"/>
                </a:solidFill>
              </a:rPr>
              <a:t>temperature and </a:t>
            </a:r>
            <a:r>
              <a:rPr lang="en-US" b="1" dirty="0" smtClean="0">
                <a:solidFill>
                  <a:srgbClr val="404040"/>
                </a:solidFill>
              </a:rPr>
              <a:t>pressure </a:t>
            </a:r>
            <a:r>
              <a:rPr lang="en-US" b="1" dirty="0">
                <a:solidFill>
                  <a:srgbClr val="404040"/>
                </a:solidFill>
              </a:rPr>
              <a:t>are directly related</a:t>
            </a:r>
          </a:p>
          <a:p>
            <a:endParaRPr lang="en-US" b="1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As temperature increases, </a:t>
            </a:r>
            <a:r>
              <a:rPr lang="en-US" dirty="0" smtClean="0">
                <a:solidFill>
                  <a:srgbClr val="404040"/>
                </a:solidFill>
              </a:rPr>
              <a:t>pressure </a:t>
            </a:r>
            <a:r>
              <a:rPr lang="en-US" dirty="0">
                <a:solidFill>
                  <a:srgbClr val="404040"/>
                </a:solidFill>
              </a:rPr>
              <a:t>increases, and vice versa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Think </a:t>
            </a:r>
            <a:r>
              <a:rPr lang="en-US" dirty="0" err="1">
                <a:solidFill>
                  <a:srgbClr val="404040"/>
                </a:solidFill>
              </a:rPr>
              <a:t>TinK</a:t>
            </a:r>
            <a:r>
              <a:rPr lang="en-US" dirty="0">
                <a:solidFill>
                  <a:srgbClr val="404040"/>
                </a:solidFill>
              </a:rPr>
              <a:t> (temperature in Kelvin)</a:t>
            </a:r>
          </a:p>
          <a:p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01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/>
              <a:t>Gay-Lussac’s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4040"/>
                </a:solidFill>
              </a:rPr>
              <a:t>P</a:t>
            </a:r>
            <a:r>
              <a:rPr lang="en-US" dirty="0" smtClean="0">
                <a:solidFill>
                  <a:srgbClr val="404040"/>
                </a:solidFill>
              </a:rPr>
              <a:t>ressure </a:t>
            </a:r>
            <a:r>
              <a:rPr lang="en-US" dirty="0">
                <a:solidFill>
                  <a:srgbClr val="404040"/>
                </a:solidFill>
              </a:rPr>
              <a:t>/ temperature = constant</a:t>
            </a:r>
          </a:p>
          <a:p>
            <a:endParaRPr lang="en-US" dirty="0">
              <a:solidFill>
                <a:srgbClr val="40404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20701" y="2968524"/>
            <a:ext cx="8130804" cy="2619298"/>
            <a:chOff x="457200" y="3241626"/>
            <a:chExt cx="8130804" cy="2619298"/>
          </a:xfrm>
        </p:grpSpPr>
        <p:grpSp>
          <p:nvGrpSpPr>
            <p:cNvPr id="7" name="Group 6"/>
            <p:cNvGrpSpPr/>
            <p:nvPr/>
          </p:nvGrpSpPr>
          <p:grpSpPr>
            <a:xfrm>
              <a:off x="493773" y="3241626"/>
              <a:ext cx="8094231" cy="1782470"/>
              <a:chOff x="592569" y="4572774"/>
              <a:chExt cx="8094231" cy="1782470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592569" y="4572774"/>
                <a:ext cx="8094231" cy="1782470"/>
                <a:chOff x="592569" y="4572774"/>
                <a:chExt cx="8094231" cy="1782470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5154673" y="4572774"/>
                  <a:ext cx="1181100" cy="1782470"/>
                  <a:chOff x="698169" y="4585474"/>
                  <a:chExt cx="1181100" cy="1782470"/>
                </a:xfrm>
              </p:grpSpPr>
              <p:sp>
                <p:nvSpPr>
                  <p:cNvPr id="29" name="Can 28"/>
                  <p:cNvSpPr/>
                  <p:nvPr/>
                </p:nvSpPr>
                <p:spPr>
                  <a:xfrm>
                    <a:off x="698169" y="4907444"/>
                    <a:ext cx="1181100" cy="1460500"/>
                  </a:xfrm>
                  <a:prstGeom prst="can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Can 29"/>
                  <p:cNvSpPr/>
                  <p:nvPr/>
                </p:nvSpPr>
                <p:spPr>
                  <a:xfrm>
                    <a:off x="698169" y="5313844"/>
                    <a:ext cx="1181100" cy="127000"/>
                  </a:xfrm>
                  <a:prstGeom prst="can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Can 30"/>
                  <p:cNvSpPr/>
                  <p:nvPr/>
                </p:nvSpPr>
                <p:spPr>
                  <a:xfrm>
                    <a:off x="1218869" y="4585474"/>
                    <a:ext cx="177800" cy="758610"/>
                  </a:xfrm>
                  <a:prstGeom prst="can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solidFill>
                      <a:srgbClr val="595959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806607" y="5720244"/>
                    <a:ext cx="127000" cy="127000"/>
                  </a:xfrm>
                  <a:prstGeom prst="ellipse">
                    <a:avLst/>
                  </a:prstGeom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1111407" y="5593244"/>
                    <a:ext cx="127000" cy="127000"/>
                  </a:xfrm>
                  <a:prstGeom prst="ellipse">
                    <a:avLst/>
                  </a:prstGeom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1541253" y="5783744"/>
                    <a:ext cx="127000" cy="127000"/>
                  </a:xfrm>
                  <a:prstGeom prst="ellipse">
                    <a:avLst/>
                  </a:prstGeom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Oval 34"/>
                  <p:cNvSpPr/>
                  <p:nvPr/>
                </p:nvSpPr>
                <p:spPr>
                  <a:xfrm>
                    <a:off x="1091869" y="5910744"/>
                    <a:ext cx="127000" cy="127000"/>
                  </a:xfrm>
                  <a:prstGeom prst="ellipse">
                    <a:avLst/>
                  </a:prstGeom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Oval 35"/>
                  <p:cNvSpPr/>
                  <p:nvPr/>
                </p:nvSpPr>
                <p:spPr>
                  <a:xfrm>
                    <a:off x="1441607" y="6037744"/>
                    <a:ext cx="127000" cy="127000"/>
                  </a:xfrm>
                  <a:prstGeom prst="ellipse">
                    <a:avLst/>
                  </a:prstGeom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Oval 36"/>
                  <p:cNvSpPr/>
                  <p:nvPr/>
                </p:nvSpPr>
                <p:spPr>
                  <a:xfrm>
                    <a:off x="1396669" y="5529744"/>
                    <a:ext cx="127000" cy="127000"/>
                  </a:xfrm>
                  <a:prstGeom prst="ellipse">
                    <a:avLst/>
                  </a:prstGeom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Oval 37"/>
                  <p:cNvSpPr/>
                  <p:nvPr/>
                </p:nvSpPr>
                <p:spPr>
                  <a:xfrm>
                    <a:off x="870107" y="6164744"/>
                    <a:ext cx="127000" cy="127000"/>
                  </a:xfrm>
                  <a:prstGeom prst="ellipse">
                    <a:avLst/>
                  </a:prstGeom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Oval 38"/>
                  <p:cNvSpPr/>
                  <p:nvPr/>
                </p:nvSpPr>
                <p:spPr>
                  <a:xfrm>
                    <a:off x="1247709" y="6202624"/>
                    <a:ext cx="127000" cy="127000"/>
                  </a:xfrm>
                  <a:prstGeom prst="ellipse">
                    <a:avLst/>
                  </a:prstGeom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" name="Group 13"/>
                <p:cNvGrpSpPr/>
                <p:nvPr/>
              </p:nvGrpSpPr>
              <p:grpSpPr>
                <a:xfrm>
                  <a:off x="592569" y="4572774"/>
                  <a:ext cx="1183805" cy="1782470"/>
                  <a:chOff x="5009279" y="4583817"/>
                  <a:chExt cx="1183805" cy="1782470"/>
                </a:xfrm>
              </p:grpSpPr>
              <p:sp>
                <p:nvSpPr>
                  <p:cNvPr id="18" name="Can 17"/>
                  <p:cNvSpPr/>
                  <p:nvPr/>
                </p:nvSpPr>
                <p:spPr>
                  <a:xfrm>
                    <a:off x="5009279" y="4905787"/>
                    <a:ext cx="1181100" cy="1460500"/>
                  </a:xfrm>
                  <a:prstGeom prst="can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Can 18"/>
                  <p:cNvSpPr/>
                  <p:nvPr/>
                </p:nvSpPr>
                <p:spPr>
                  <a:xfrm>
                    <a:off x="5011984" y="5304726"/>
                    <a:ext cx="1181100" cy="127000"/>
                  </a:xfrm>
                  <a:prstGeom prst="can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Can 19"/>
                  <p:cNvSpPr/>
                  <p:nvPr/>
                </p:nvSpPr>
                <p:spPr>
                  <a:xfrm>
                    <a:off x="5516182" y="4583817"/>
                    <a:ext cx="177800" cy="758610"/>
                  </a:xfrm>
                  <a:prstGeom prst="can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solidFill>
                      <a:srgbClr val="595959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Oval 20"/>
                  <p:cNvSpPr/>
                  <p:nvPr/>
                </p:nvSpPr>
                <p:spPr>
                  <a:xfrm>
                    <a:off x="5098179" y="5860542"/>
                    <a:ext cx="127000" cy="127000"/>
                  </a:xfrm>
                  <a:prstGeom prst="ellipse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Oval 21"/>
                  <p:cNvSpPr/>
                  <p:nvPr/>
                </p:nvSpPr>
                <p:spPr>
                  <a:xfrm>
                    <a:off x="5351966" y="6108988"/>
                    <a:ext cx="127000" cy="127000"/>
                  </a:xfrm>
                  <a:prstGeom prst="ellipse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5288679" y="5617320"/>
                    <a:ext cx="127000" cy="127000"/>
                  </a:xfrm>
                  <a:prstGeom prst="ellipse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5613994" y="6163087"/>
                    <a:ext cx="127000" cy="127000"/>
                  </a:xfrm>
                  <a:prstGeom prst="ellipse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5613994" y="5845587"/>
                    <a:ext cx="127000" cy="127000"/>
                  </a:xfrm>
                  <a:prstGeom prst="ellipse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Oval 25"/>
                  <p:cNvSpPr/>
                  <p:nvPr/>
                </p:nvSpPr>
                <p:spPr>
                  <a:xfrm>
                    <a:off x="5566982" y="5570209"/>
                    <a:ext cx="127000" cy="127000"/>
                  </a:xfrm>
                  <a:prstGeom prst="ellipse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Oval 26"/>
                  <p:cNvSpPr/>
                  <p:nvPr/>
                </p:nvSpPr>
                <p:spPr>
                  <a:xfrm>
                    <a:off x="5877452" y="5616299"/>
                    <a:ext cx="127000" cy="127000"/>
                  </a:xfrm>
                  <a:prstGeom prst="ellipse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Oval 27"/>
                  <p:cNvSpPr/>
                  <p:nvPr/>
                </p:nvSpPr>
                <p:spPr>
                  <a:xfrm>
                    <a:off x="5991086" y="6076142"/>
                    <a:ext cx="127000" cy="127000"/>
                  </a:xfrm>
                  <a:prstGeom prst="ellipse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5" name="Rectangle 14"/>
                <p:cNvSpPr/>
                <p:nvPr/>
              </p:nvSpPr>
              <p:spPr>
                <a:xfrm>
                  <a:off x="2156444" y="5613877"/>
                  <a:ext cx="2700424" cy="484068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2169143" y="5670293"/>
                  <a:ext cx="270042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Increase temperature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6515101" y="5613361"/>
                  <a:ext cx="2171699" cy="484068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TextBox 11"/>
              <p:cNvSpPr txBox="1"/>
              <p:nvPr/>
            </p:nvSpPr>
            <p:spPr>
              <a:xfrm>
                <a:off x="6515101" y="5669777"/>
                <a:ext cx="21716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Pressure increases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>
            <a:xfrm>
              <a:off x="2270754" y="4132861"/>
              <a:ext cx="2171699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57200" y="5214593"/>
              <a:ext cx="13839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T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= 200 K</a:t>
              </a:r>
            </a:p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P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= 1 </a:t>
              </a:r>
              <a:r>
                <a:rPr lang="en-US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atm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74153" y="5214593"/>
              <a:ext cx="13839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T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= 400 K</a:t>
              </a:r>
            </a:p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P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= 2 </a:t>
              </a:r>
              <a:r>
                <a:rPr lang="en-US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atm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408922" y="1495469"/>
            <a:ext cx="1739900" cy="622300"/>
            <a:chOff x="6083300" y="1600200"/>
            <a:chExt cx="1739900" cy="622300"/>
          </a:xfrm>
        </p:grpSpPr>
        <p:sp>
          <p:nvSpPr>
            <p:cNvPr id="41" name="Rectangle 40"/>
            <p:cNvSpPr/>
            <p:nvPr/>
          </p:nvSpPr>
          <p:spPr>
            <a:xfrm>
              <a:off x="6083300" y="1600200"/>
              <a:ext cx="1739900" cy="6223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083300" y="1679980"/>
              <a:ext cx="1739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P</a:t>
              </a:r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/T = k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2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/>
              <a:t>Gay-Lussac’s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Comparison of two sets of conditions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Initial conditions (T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New conditions (T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b="1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40004" r="40769"/>
          <a:stretch/>
        </p:blipFill>
        <p:spPr bwMode="auto">
          <a:xfrm>
            <a:off x="3447732" y="4089401"/>
            <a:ext cx="2203284" cy="7680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43206" r="43077"/>
          <a:stretch/>
        </p:blipFill>
        <p:spPr bwMode="auto">
          <a:xfrm>
            <a:off x="3802062" y="5246001"/>
            <a:ext cx="1570038" cy="7671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41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tank of helium with a pressure of 250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torr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at 0℃ is heated to give a pressure of 1500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torr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What is the new temperature, in 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37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T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and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0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℃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273 =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273K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250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torr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 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P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1500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torr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1600 K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43206" r="43077"/>
          <a:stretch/>
        </p:blipFill>
        <p:spPr bwMode="auto">
          <a:xfrm>
            <a:off x="1541462" y="4366843"/>
            <a:ext cx="1570038" cy="7671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32951" r="32436"/>
          <a:stretch/>
        </p:blipFill>
        <p:spPr bwMode="auto">
          <a:xfrm>
            <a:off x="3711575" y="4366843"/>
            <a:ext cx="3802052" cy="7616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72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Combined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Combines Boyle’s, Charles’, and Gay-Lussac’s Laws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Compares pressure, volume, and temperature when amount is held constant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Think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TinK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(temperature in Kelvin)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01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Combined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Comparison of two sets of conditions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Initial conditions (T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V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New conditions (T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V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b="1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41156" r="41026"/>
          <a:stretch/>
        </p:blipFill>
        <p:spPr bwMode="auto">
          <a:xfrm>
            <a:off x="3603452" y="5244782"/>
            <a:ext cx="2003782" cy="7553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38333" r="38333"/>
          <a:stretch/>
        </p:blipFill>
        <p:spPr bwMode="auto">
          <a:xfrm>
            <a:off x="3244333" y="4241800"/>
            <a:ext cx="2626536" cy="7556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0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Gas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Compare the properties of gases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Recall four properties: P, V, T, n</a:t>
            </a:r>
          </a:p>
          <a:p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As one property is adjusted, we will look at how other properties are affected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Look at a combination of pressure, volume, and temperature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88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25.0 mL bubble is released from a diver’s air tank at a pressure of 4.00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a temperature of 11℃. What is the volume, in mL, of the bubble when it reaches the ocean surface where the pressure is 1.00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the temperature is 18℃ (assume the amount of gas in the bubble remains the same)?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45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T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T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and V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11℃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273 =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284K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4.00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V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= 25.0 mL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18℃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273 =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291K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P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1.00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V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= ? mL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en-US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= 102 mL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41156" r="41026"/>
          <a:stretch/>
        </p:blipFill>
        <p:spPr bwMode="auto">
          <a:xfrm>
            <a:off x="820420" y="4489450"/>
            <a:ext cx="2003782" cy="7553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26411" r="26410"/>
          <a:stretch/>
        </p:blipFill>
        <p:spPr bwMode="auto">
          <a:xfrm>
            <a:off x="3205202" y="4493343"/>
            <a:ext cx="5113298" cy="75143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47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429587"/>
              </p:ext>
            </p:extLst>
          </p:nvPr>
        </p:nvGraphicFramePr>
        <p:xfrm>
          <a:off x="321433" y="1919331"/>
          <a:ext cx="8496300" cy="378713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68500"/>
                <a:gridCol w="2400300"/>
                <a:gridCol w="41275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Law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Equation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Relationship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6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Boyle’s Law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As </a:t>
                      </a:r>
                      <a:r>
                        <a:rPr lang="en-US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P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increases, </a:t>
                      </a:r>
                      <a:r>
                        <a:rPr lang="en-US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V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decreases for constant </a:t>
                      </a:r>
                      <a:r>
                        <a:rPr lang="en-US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and </a:t>
                      </a:r>
                      <a:r>
                        <a:rPr lang="en-US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n</a:t>
                      </a:r>
                      <a:endParaRPr lang="en-US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6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Charles’ Law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As </a:t>
                      </a:r>
                      <a:r>
                        <a:rPr lang="en-US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increases, </a:t>
                      </a:r>
                      <a:r>
                        <a:rPr lang="en-US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V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increases for constant </a:t>
                      </a:r>
                      <a:r>
                        <a:rPr lang="en-US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P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and </a:t>
                      </a:r>
                      <a:r>
                        <a:rPr lang="en-US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6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Gay-Lussac’s Law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As </a:t>
                      </a:r>
                      <a:r>
                        <a:rPr lang="en-US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increases, </a:t>
                      </a:r>
                      <a:r>
                        <a:rPr lang="en-US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P</a:t>
                      </a:r>
                      <a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increases for constant </a:t>
                      </a:r>
                      <a:r>
                        <a:rPr lang="en-US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V</a:t>
                      </a:r>
                      <a:r>
                        <a:rPr lang="en-US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and </a:t>
                      </a:r>
                      <a:r>
                        <a:rPr lang="en-US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6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Combined Gas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Law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The combined gas law shows the relationship of </a:t>
                      </a:r>
                      <a:r>
                        <a:rPr lang="en-US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P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, </a:t>
                      </a:r>
                      <a:r>
                        <a:rPr lang="en-US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V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, and </a:t>
                      </a:r>
                      <a:r>
                        <a:rPr lang="en-US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for constant </a:t>
                      </a:r>
                      <a:r>
                        <a:rPr lang="en-US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n</a:t>
                      </a:r>
                      <a:endParaRPr lang="en-US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41156" r="41026"/>
          <a:stretch/>
        </p:blipFill>
        <p:spPr bwMode="auto">
          <a:xfrm>
            <a:off x="2471420" y="4874938"/>
            <a:ext cx="2003782" cy="7553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43206" r="43077"/>
          <a:stretch/>
        </p:blipFill>
        <p:spPr bwMode="auto">
          <a:xfrm>
            <a:off x="2671762" y="3983277"/>
            <a:ext cx="1570038" cy="7671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43084" r="43590"/>
          <a:stretch/>
        </p:blipFill>
        <p:spPr bwMode="auto">
          <a:xfrm>
            <a:off x="2702168" y="3167381"/>
            <a:ext cx="1501532" cy="7553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/>
          <a:srcRect l="41730" t="2" r="41728" b="-3"/>
          <a:stretch/>
        </p:blipFill>
        <p:spPr bwMode="auto">
          <a:xfrm>
            <a:off x="2471420" y="2514225"/>
            <a:ext cx="2013903" cy="3934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942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404040"/>
                </a:solidFill>
              </a:rPr>
              <a:t>A sample of helium gas has a volume of 150 mL at 750 </a:t>
            </a:r>
            <a:r>
              <a:rPr lang="en-US" dirty="0" err="1">
                <a:solidFill>
                  <a:srgbClr val="404040"/>
                </a:solidFill>
              </a:rPr>
              <a:t>torr</a:t>
            </a:r>
            <a:r>
              <a:rPr lang="en-US" dirty="0">
                <a:solidFill>
                  <a:srgbClr val="404040"/>
                </a:solidFill>
              </a:rPr>
              <a:t>. If the volume expands to 450 mL at constant temperature, what is the new pressure in </a:t>
            </a:r>
            <a:r>
              <a:rPr lang="en-US" dirty="0" err="1">
                <a:solidFill>
                  <a:srgbClr val="404040"/>
                </a:solidFill>
              </a:rPr>
              <a:t>torr</a:t>
            </a:r>
            <a:r>
              <a:rPr lang="en-US" dirty="0">
                <a:solidFill>
                  <a:srgbClr val="404040"/>
                </a:solidFill>
              </a:rPr>
              <a:t>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29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mountain climber with a body temperature of 37℃ inhales 486mL of air at a temperature of -8℃. What volume, in mL, will the air occupy in the lungs?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39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gas with an initial pressure of 1200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torr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at 155℃ is cooled to 0℃. What is the resulting pressure of the gas, in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torr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112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pressure inside a 1.0 L balloon at 25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℃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was 750 mm Hg. What is the pressure inside the balloon when it is cooled to -40℃ and expands to 2.0 L in volume?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84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Boyle’s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Describes how volume of a gas is changed as pressure is changed, or vice versa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When temperature and amount of gas are held constant, </a:t>
            </a:r>
            <a:r>
              <a:rPr lang="en-US" b="1" dirty="0" smtClean="0">
                <a:solidFill>
                  <a:srgbClr val="404040"/>
                </a:solidFill>
              </a:rPr>
              <a:t>pressure and volume are inversely related</a:t>
            </a:r>
          </a:p>
          <a:p>
            <a:endParaRPr lang="en-US" b="1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As pressure increases, volume decreases, and vice versa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0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Boyle’s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Pressure x volume = constant</a:t>
            </a:r>
            <a:endParaRPr lang="en-US" dirty="0">
              <a:solidFill>
                <a:srgbClr val="40404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880100" y="1501990"/>
            <a:ext cx="1739900" cy="622300"/>
            <a:chOff x="6083300" y="1600200"/>
            <a:chExt cx="1739900" cy="622300"/>
          </a:xfrm>
        </p:grpSpPr>
        <p:sp>
          <p:nvSpPr>
            <p:cNvPr id="4" name="Rectangle 3"/>
            <p:cNvSpPr/>
            <p:nvPr/>
          </p:nvSpPr>
          <p:spPr>
            <a:xfrm>
              <a:off x="6083300" y="1600200"/>
              <a:ext cx="1739900" cy="6223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83300" y="1679980"/>
              <a:ext cx="1739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PV = k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83869" y="3277491"/>
            <a:ext cx="8064831" cy="2583433"/>
            <a:chOff x="583869" y="3277491"/>
            <a:chExt cx="8064831" cy="2583433"/>
          </a:xfrm>
        </p:grpSpPr>
        <p:grpSp>
          <p:nvGrpSpPr>
            <p:cNvPr id="50" name="Group 49"/>
            <p:cNvGrpSpPr/>
            <p:nvPr/>
          </p:nvGrpSpPr>
          <p:grpSpPr>
            <a:xfrm>
              <a:off x="660069" y="3277491"/>
              <a:ext cx="7988631" cy="1782470"/>
              <a:chOff x="660069" y="3277491"/>
              <a:chExt cx="7988631" cy="1782470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660069" y="3277491"/>
                <a:ext cx="1181100" cy="1782470"/>
                <a:chOff x="1816100" y="2154530"/>
                <a:chExt cx="1181100" cy="1782470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1816100" y="2154530"/>
                  <a:ext cx="1181100" cy="1782470"/>
                  <a:chOff x="1816100" y="2154530"/>
                  <a:chExt cx="1181100" cy="1782470"/>
                </a:xfrm>
              </p:grpSpPr>
              <p:sp>
                <p:nvSpPr>
                  <p:cNvPr id="9" name="Can 8"/>
                  <p:cNvSpPr/>
                  <p:nvPr/>
                </p:nvSpPr>
                <p:spPr>
                  <a:xfrm>
                    <a:off x="1816100" y="2476500"/>
                    <a:ext cx="1181100" cy="1460500"/>
                  </a:xfrm>
                  <a:prstGeom prst="can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" name="Can 10"/>
                  <p:cNvSpPr/>
                  <p:nvPr/>
                </p:nvSpPr>
                <p:spPr>
                  <a:xfrm>
                    <a:off x="1816100" y="2882900"/>
                    <a:ext cx="1181100" cy="127000"/>
                  </a:xfrm>
                  <a:prstGeom prst="can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" name="Can 12"/>
                  <p:cNvSpPr/>
                  <p:nvPr/>
                </p:nvSpPr>
                <p:spPr>
                  <a:xfrm>
                    <a:off x="2336800" y="2154530"/>
                    <a:ext cx="177800" cy="758610"/>
                  </a:xfrm>
                  <a:prstGeom prst="can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solidFill>
                      <a:srgbClr val="595959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7" name="Oval 16"/>
                <p:cNvSpPr/>
                <p:nvPr/>
              </p:nvSpPr>
              <p:spPr>
                <a:xfrm>
                  <a:off x="1924538" y="3289300"/>
                  <a:ext cx="127000" cy="127000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2229338" y="3162300"/>
                  <a:ext cx="127000" cy="127000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2659184" y="3352800"/>
                  <a:ext cx="127000" cy="127000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2209800" y="3479800"/>
                  <a:ext cx="127000" cy="127000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2559538" y="3606800"/>
                  <a:ext cx="127000" cy="127000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2514600" y="3098800"/>
                  <a:ext cx="127000" cy="127000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1988038" y="3733800"/>
                  <a:ext cx="127000" cy="127000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2387600" y="3797300"/>
                  <a:ext cx="127000" cy="127000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4971179" y="3597804"/>
                <a:ext cx="1181100" cy="1460500"/>
                <a:chOff x="5600700" y="2476500"/>
                <a:chExt cx="1181100" cy="1460500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5600700" y="2476500"/>
                  <a:ext cx="1181100" cy="1460500"/>
                  <a:chOff x="5600700" y="2476500"/>
                  <a:chExt cx="1181100" cy="1460500"/>
                </a:xfrm>
              </p:grpSpPr>
              <p:sp>
                <p:nvSpPr>
                  <p:cNvPr id="10" name="Can 9"/>
                  <p:cNvSpPr/>
                  <p:nvPr/>
                </p:nvSpPr>
                <p:spPr>
                  <a:xfrm>
                    <a:off x="5600700" y="2476500"/>
                    <a:ext cx="1181100" cy="1460500"/>
                  </a:xfrm>
                  <a:prstGeom prst="can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" name="Can 11"/>
                  <p:cNvSpPr/>
                  <p:nvPr/>
                </p:nvSpPr>
                <p:spPr>
                  <a:xfrm>
                    <a:off x="5600700" y="3289300"/>
                    <a:ext cx="1181100" cy="127000"/>
                  </a:xfrm>
                  <a:prstGeom prst="can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" name="Can 13"/>
                  <p:cNvSpPr/>
                  <p:nvPr/>
                </p:nvSpPr>
                <p:spPr>
                  <a:xfrm>
                    <a:off x="6104898" y="2568391"/>
                    <a:ext cx="177800" cy="758610"/>
                  </a:xfrm>
                  <a:prstGeom prst="can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solidFill>
                      <a:srgbClr val="595959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6" name="Oval 25"/>
                <p:cNvSpPr/>
                <p:nvPr/>
              </p:nvSpPr>
              <p:spPr>
                <a:xfrm>
                  <a:off x="5753100" y="3536462"/>
                  <a:ext cx="127000" cy="127000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5836138" y="3752362"/>
                  <a:ext cx="127000" cy="127000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5963138" y="3480777"/>
                  <a:ext cx="127000" cy="127000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6104898" y="3733800"/>
                  <a:ext cx="127000" cy="127000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6332415" y="3767017"/>
                  <a:ext cx="127000" cy="127000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6205415" y="3544277"/>
                  <a:ext cx="127000" cy="127000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6395915" y="3464170"/>
                  <a:ext cx="127000" cy="127000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6582507" y="3646855"/>
                  <a:ext cx="127000" cy="127000"/>
                </a:xfrm>
                <a:prstGeom prst="ellipse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37"/>
              <p:cNvGrpSpPr/>
              <p:nvPr/>
            </p:nvGrpSpPr>
            <p:grpSpPr>
              <a:xfrm>
                <a:off x="2270754" y="4305895"/>
                <a:ext cx="2171699" cy="559177"/>
                <a:chOff x="6083300" y="1600200"/>
                <a:chExt cx="1739900" cy="718857"/>
              </a:xfrm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6083300" y="1600200"/>
                  <a:ext cx="1739900" cy="622300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6083300" y="1672726"/>
                  <a:ext cx="17399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Decrease volume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grpSp>
            <p:nvGrpSpPr>
              <p:cNvPr id="44" name="Group 43"/>
              <p:cNvGrpSpPr/>
              <p:nvPr/>
            </p:nvGrpSpPr>
            <p:grpSpPr>
              <a:xfrm>
                <a:off x="6477001" y="4305378"/>
                <a:ext cx="2171699" cy="484068"/>
                <a:chOff x="6083300" y="1600200"/>
                <a:chExt cx="1739900" cy="622300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6083300" y="1600200"/>
                  <a:ext cx="1739900" cy="622300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6083300" y="1672726"/>
                  <a:ext cx="1739900" cy="4747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Pressure increases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</p:grpSp>
        <p:cxnSp>
          <p:nvCxnSpPr>
            <p:cNvPr id="49" name="Straight Arrow Connector 48"/>
            <p:cNvCxnSpPr/>
            <p:nvPr/>
          </p:nvCxnSpPr>
          <p:spPr>
            <a:xfrm>
              <a:off x="2270754" y="4132861"/>
              <a:ext cx="2171699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583869" y="5214593"/>
              <a:ext cx="13839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P = 1 </a:t>
              </a:r>
              <a:r>
                <a:rPr lang="en-US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atm</a:t>
              </a:r>
              <a:endPara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  <a:p>
              <a:pPr algn="ctr"/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V = 2 L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83909" y="5214593"/>
              <a:ext cx="13839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P = 2 </a:t>
              </a:r>
              <a:r>
                <a:rPr lang="en-US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atm</a:t>
              </a:r>
              <a:endPara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  <a:p>
              <a:pPr algn="ctr"/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V = 1 L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17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Boyle’s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Comparison of two sets of conditions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Initial conditions (P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V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New conditions (P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V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 k = P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  <a:p>
            <a:pPr marL="0" indent="0" algn="ctr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en-US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en-US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61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404040"/>
                </a:solidFill>
              </a:rPr>
              <a:t>A sample of H</a:t>
            </a:r>
            <a:r>
              <a:rPr lang="en-US" baseline="-25000" dirty="0">
                <a:solidFill>
                  <a:srgbClr val="404040"/>
                </a:solidFill>
              </a:rPr>
              <a:t>2</a:t>
            </a:r>
            <a:r>
              <a:rPr lang="en-US" dirty="0">
                <a:solidFill>
                  <a:srgbClr val="404040"/>
                </a:solidFill>
              </a:rPr>
              <a:t> has a volume of 5.0 L and a pressure of 1.0 atm. What is the new pressure, in </a:t>
            </a:r>
            <a:r>
              <a:rPr lang="en-US" dirty="0" err="1">
                <a:solidFill>
                  <a:srgbClr val="404040"/>
                </a:solidFill>
              </a:rPr>
              <a:t>atm</a:t>
            </a:r>
            <a:r>
              <a:rPr lang="en-US" dirty="0">
                <a:solidFill>
                  <a:srgbClr val="404040"/>
                </a:solidFill>
              </a:rPr>
              <a:t>, if the volume is decreased to 2.0 </a:t>
            </a:r>
            <a:r>
              <a:rPr lang="en-US" dirty="0" smtClean="0">
                <a:solidFill>
                  <a:srgbClr val="404040"/>
                </a:solidFill>
              </a:rPr>
              <a:t>L.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56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Identify P</a:t>
            </a:r>
            <a:r>
              <a:rPr lang="en-US" baseline="-25000" dirty="0" smtClean="0">
                <a:solidFill>
                  <a:srgbClr val="404040"/>
                </a:solidFill>
              </a:rPr>
              <a:t>1</a:t>
            </a:r>
            <a:r>
              <a:rPr lang="en-US" dirty="0" smtClean="0">
                <a:solidFill>
                  <a:srgbClr val="404040"/>
                </a:solidFill>
              </a:rPr>
              <a:t>, V</a:t>
            </a:r>
            <a:r>
              <a:rPr lang="en-US" baseline="-25000" dirty="0" smtClean="0">
                <a:solidFill>
                  <a:srgbClr val="404040"/>
                </a:solidFill>
              </a:rPr>
              <a:t>1</a:t>
            </a:r>
            <a:r>
              <a:rPr lang="en-US" dirty="0" smtClean="0">
                <a:solidFill>
                  <a:srgbClr val="404040"/>
                </a:solidFill>
              </a:rPr>
              <a:t>, P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, and V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P</a:t>
            </a:r>
            <a:r>
              <a:rPr lang="en-US" baseline="-25000" dirty="0" smtClean="0">
                <a:solidFill>
                  <a:srgbClr val="404040"/>
                </a:solidFill>
              </a:rPr>
              <a:t>1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smtClean="0">
                <a:solidFill>
                  <a:srgbClr val="404040"/>
                </a:solidFill>
              </a:rPr>
              <a:t>= 1.0 </a:t>
            </a:r>
            <a:r>
              <a:rPr lang="en-US" dirty="0" err="1" smtClean="0">
                <a:solidFill>
                  <a:srgbClr val="404040"/>
                </a:solidFill>
              </a:rPr>
              <a:t>atm</a:t>
            </a:r>
            <a:r>
              <a:rPr lang="en-US" dirty="0" smtClean="0">
                <a:solidFill>
                  <a:srgbClr val="404040"/>
                </a:solidFill>
              </a:rPr>
              <a:t> 	V</a:t>
            </a:r>
            <a:r>
              <a:rPr lang="en-US" baseline="-25000" dirty="0" smtClean="0">
                <a:solidFill>
                  <a:srgbClr val="404040"/>
                </a:solidFill>
              </a:rPr>
              <a:t>1 </a:t>
            </a:r>
            <a:r>
              <a:rPr lang="en-US" dirty="0" smtClean="0">
                <a:solidFill>
                  <a:srgbClr val="404040"/>
                </a:solidFill>
              </a:rPr>
              <a:t>= 5.0 L</a:t>
            </a:r>
          </a:p>
          <a:p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P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smtClean="0">
                <a:solidFill>
                  <a:srgbClr val="404040"/>
                </a:solidFill>
              </a:rPr>
              <a:t>= ? </a:t>
            </a:r>
            <a:r>
              <a:rPr lang="en-US" dirty="0" err="1">
                <a:solidFill>
                  <a:srgbClr val="404040"/>
                </a:solidFill>
              </a:rPr>
              <a:t>a</a:t>
            </a:r>
            <a:r>
              <a:rPr lang="en-US" dirty="0" err="1" smtClean="0">
                <a:solidFill>
                  <a:srgbClr val="404040"/>
                </a:solidFill>
              </a:rPr>
              <a:t>tm</a:t>
            </a:r>
            <a:r>
              <a:rPr lang="en-US" dirty="0" smtClean="0">
                <a:solidFill>
                  <a:srgbClr val="404040"/>
                </a:solidFill>
              </a:rPr>
              <a:t>	V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 = 2.0 L</a:t>
            </a:r>
          </a:p>
          <a:p>
            <a:endParaRPr lang="en-US" baseline="-25000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P</a:t>
            </a:r>
            <a:r>
              <a:rPr lang="en-US" baseline="-25000" dirty="0">
                <a:solidFill>
                  <a:srgbClr val="404040"/>
                </a:solidFill>
              </a:rPr>
              <a:t>1</a:t>
            </a:r>
            <a:r>
              <a:rPr lang="en-US" dirty="0">
                <a:solidFill>
                  <a:srgbClr val="404040"/>
                </a:solidFill>
              </a:rPr>
              <a:t>V</a:t>
            </a:r>
            <a:r>
              <a:rPr lang="en-US" baseline="-25000" dirty="0">
                <a:solidFill>
                  <a:srgbClr val="404040"/>
                </a:solidFill>
              </a:rPr>
              <a:t>1 </a:t>
            </a:r>
            <a:r>
              <a:rPr lang="en-US" dirty="0">
                <a:solidFill>
                  <a:srgbClr val="404040"/>
                </a:solidFill>
              </a:rPr>
              <a:t>= </a:t>
            </a:r>
            <a:r>
              <a:rPr lang="en-US" dirty="0" smtClean="0">
                <a:solidFill>
                  <a:srgbClr val="404040"/>
                </a:solidFill>
              </a:rPr>
              <a:t>P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V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	(1.0)(5.0) = P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(2.0)</a:t>
            </a:r>
          </a:p>
          <a:p>
            <a:endParaRPr lang="en-US" b="1" baseline="-25000" dirty="0">
              <a:solidFill>
                <a:srgbClr val="40404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404040"/>
                </a:solidFill>
              </a:rPr>
              <a:t>P</a:t>
            </a:r>
            <a:r>
              <a:rPr lang="en-US" b="1" baseline="-25000" dirty="0" smtClean="0">
                <a:solidFill>
                  <a:srgbClr val="404040"/>
                </a:solidFill>
              </a:rPr>
              <a:t>2</a:t>
            </a:r>
            <a:r>
              <a:rPr lang="en-US" b="1" dirty="0" smtClean="0">
                <a:solidFill>
                  <a:srgbClr val="404040"/>
                </a:solidFill>
              </a:rPr>
              <a:t> = 2.5 </a:t>
            </a:r>
            <a:r>
              <a:rPr lang="en-US" b="1" dirty="0" err="1" smtClean="0">
                <a:solidFill>
                  <a:srgbClr val="404040"/>
                </a:solidFill>
              </a:rPr>
              <a:t>atm</a:t>
            </a:r>
            <a:endParaRPr lang="en-US" b="1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08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Charles’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93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Describes how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volume of a gas is changed as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temperature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changed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pressure and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amount of gas are held constant,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temperature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volume are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directly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related</a:t>
            </a: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temperature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increases, volume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and vice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versa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Think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TinK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(temperature in Kelvin)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50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Charles’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Volume / temperature = constant</a:t>
            </a:r>
            <a:endParaRPr lang="en-US" dirty="0">
              <a:solidFill>
                <a:srgbClr val="40404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408922" y="1495469"/>
            <a:ext cx="1739900" cy="622300"/>
            <a:chOff x="6083300" y="1600200"/>
            <a:chExt cx="1739900" cy="622300"/>
          </a:xfrm>
        </p:grpSpPr>
        <p:sp>
          <p:nvSpPr>
            <p:cNvPr id="7" name="Rectangle 6"/>
            <p:cNvSpPr/>
            <p:nvPr/>
          </p:nvSpPr>
          <p:spPr>
            <a:xfrm>
              <a:off x="6083300" y="1600200"/>
              <a:ext cx="1739900" cy="6223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83300" y="1679980"/>
              <a:ext cx="1739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V/T = k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57200" y="2747695"/>
            <a:ext cx="8130804" cy="2619298"/>
            <a:chOff x="457200" y="3241626"/>
            <a:chExt cx="8130804" cy="2619298"/>
          </a:xfrm>
        </p:grpSpPr>
        <p:grpSp>
          <p:nvGrpSpPr>
            <p:cNvPr id="45" name="Group 44"/>
            <p:cNvGrpSpPr/>
            <p:nvPr/>
          </p:nvGrpSpPr>
          <p:grpSpPr>
            <a:xfrm>
              <a:off x="493773" y="3241626"/>
              <a:ext cx="8094231" cy="1782470"/>
              <a:chOff x="592569" y="4572774"/>
              <a:chExt cx="8094231" cy="1782470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592569" y="4572774"/>
                <a:ext cx="8094231" cy="1782470"/>
                <a:chOff x="592569" y="4572774"/>
                <a:chExt cx="8094231" cy="1782470"/>
              </a:xfrm>
            </p:grpSpPr>
            <p:grpSp>
              <p:nvGrpSpPr>
                <p:cNvPr id="42" name="Group 41"/>
                <p:cNvGrpSpPr/>
                <p:nvPr/>
              </p:nvGrpSpPr>
              <p:grpSpPr>
                <a:xfrm>
                  <a:off x="5154673" y="4572774"/>
                  <a:ext cx="1181100" cy="1782470"/>
                  <a:chOff x="698169" y="4585474"/>
                  <a:chExt cx="1181100" cy="1782470"/>
                </a:xfrm>
              </p:grpSpPr>
              <p:sp>
                <p:nvSpPr>
                  <p:cNvPr id="39" name="Can 38"/>
                  <p:cNvSpPr/>
                  <p:nvPr/>
                </p:nvSpPr>
                <p:spPr>
                  <a:xfrm>
                    <a:off x="698169" y="4907444"/>
                    <a:ext cx="1181100" cy="1460500"/>
                  </a:xfrm>
                  <a:prstGeom prst="can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Can 39"/>
                  <p:cNvSpPr/>
                  <p:nvPr/>
                </p:nvSpPr>
                <p:spPr>
                  <a:xfrm>
                    <a:off x="698169" y="5313844"/>
                    <a:ext cx="1181100" cy="127000"/>
                  </a:xfrm>
                  <a:prstGeom prst="can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Can 40"/>
                  <p:cNvSpPr/>
                  <p:nvPr/>
                </p:nvSpPr>
                <p:spPr>
                  <a:xfrm>
                    <a:off x="1218869" y="4585474"/>
                    <a:ext cx="177800" cy="758610"/>
                  </a:xfrm>
                  <a:prstGeom prst="can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solidFill>
                      <a:srgbClr val="595959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806607" y="5720244"/>
                    <a:ext cx="127000" cy="127000"/>
                  </a:xfrm>
                  <a:prstGeom prst="ellipse">
                    <a:avLst/>
                  </a:prstGeom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1111407" y="5593244"/>
                    <a:ext cx="127000" cy="127000"/>
                  </a:xfrm>
                  <a:prstGeom prst="ellipse">
                    <a:avLst/>
                  </a:prstGeom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1541253" y="5783744"/>
                    <a:ext cx="127000" cy="127000"/>
                  </a:xfrm>
                  <a:prstGeom prst="ellipse">
                    <a:avLst/>
                  </a:prstGeom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1091869" y="5910744"/>
                    <a:ext cx="127000" cy="127000"/>
                  </a:xfrm>
                  <a:prstGeom prst="ellipse">
                    <a:avLst/>
                  </a:prstGeom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Oval 34"/>
                  <p:cNvSpPr/>
                  <p:nvPr/>
                </p:nvSpPr>
                <p:spPr>
                  <a:xfrm>
                    <a:off x="1441607" y="6037744"/>
                    <a:ext cx="127000" cy="127000"/>
                  </a:xfrm>
                  <a:prstGeom prst="ellipse">
                    <a:avLst/>
                  </a:prstGeom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Oval 35"/>
                  <p:cNvSpPr/>
                  <p:nvPr/>
                </p:nvSpPr>
                <p:spPr>
                  <a:xfrm>
                    <a:off x="1396669" y="5529744"/>
                    <a:ext cx="127000" cy="127000"/>
                  </a:xfrm>
                  <a:prstGeom prst="ellipse">
                    <a:avLst/>
                  </a:prstGeom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Oval 36"/>
                  <p:cNvSpPr/>
                  <p:nvPr/>
                </p:nvSpPr>
                <p:spPr>
                  <a:xfrm>
                    <a:off x="870107" y="6164744"/>
                    <a:ext cx="127000" cy="127000"/>
                  </a:xfrm>
                  <a:prstGeom prst="ellipse">
                    <a:avLst/>
                  </a:prstGeom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Oval 37"/>
                  <p:cNvSpPr/>
                  <p:nvPr/>
                </p:nvSpPr>
                <p:spPr>
                  <a:xfrm>
                    <a:off x="1247709" y="6202624"/>
                    <a:ext cx="127000" cy="127000"/>
                  </a:xfrm>
                  <a:prstGeom prst="ellipse">
                    <a:avLst/>
                  </a:prstGeom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3" name="Group 42"/>
                <p:cNvGrpSpPr/>
                <p:nvPr/>
              </p:nvGrpSpPr>
              <p:grpSpPr>
                <a:xfrm>
                  <a:off x="592569" y="4894744"/>
                  <a:ext cx="1181100" cy="1460500"/>
                  <a:chOff x="5009279" y="4905787"/>
                  <a:chExt cx="1181100" cy="1460500"/>
                </a:xfrm>
              </p:grpSpPr>
              <p:sp>
                <p:nvSpPr>
                  <p:cNvPr id="27" name="Can 26"/>
                  <p:cNvSpPr/>
                  <p:nvPr/>
                </p:nvSpPr>
                <p:spPr>
                  <a:xfrm>
                    <a:off x="5009279" y="4905787"/>
                    <a:ext cx="1181100" cy="1460500"/>
                  </a:xfrm>
                  <a:prstGeom prst="can">
                    <a:avLst/>
                  </a:prstGeom>
                  <a:noFill/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Can 27"/>
                  <p:cNvSpPr/>
                  <p:nvPr/>
                </p:nvSpPr>
                <p:spPr>
                  <a:xfrm>
                    <a:off x="5009279" y="5718587"/>
                    <a:ext cx="1181100" cy="127000"/>
                  </a:xfrm>
                  <a:prstGeom prst="can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Can 28"/>
                  <p:cNvSpPr/>
                  <p:nvPr/>
                </p:nvSpPr>
                <p:spPr>
                  <a:xfrm>
                    <a:off x="5513477" y="4997678"/>
                    <a:ext cx="177800" cy="758610"/>
                  </a:xfrm>
                  <a:prstGeom prst="can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solidFill>
                      <a:srgbClr val="595959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Oval 18"/>
                  <p:cNvSpPr/>
                  <p:nvPr/>
                </p:nvSpPr>
                <p:spPr>
                  <a:xfrm>
                    <a:off x="5161679" y="5965749"/>
                    <a:ext cx="127000" cy="127000"/>
                  </a:xfrm>
                  <a:prstGeom prst="ellipse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Oval 19"/>
                  <p:cNvSpPr/>
                  <p:nvPr/>
                </p:nvSpPr>
                <p:spPr>
                  <a:xfrm>
                    <a:off x="5244717" y="6181649"/>
                    <a:ext cx="127000" cy="127000"/>
                  </a:xfrm>
                  <a:prstGeom prst="ellipse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Oval 20"/>
                  <p:cNvSpPr/>
                  <p:nvPr/>
                </p:nvSpPr>
                <p:spPr>
                  <a:xfrm>
                    <a:off x="5371717" y="5910064"/>
                    <a:ext cx="127000" cy="127000"/>
                  </a:xfrm>
                  <a:prstGeom prst="ellipse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Oval 21"/>
                  <p:cNvSpPr/>
                  <p:nvPr/>
                </p:nvSpPr>
                <p:spPr>
                  <a:xfrm>
                    <a:off x="5513477" y="6163087"/>
                    <a:ext cx="127000" cy="127000"/>
                  </a:xfrm>
                  <a:prstGeom prst="ellipse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5740994" y="6196304"/>
                    <a:ext cx="127000" cy="127000"/>
                  </a:xfrm>
                  <a:prstGeom prst="ellipse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5613994" y="5973564"/>
                    <a:ext cx="127000" cy="127000"/>
                  </a:xfrm>
                  <a:prstGeom prst="ellipse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5804494" y="5893457"/>
                    <a:ext cx="127000" cy="127000"/>
                  </a:xfrm>
                  <a:prstGeom prst="ellipse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Oval 25"/>
                  <p:cNvSpPr/>
                  <p:nvPr/>
                </p:nvSpPr>
                <p:spPr>
                  <a:xfrm>
                    <a:off x="5991086" y="6076142"/>
                    <a:ext cx="127000" cy="127000"/>
                  </a:xfrm>
                  <a:prstGeom prst="ellipse">
                    <a:avLst/>
                  </a:prstGeom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6" name="Rectangle 15"/>
                <p:cNvSpPr/>
                <p:nvPr/>
              </p:nvSpPr>
              <p:spPr>
                <a:xfrm>
                  <a:off x="2156444" y="5613877"/>
                  <a:ext cx="2700424" cy="484068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2169143" y="5670293"/>
                  <a:ext cx="270042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Increase temperature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6515101" y="5613361"/>
                  <a:ext cx="2171699" cy="484068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6515101" y="5669777"/>
                <a:ext cx="21716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Volume increases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</p:grpSp>
        <p:cxnSp>
          <p:nvCxnSpPr>
            <p:cNvPr id="46" name="Straight Arrow Connector 45"/>
            <p:cNvCxnSpPr/>
            <p:nvPr/>
          </p:nvCxnSpPr>
          <p:spPr>
            <a:xfrm>
              <a:off x="2270754" y="4132861"/>
              <a:ext cx="2171699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457200" y="5214593"/>
              <a:ext cx="13839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T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= 200 K</a:t>
              </a:r>
            </a:p>
            <a:p>
              <a:pPr algn="ctr"/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V = 1 L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974153" y="5214593"/>
              <a:ext cx="13839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T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= 400 K</a:t>
              </a:r>
            </a:p>
            <a:p>
              <a:pPr algn="ctr"/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V = 2 L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55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1299</TotalTime>
  <Words>931</Words>
  <Application>Microsoft Macintosh PowerPoint</Application>
  <PresentationFormat>On-screen Show (4:3)</PresentationFormat>
  <Paragraphs>189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Executive</vt:lpstr>
      <vt:lpstr>Gas Laws: Part I</vt:lpstr>
      <vt:lpstr>Gas Laws</vt:lpstr>
      <vt:lpstr>Boyle’s Law</vt:lpstr>
      <vt:lpstr>Boyle’s Law</vt:lpstr>
      <vt:lpstr>Boyle’s Law</vt:lpstr>
      <vt:lpstr>Example #1</vt:lpstr>
      <vt:lpstr>Example #1 Solved</vt:lpstr>
      <vt:lpstr>Charles’ Law</vt:lpstr>
      <vt:lpstr>Charles’ Law</vt:lpstr>
      <vt:lpstr>Charles’ Law</vt:lpstr>
      <vt:lpstr>Example #2</vt:lpstr>
      <vt:lpstr>Example #2 Solved</vt:lpstr>
      <vt:lpstr>Gay-Lussac’s Law</vt:lpstr>
      <vt:lpstr>Gay-Lussac’s Law</vt:lpstr>
      <vt:lpstr>Gay-Lussac’s Law</vt:lpstr>
      <vt:lpstr>Example #3</vt:lpstr>
      <vt:lpstr>Example #3 Solved</vt:lpstr>
      <vt:lpstr>Combined Law</vt:lpstr>
      <vt:lpstr>Combined Law</vt:lpstr>
      <vt:lpstr>Example #4</vt:lpstr>
      <vt:lpstr>Example #4 Solved</vt:lpstr>
      <vt:lpstr>Summary</vt:lpstr>
      <vt:lpstr>Example #5</vt:lpstr>
      <vt:lpstr>Example #6</vt:lpstr>
      <vt:lpstr>Example #7</vt:lpstr>
      <vt:lpstr>Example #8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29</cp:revision>
  <dcterms:created xsi:type="dcterms:W3CDTF">2014-03-08T16:53:10Z</dcterms:created>
  <dcterms:modified xsi:type="dcterms:W3CDTF">2015-09-24T05:23:01Z</dcterms:modified>
</cp:coreProperties>
</file>