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7E45A-8C14-EA4A-BE8F-97AFB217E7AB}" type="datetimeFigureOut">
              <a:rPr lang="en-US" smtClean="0"/>
              <a:t>9/23/15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D1477-310A-9541-9BA7-83390AD6C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4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F0555-E93B-0449-AB30-EAD74FBE1E3D}" type="datetimeFigureOut">
              <a:rPr lang="en-US" smtClean="0"/>
              <a:t>9/23/15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4F25D-88F5-3B4F-8D54-024C45515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92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2A9AE-91C2-DD4D-AE94-E7B10BAD3477}" type="datetime4">
              <a:rPr lang="en-US" smtClean="0"/>
              <a:t>September 23,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E80F-AF6B-5A4C-8CC6-3CD3C3C6035B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250F-BAD9-7F4D-BD87-80E88A12E6B4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6116-EF7A-6A4F-93C2-FB781F4F8B50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4CF4-AEFD-B04A-AB87-B84836E0D872}" type="datetime4">
              <a:rPr lang="en-US" smtClean="0"/>
              <a:t>September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C85D-A6D4-6B47-B1E7-1340B637EFD8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992C-FD5C-BD4F-AB8B-B809D9EE5812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17D2-76FA-C24F-987F-72F0A032D2AA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1C0-2FE7-B548-8D71-4DC2E62E8BE5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1443-D8A0-A14F-A65F-45A7829453EC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8DFE-B7B2-CE42-A987-67C9972DE59F}" type="datetime4">
              <a:rPr lang="en-US" smtClean="0"/>
              <a:t>September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6421196-E536-894A-AFAD-495CD85D4345}" type="datetime4">
              <a:rPr lang="en-US" smtClean="0"/>
              <a:t>September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7.1-7.2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Look at units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392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K: temperature (T)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4.2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L: volume (V)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32.9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psi: pressure (P)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95.8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g: amount (n)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750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mL: volume (V)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0.30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amount (n)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Typical atmospheric pressure in Denver is 630 mm Hg. Convert this value to: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Atmospheres</a:t>
            </a: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24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Explain why a gases have low densities.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Three States of Matter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11338"/>
              </p:ext>
            </p:extLst>
          </p:nvPr>
        </p:nvGraphicFramePr>
        <p:xfrm>
          <a:off x="457200" y="1804924"/>
          <a:ext cx="8204200" cy="42884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51050"/>
                <a:gridCol w="2051050"/>
                <a:gridCol w="2051050"/>
                <a:gridCol w="2051050"/>
              </a:tblGrid>
              <a:tr h="42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Property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Solid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Liquid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Gas</a:t>
                      </a:r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5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Shape and Volume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Expand to fill container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Fixed volume that takes shape of container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Definite shape and volume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87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Arrangement of Particles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Randomly arranged, disorganized, and far apart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Randomly arranged but close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Fixed arrangement of very close particles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5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Particle Movement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Very fast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Moderate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Slow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87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Interaction Between Particles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None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Strong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Very strong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53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Kinetic Molecular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Theory of gases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Tiny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particles moving randomly at high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velocities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Attractive forces between particles are very weak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Particles are far apart</a:t>
            </a:r>
          </a:p>
          <a:p>
            <a:pPr lvl="0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Actual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volume of gas is very small compared to volume gas occupies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Mostly a lot of empty space because gases fill containers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Kinetic Molecular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404040"/>
                </a:solidFill>
              </a:rPr>
              <a:t>Particles are in constant motion, moving in straight paths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Collisions cause directional changes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Collisions with container result in pressure</a:t>
            </a:r>
          </a:p>
          <a:p>
            <a:pPr lvl="0"/>
            <a:endParaRPr lang="en-US" dirty="0" smtClean="0">
              <a:solidFill>
                <a:srgbClr val="404040"/>
              </a:solidFill>
            </a:endParaRPr>
          </a:p>
          <a:p>
            <a:pPr lvl="0"/>
            <a:r>
              <a:rPr lang="en-US" dirty="0" smtClean="0">
                <a:solidFill>
                  <a:srgbClr val="404040"/>
                </a:solidFill>
              </a:rPr>
              <a:t>Kinetic </a:t>
            </a:r>
            <a:r>
              <a:rPr lang="en-US" dirty="0">
                <a:solidFill>
                  <a:srgbClr val="404040"/>
                </a:solidFill>
              </a:rPr>
              <a:t>energy increases with temperature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Particles move faster when heated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Properties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Four special properties of gases based off of kinetic molecular theory of gases</a:t>
            </a:r>
          </a:p>
          <a:p>
            <a:endParaRPr lang="en-US" dirty="0" smtClean="0">
              <a:solidFill>
                <a:srgbClr val="404040"/>
              </a:solidFill>
            </a:endParaRPr>
          </a:p>
          <a:p>
            <a:pPr lvl="0"/>
            <a:r>
              <a:rPr lang="en-US" dirty="0">
                <a:solidFill>
                  <a:srgbClr val="404040"/>
                </a:solidFill>
              </a:rPr>
              <a:t>Pressure, P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Force exerted by gas against wall of container</a:t>
            </a: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Units: </a:t>
            </a:r>
            <a:r>
              <a:rPr lang="en-US" sz="1800" dirty="0" smtClean="0">
                <a:solidFill>
                  <a:srgbClr val="404040"/>
                </a:solidFill>
              </a:rPr>
              <a:t>atmosphere (</a:t>
            </a:r>
            <a:r>
              <a:rPr lang="en-US" sz="1800" dirty="0" err="1" smtClean="0">
                <a:solidFill>
                  <a:srgbClr val="404040"/>
                </a:solidFill>
              </a:rPr>
              <a:t>atm</a:t>
            </a:r>
            <a:r>
              <a:rPr lang="en-US" sz="1800" dirty="0" smtClean="0">
                <a:solidFill>
                  <a:srgbClr val="404040"/>
                </a:solidFill>
              </a:rPr>
              <a:t>), millimeters of mercury (mm Hg), </a:t>
            </a:r>
            <a:r>
              <a:rPr lang="en-US" sz="1800" dirty="0" err="1" smtClean="0">
                <a:solidFill>
                  <a:srgbClr val="404040"/>
                </a:solidFill>
              </a:rPr>
              <a:t>Torr</a:t>
            </a:r>
            <a:r>
              <a:rPr lang="en-US" sz="1800" dirty="0" smtClean="0">
                <a:solidFill>
                  <a:srgbClr val="404040"/>
                </a:solidFill>
              </a:rPr>
              <a:t> (</a:t>
            </a:r>
            <a:r>
              <a:rPr lang="en-US" sz="1800" dirty="0" err="1" smtClean="0">
                <a:solidFill>
                  <a:srgbClr val="404040"/>
                </a:solidFill>
              </a:rPr>
              <a:t>torr</a:t>
            </a:r>
            <a:r>
              <a:rPr lang="en-US" sz="1800" dirty="0" smtClean="0">
                <a:solidFill>
                  <a:srgbClr val="404040"/>
                </a:solidFill>
              </a:rPr>
              <a:t>), </a:t>
            </a:r>
            <a:r>
              <a:rPr lang="en-US" sz="1800" dirty="0" err="1" smtClean="0">
                <a:solidFill>
                  <a:srgbClr val="404040"/>
                </a:solidFill>
              </a:rPr>
              <a:t>pascals</a:t>
            </a:r>
            <a:r>
              <a:rPr lang="en-US" sz="1800" dirty="0" smtClean="0">
                <a:solidFill>
                  <a:srgbClr val="404040"/>
                </a:solidFill>
              </a:rPr>
              <a:t> (Pa), pounds per square inch (psi)</a:t>
            </a:r>
            <a:endParaRPr lang="en-US" sz="1800" dirty="0">
              <a:solidFill>
                <a:srgbClr val="404040"/>
              </a:solidFill>
            </a:endParaRPr>
          </a:p>
          <a:p>
            <a:pPr lvl="2"/>
            <a:r>
              <a:rPr lang="en-US" sz="1800" dirty="0">
                <a:solidFill>
                  <a:srgbClr val="404040"/>
                </a:solidFill>
              </a:rPr>
              <a:t>Conversions</a:t>
            </a:r>
          </a:p>
          <a:p>
            <a:pPr lvl="3"/>
            <a:r>
              <a:rPr lang="en-US" sz="1800" dirty="0">
                <a:solidFill>
                  <a:srgbClr val="404040"/>
                </a:solidFill>
              </a:rPr>
              <a:t>1 </a:t>
            </a:r>
            <a:r>
              <a:rPr lang="en-US" sz="1800" dirty="0" err="1">
                <a:solidFill>
                  <a:srgbClr val="404040"/>
                </a:solidFill>
              </a:rPr>
              <a:t>atm</a:t>
            </a:r>
            <a:r>
              <a:rPr lang="en-US" sz="1800" dirty="0">
                <a:solidFill>
                  <a:srgbClr val="404040"/>
                </a:solidFill>
              </a:rPr>
              <a:t> = 760 mm Hg </a:t>
            </a:r>
            <a:endParaRPr lang="en-US" sz="1800" dirty="0" smtClean="0">
              <a:solidFill>
                <a:srgbClr val="404040"/>
              </a:solidFill>
            </a:endParaRPr>
          </a:p>
          <a:p>
            <a:pPr marL="1371600" lvl="3" indent="0">
              <a:buNone/>
            </a:pPr>
            <a:r>
              <a:rPr lang="en-US" sz="1800" dirty="0">
                <a:solidFill>
                  <a:srgbClr val="404040"/>
                </a:solidFill>
              </a:rPr>
              <a:t>	 </a:t>
            </a:r>
            <a:r>
              <a:rPr lang="en-US" sz="1800" dirty="0" smtClean="0">
                <a:solidFill>
                  <a:srgbClr val="404040"/>
                </a:solidFill>
              </a:rPr>
              <a:t>      = </a:t>
            </a:r>
            <a:r>
              <a:rPr lang="en-US" sz="1800" dirty="0">
                <a:solidFill>
                  <a:srgbClr val="404040"/>
                </a:solidFill>
              </a:rPr>
              <a:t>760 </a:t>
            </a:r>
            <a:r>
              <a:rPr lang="en-US" sz="1800" dirty="0" err="1">
                <a:solidFill>
                  <a:srgbClr val="404040"/>
                </a:solidFill>
              </a:rPr>
              <a:t>torr</a:t>
            </a:r>
            <a:r>
              <a:rPr lang="en-US" sz="1800" dirty="0">
                <a:solidFill>
                  <a:srgbClr val="404040"/>
                </a:solidFill>
              </a:rPr>
              <a:t> </a:t>
            </a:r>
          </a:p>
          <a:p>
            <a:pPr marL="1371600" lvl="3" indent="0">
              <a:buNone/>
            </a:pPr>
            <a:r>
              <a:rPr lang="en-US" sz="1800" dirty="0" smtClean="0">
                <a:solidFill>
                  <a:srgbClr val="404040"/>
                </a:solidFill>
              </a:rPr>
              <a:t>	       = </a:t>
            </a:r>
            <a:r>
              <a:rPr lang="en-US" sz="1800" dirty="0">
                <a:solidFill>
                  <a:srgbClr val="404040"/>
                </a:solidFill>
              </a:rPr>
              <a:t>101325 Pa (101.325kPa</a:t>
            </a:r>
            <a:r>
              <a:rPr lang="en-US" sz="1800" dirty="0" smtClean="0">
                <a:solidFill>
                  <a:srgbClr val="404040"/>
                </a:solidFill>
              </a:rPr>
              <a:t>)</a:t>
            </a:r>
          </a:p>
          <a:p>
            <a:pPr marL="1371600" lvl="3" indent="0">
              <a:buNone/>
            </a:pPr>
            <a:r>
              <a:rPr lang="en-US" sz="1800" dirty="0">
                <a:solidFill>
                  <a:srgbClr val="404040"/>
                </a:solidFill>
              </a:rPr>
              <a:t>	</a:t>
            </a:r>
            <a:r>
              <a:rPr lang="en-US" sz="1800" dirty="0" smtClean="0">
                <a:solidFill>
                  <a:srgbClr val="404040"/>
                </a:solidFill>
              </a:rPr>
              <a:t>       = </a:t>
            </a:r>
            <a:r>
              <a:rPr lang="en-US" sz="1800" dirty="0">
                <a:solidFill>
                  <a:srgbClr val="404040"/>
                </a:solidFill>
              </a:rPr>
              <a:t>14.7 psi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Properties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Volume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Space occupied by a gas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Units: L, mL, cm</a:t>
            </a:r>
            <a:r>
              <a:rPr lang="en-US" sz="18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Temperature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Factor that determined kinetic energy of particles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Units: K, ℃</a:t>
            </a:r>
          </a:p>
          <a:p>
            <a:pPr lvl="0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Amount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Quantity of gas present in container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Units: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g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0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Perform the following conversions:</a:t>
            </a: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0.89 </a:t>
            </a:r>
            <a:r>
              <a:rPr lang="en-US" dirty="0" err="1" smtClean="0">
                <a:solidFill>
                  <a:srgbClr val="404040"/>
                </a:solidFill>
              </a:rPr>
              <a:t>atm</a:t>
            </a:r>
            <a:r>
              <a:rPr lang="en-US" dirty="0" smtClean="0">
                <a:solidFill>
                  <a:srgbClr val="404040"/>
                </a:solidFill>
              </a:rPr>
              <a:t> to </a:t>
            </a:r>
            <a:r>
              <a:rPr lang="en-US" dirty="0" err="1" smtClean="0">
                <a:solidFill>
                  <a:srgbClr val="404040"/>
                </a:solidFill>
              </a:rPr>
              <a:t>kPa</a:t>
            </a: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25.3 psi to </a:t>
            </a:r>
            <a:r>
              <a:rPr lang="en-US" dirty="0" err="1" smtClean="0">
                <a:solidFill>
                  <a:srgbClr val="404040"/>
                </a:solidFill>
              </a:rPr>
              <a:t>torr</a:t>
            </a: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rgbClr val="404040"/>
                </a:solidFill>
              </a:rPr>
              <a:t>572 mm Hg to </a:t>
            </a:r>
            <a:r>
              <a:rPr lang="en-US" dirty="0" err="1" smtClean="0">
                <a:solidFill>
                  <a:srgbClr val="404040"/>
                </a:solidFill>
              </a:rPr>
              <a:t>atm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0.89 </a:t>
            </a:r>
            <a:r>
              <a:rPr lang="en-US" dirty="0" err="1">
                <a:solidFill>
                  <a:srgbClr val="404040"/>
                </a:solidFill>
              </a:rPr>
              <a:t>atm</a:t>
            </a:r>
            <a:r>
              <a:rPr lang="en-US" dirty="0">
                <a:solidFill>
                  <a:srgbClr val="404040"/>
                </a:solidFill>
              </a:rPr>
              <a:t> to </a:t>
            </a:r>
            <a:r>
              <a:rPr lang="en-US" dirty="0" err="1" smtClean="0">
                <a:solidFill>
                  <a:srgbClr val="404040"/>
                </a:solidFill>
              </a:rPr>
              <a:t>kPa</a:t>
            </a:r>
            <a:endParaRPr lang="en-US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25.3 psi to </a:t>
            </a:r>
            <a:r>
              <a:rPr lang="en-US" dirty="0" err="1">
                <a:solidFill>
                  <a:srgbClr val="404040"/>
                </a:solidFill>
              </a:rPr>
              <a:t>torr</a:t>
            </a:r>
            <a:endParaRPr lang="en-U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AutoNum type="alphaLcPeriod"/>
            </a:pPr>
            <a:r>
              <a:rPr lang="en-US" dirty="0">
                <a:solidFill>
                  <a:srgbClr val="404040"/>
                </a:solidFill>
              </a:rPr>
              <a:t>572 mm Hg to </a:t>
            </a:r>
            <a:r>
              <a:rPr lang="en-US" dirty="0" err="1">
                <a:solidFill>
                  <a:srgbClr val="404040"/>
                </a:solidFill>
              </a:rPr>
              <a:t>atm</a:t>
            </a:r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8978" r="28718"/>
          <a:stretch/>
        </p:blipFill>
        <p:spPr bwMode="auto">
          <a:xfrm>
            <a:off x="2368550" y="2146301"/>
            <a:ext cx="4862274" cy="7172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9873" r="29488"/>
          <a:stretch/>
        </p:blipFill>
        <p:spPr bwMode="auto">
          <a:xfrm>
            <a:off x="2530157" y="3473133"/>
            <a:ext cx="4543677" cy="7492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6284" r="26154"/>
          <a:stretch/>
        </p:blipFill>
        <p:spPr bwMode="auto">
          <a:xfrm>
            <a:off x="2149792" y="4755833"/>
            <a:ext cx="5183576" cy="7556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912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property of gas that is measured in each of the following: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392 K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4.2 L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32.9 psi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95.8 g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750 mL</a:t>
            </a: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0.30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05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133</TotalTime>
  <Words>417</Words>
  <Application>Microsoft Macintosh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Introduction to Gases</vt:lpstr>
      <vt:lpstr>Three States of Matter</vt:lpstr>
      <vt:lpstr>Kinetic Molecular Theory</vt:lpstr>
      <vt:lpstr>Kinetic Molecular Theory</vt:lpstr>
      <vt:lpstr>Properties of Gases</vt:lpstr>
      <vt:lpstr>Properties of Gases</vt:lpstr>
      <vt:lpstr>Example #1</vt:lpstr>
      <vt:lpstr>Example #1 Solved</vt:lpstr>
      <vt:lpstr>Example #2</vt:lpstr>
      <vt:lpstr>Example #2 Solved</vt:lpstr>
      <vt:lpstr>Example #3</vt:lpstr>
      <vt:lpstr>Example #4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27</cp:revision>
  <dcterms:created xsi:type="dcterms:W3CDTF">2014-03-08T16:53:10Z</dcterms:created>
  <dcterms:modified xsi:type="dcterms:W3CDTF">2015-09-24T04:28:24Z</dcterms:modified>
</cp:coreProperties>
</file>