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2" r:id="rId16"/>
    <p:sldId id="273" r:id="rId17"/>
    <p:sldId id="274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C2DAF-42F8-7749-A9FE-E00EA9C8DB4B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C538D-F954-A741-85A5-F6AE785A72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370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94D3-1FF9-8146-9964-B170640B9721}" type="datetimeFigureOut">
              <a:rPr lang="en-US" smtClean="0"/>
              <a:t>10/31/15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FC9C6-CCAA-AF4B-86CF-698AAAC73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8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E9DA-8149-B744-964B-C3459171E838}" type="datetime4">
              <a:rPr lang="en-US" smtClean="0"/>
              <a:t>October 31,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1075-4125-4A42-A6A0-8DF70C59476E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A1348-2CF9-B84F-9D59-2A592741EF51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2D0AD-69FE-7145-AA43-34FD4B01C786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323-9964-484B-A338-D9BCD0F070D5}" type="datetime4">
              <a:rPr lang="en-US" smtClean="0"/>
              <a:t>October 31,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382D5-6680-D44A-B2C9-0CFBE9E11386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10B6-BC8C-7E4E-B16D-BBCC26D846E1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CD73-16DD-8D41-B5AA-88843EE05158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16F5-4221-A14C-8E53-A5EBB80F3906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79AF-2334-464D-98F6-A9179EB874C7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AFC62-D2FD-BA4D-8441-320A3C84DB02}" type="datetime4">
              <a:rPr lang="en-US" smtClean="0"/>
              <a:t>October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5553B7-37AF-4B4A-BE22-E3DB96AF196A}" type="datetime4">
              <a:rPr lang="en-US" smtClean="0"/>
              <a:t>October 31,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6.5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Equilibrium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idea: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Generic equation: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Generic K expression: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9738" r="39195"/>
          <a:stretch/>
        </p:blipFill>
        <p:spPr bwMode="auto">
          <a:xfrm>
            <a:off x="3295317" y="2270831"/>
            <a:ext cx="2545969" cy="8379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l="37659" r="37886"/>
          <a:stretch/>
        </p:blipFill>
        <p:spPr bwMode="auto">
          <a:xfrm>
            <a:off x="2215964" y="3905291"/>
            <a:ext cx="4702849" cy="6212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/>
          <a:srcRect l="40510" r="40509"/>
          <a:stretch/>
        </p:blipFill>
        <p:spPr bwMode="auto">
          <a:xfrm>
            <a:off x="3089867" y="5271042"/>
            <a:ext cx="2963601" cy="1156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9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Equilibrium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generic set up, capital letters are chemical formulas, lowercase letters are coefficients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Coefficients become exponents in the equilibrium constant expression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Pure solids and liquids are left out of the equilibrium constant expression</a:t>
            </a:r>
          </a:p>
          <a:p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gases and aqueous substances have concentrations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64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the equilibrium constant expression for the following reversible reaction: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2486" r="32484"/>
          <a:stretch/>
        </p:blipFill>
        <p:spPr bwMode="auto">
          <a:xfrm>
            <a:off x="1240578" y="2977560"/>
            <a:ext cx="6798424" cy="6268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52710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2486" r="32484"/>
          <a:stretch/>
        </p:blipFill>
        <p:spPr bwMode="auto">
          <a:xfrm>
            <a:off x="1240578" y="1840607"/>
            <a:ext cx="6798424" cy="6268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7945" r="38021"/>
          <a:stretch/>
        </p:blipFill>
        <p:spPr bwMode="auto">
          <a:xfrm>
            <a:off x="2752678" y="3510341"/>
            <a:ext cx="3630592" cy="1085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9530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K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magnitude of K tells us which direction 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favored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reactions have K ~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82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reactions have K ~ 10</a:t>
            </a:r>
            <a:r>
              <a:rPr 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-29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27006" r="26692"/>
          <a:stretch/>
        </p:blipFill>
        <p:spPr bwMode="auto">
          <a:xfrm>
            <a:off x="275772" y="3433410"/>
            <a:ext cx="4538357" cy="679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29170" r="28858"/>
          <a:stretch/>
        </p:blipFill>
        <p:spPr bwMode="auto">
          <a:xfrm>
            <a:off x="275772" y="5089413"/>
            <a:ext cx="4363941" cy="7209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235840" y="3248744"/>
            <a:ext cx="272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numerator is larger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35840" y="3743697"/>
            <a:ext cx="354772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Equilibrium favors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products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5840" y="5089413"/>
            <a:ext cx="309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denominator is larger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35840" y="5625652"/>
            <a:ext cx="36904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Equilibrium favors the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reactants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729238" y="3433410"/>
            <a:ext cx="506602" cy="184666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639713" y="5263584"/>
            <a:ext cx="596127" cy="36206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31296" y="4111391"/>
            <a:ext cx="90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K &gt; 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31297" y="5811478"/>
            <a:ext cx="90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K &lt; 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4771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 each equilibrium constant, state whether the reactants are favored, the products are favored, or both the reactants and products are present at equilibrium.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5.0x10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-4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4.4x10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350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928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5.0x10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K &lt; 1	reactants are favored</a:t>
            </a:r>
            <a:endParaRPr lang="en-US" baseline="30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4.4x10</a:t>
            </a:r>
            <a:r>
              <a:rPr lang="en-US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 &gt; 1	products are favored</a:t>
            </a:r>
            <a:endParaRPr lang="en-US" baseline="30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350	K &gt; 1	products are favored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28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Calculating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Given the concentrations at equilibrium and an equation, you should be able to set up an equilibrium expression and solve for K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Remember to leave out solids and liquids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16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equilibrium constant for the reaction using the balanced chemical equation and the concentrations of the substances at equilibrium.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[NO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= 0.0760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= 1.26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273" r="37423"/>
          <a:stretch/>
        </p:blipFill>
        <p:spPr bwMode="auto">
          <a:xfrm>
            <a:off x="1870136" y="3023809"/>
            <a:ext cx="5764122" cy="7356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05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Equilibrium constant expression: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Solve for K: plug in values for [NO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and [N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41435" r="40972"/>
          <a:stretch/>
        </p:blipFill>
        <p:spPr bwMode="auto">
          <a:xfrm>
            <a:off x="3412067" y="2298097"/>
            <a:ext cx="2335902" cy="95280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6265" r="36262"/>
          <a:stretch/>
        </p:blipFill>
        <p:spPr bwMode="auto">
          <a:xfrm>
            <a:off x="2717906" y="4390574"/>
            <a:ext cx="3883286" cy="10129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696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Thus far we have assumed that reactions only go from reactants to products, and do so completely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not entirely true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Almost all reactions are reversible to some extent which means they do not go to completion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These reactions are indicated by two full-headed arrows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68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an equilibrium constant expression for the following reactions: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32793" r="33252"/>
          <a:stretch/>
        </p:blipFill>
        <p:spPr bwMode="auto">
          <a:xfrm>
            <a:off x="995660" y="2832618"/>
            <a:ext cx="4965306" cy="472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33565" r="33796"/>
          <a:stretch/>
        </p:blipFill>
        <p:spPr bwMode="auto">
          <a:xfrm>
            <a:off x="995660" y="3702929"/>
            <a:ext cx="4742320" cy="4708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l="25540" t="1" r="25769" b="-2"/>
          <a:stretch/>
        </p:blipFill>
        <p:spPr bwMode="auto">
          <a:xfrm>
            <a:off x="995660" y="4598322"/>
            <a:ext cx="7074160" cy="4692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64208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equilibrium constant for the reaction using the balanced chemical equation and the concentrations of the substances at equilibrium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[CO]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0.0236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	[H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O] = 0.00240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[CO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0.0164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	[H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] = 0.0164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8935" r="29089"/>
          <a:stretch/>
        </p:blipFill>
        <p:spPr bwMode="auto">
          <a:xfrm>
            <a:off x="1207316" y="3131401"/>
            <a:ext cx="6728121" cy="5195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3734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Reversibility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331"/>
            <a:ext cx="8229600" cy="52110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</a:rPr>
              <a:t>In these reactions, once some products have formed, they go back to being reactants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endParaRPr lang="en-US" dirty="0" smtClean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Even </a:t>
            </a:r>
            <a:r>
              <a:rPr lang="en-US" dirty="0" smtClean="0">
                <a:solidFill>
                  <a:srgbClr val="404040"/>
                </a:solidFill>
              </a:rPr>
              <a:t>though the reverse reaction is taking place, we will still refer to the substances on the left as “reactants” and the substances on the right as the “products”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38040" t="1" r="37807" b="-2"/>
          <a:stretch/>
        </p:blipFill>
        <p:spPr bwMode="auto">
          <a:xfrm>
            <a:off x="2399806" y="2977445"/>
            <a:ext cx="4354962" cy="5824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273800" y="2387558"/>
            <a:ext cx="2542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</a:t>
            </a:r>
            <a:r>
              <a:rPr lang="en-US" b="1" dirty="0" smtClean="0">
                <a:solidFill>
                  <a:schemeClr val="tx2"/>
                </a:solidFill>
                <a:latin typeface="Century Gothic"/>
                <a:cs typeface="Century Gothic"/>
              </a:rPr>
              <a:t>forward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reaction proceeds to the </a:t>
            </a:r>
            <a:r>
              <a:rPr lang="en-US" b="1" dirty="0" smtClean="0">
                <a:solidFill>
                  <a:srgbClr val="2F5897"/>
                </a:solidFill>
                <a:latin typeface="Century Gothic"/>
                <a:cs typeface="Century Gothic"/>
              </a:rPr>
              <a:t>right</a:t>
            </a:r>
            <a:endParaRPr lang="en-US" b="1" dirty="0">
              <a:solidFill>
                <a:srgbClr val="2F5897"/>
              </a:solidFill>
              <a:latin typeface="Century Gothic"/>
              <a:cs typeface="Century Gothic"/>
            </a:endParaRPr>
          </a:p>
        </p:txBody>
      </p:sp>
      <p:sp>
        <p:nvSpPr>
          <p:cNvPr id="12" name="Bent Arrow 11"/>
          <p:cNvSpPr/>
          <p:nvPr/>
        </p:nvSpPr>
        <p:spPr>
          <a:xfrm rot="16200000" flipH="1">
            <a:off x="4886681" y="1717325"/>
            <a:ext cx="409224" cy="2280355"/>
          </a:xfrm>
          <a:prstGeom prst="ben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Bent Arrow 12"/>
          <p:cNvSpPr/>
          <p:nvPr/>
        </p:nvSpPr>
        <p:spPr>
          <a:xfrm rot="16200000" flipV="1">
            <a:off x="3172178" y="2853267"/>
            <a:ext cx="409224" cy="1667938"/>
          </a:xfrm>
          <a:prstGeom prst="ben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167" y="3486622"/>
            <a:ext cx="2542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The </a:t>
            </a:r>
            <a:r>
              <a:rPr lang="en-US" b="1" dirty="0" smtClean="0">
                <a:solidFill>
                  <a:schemeClr val="accent2"/>
                </a:solidFill>
                <a:latin typeface="Century Gothic"/>
                <a:cs typeface="Century Gothic"/>
              </a:rPr>
              <a:t>reverse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reaction proceeds to the </a:t>
            </a:r>
            <a:r>
              <a:rPr lang="en-US" b="1" dirty="0" smtClean="0">
                <a:solidFill>
                  <a:srgbClr val="9C5252"/>
                </a:solidFill>
                <a:latin typeface="Century Gothic"/>
                <a:cs typeface="Century Gothic"/>
              </a:rPr>
              <a:t>right</a:t>
            </a:r>
            <a:endParaRPr lang="en-US" b="1" dirty="0">
              <a:solidFill>
                <a:srgbClr val="9C5252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4811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Progress of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Beginning of reaction: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Reactants only, high concentration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Forward reaction only, fast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Middle of reaction: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Fewer reactants, some products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Forward reaction slows down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Reverse reaction begins and picks up speed</a:t>
            </a:r>
          </a:p>
          <a:p>
            <a:pPr lvl="1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End of reaction: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reactants, some products, constant concentration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Forward and reverse reaction rate become equal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69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Progress of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 rates over time in diagram form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095994" y="2121427"/>
            <a:ext cx="0" cy="3489857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95994" y="5611284"/>
            <a:ext cx="4881496" cy="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 flipV="1">
            <a:off x="2095993" y="2121427"/>
            <a:ext cx="4755901" cy="1716680"/>
          </a:xfrm>
          <a:custGeom>
            <a:avLst/>
            <a:gdLst>
              <a:gd name="connsiteX0" fmla="*/ 0 w 1605280"/>
              <a:gd name="connsiteY0" fmla="*/ 1341190 h 1341190"/>
              <a:gd name="connsiteX1" fmla="*/ 304800 w 1605280"/>
              <a:gd name="connsiteY1" fmla="*/ 213430 h 1341190"/>
              <a:gd name="connsiteX2" fmla="*/ 1605280 w 1605280"/>
              <a:gd name="connsiteY2" fmla="*/ 70 h 134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5280" h="1341190">
                <a:moveTo>
                  <a:pt x="0" y="1341190"/>
                </a:moveTo>
                <a:cubicBezTo>
                  <a:pt x="18626" y="889070"/>
                  <a:pt x="37253" y="436950"/>
                  <a:pt x="304800" y="213430"/>
                </a:cubicBezTo>
                <a:cubicBezTo>
                  <a:pt x="572347" y="-10090"/>
                  <a:pt x="1605280" y="70"/>
                  <a:pt x="1605280" y="7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095993" y="3838107"/>
            <a:ext cx="4755901" cy="1755078"/>
          </a:xfrm>
          <a:custGeom>
            <a:avLst/>
            <a:gdLst>
              <a:gd name="connsiteX0" fmla="*/ 0 w 1605280"/>
              <a:gd name="connsiteY0" fmla="*/ 1341190 h 1341190"/>
              <a:gd name="connsiteX1" fmla="*/ 304800 w 1605280"/>
              <a:gd name="connsiteY1" fmla="*/ 213430 h 1341190"/>
              <a:gd name="connsiteX2" fmla="*/ 1605280 w 1605280"/>
              <a:gd name="connsiteY2" fmla="*/ 70 h 134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5280" h="1341190">
                <a:moveTo>
                  <a:pt x="0" y="1341190"/>
                </a:moveTo>
                <a:cubicBezTo>
                  <a:pt x="18626" y="889070"/>
                  <a:pt x="37253" y="436950"/>
                  <a:pt x="304800" y="213430"/>
                </a:cubicBezTo>
                <a:cubicBezTo>
                  <a:pt x="572347" y="-10090"/>
                  <a:pt x="1605280" y="70"/>
                  <a:pt x="1605280" y="7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966072" y="2971800"/>
            <a:ext cx="45720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2877022" y="4371643"/>
            <a:ext cx="45720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29"/>
          <p:cNvSpPr txBox="1"/>
          <p:nvPr/>
        </p:nvSpPr>
        <p:spPr>
          <a:xfrm>
            <a:off x="5451818" y="3409750"/>
            <a:ext cx="1525672" cy="428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660066"/>
                </a:solidFill>
                <a:effectLst/>
                <a:latin typeface="Century Gothic"/>
                <a:ea typeface="ＭＳ 明朝"/>
                <a:cs typeface="Century Gothic"/>
              </a:rPr>
              <a:t>Equilibrium</a:t>
            </a:r>
          </a:p>
        </p:txBody>
      </p:sp>
      <p:sp>
        <p:nvSpPr>
          <p:cNvPr id="28" name="Text Box 38"/>
          <p:cNvSpPr txBox="1"/>
          <p:nvPr/>
        </p:nvSpPr>
        <p:spPr>
          <a:xfrm>
            <a:off x="2801767" y="2628900"/>
            <a:ext cx="2650051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/>
                </a:solidFill>
                <a:effectLst/>
                <a:latin typeface="Century Gothic"/>
                <a:ea typeface="ＭＳ 明朝"/>
                <a:cs typeface="Century Gothic"/>
              </a:rPr>
              <a:t>Rate of forward reaction</a:t>
            </a:r>
            <a:r>
              <a:rPr lang="en-US" sz="1200" dirty="0">
                <a:solidFill>
                  <a:schemeClr val="tx2"/>
                </a:solidFill>
                <a:effectLst/>
                <a:latin typeface="Century Gothic"/>
                <a:ea typeface="ＭＳ 明朝"/>
                <a:cs typeface="Century Gothic"/>
              </a:rPr>
              <a:t> </a:t>
            </a:r>
          </a:p>
        </p:txBody>
      </p:sp>
      <p:sp>
        <p:nvSpPr>
          <p:cNvPr id="29" name="Text Box 36"/>
          <p:cNvSpPr txBox="1"/>
          <p:nvPr/>
        </p:nvSpPr>
        <p:spPr>
          <a:xfrm>
            <a:off x="2801766" y="4876340"/>
            <a:ext cx="2650052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2"/>
                </a:solidFill>
                <a:effectLst/>
                <a:latin typeface="Century Gothic"/>
                <a:ea typeface="ＭＳ 明朝"/>
                <a:cs typeface="Century Gothic"/>
              </a:rPr>
              <a:t>Rate of reverse reaction </a:t>
            </a:r>
          </a:p>
        </p:txBody>
      </p:sp>
      <p:sp>
        <p:nvSpPr>
          <p:cNvPr id="30" name="Text Box 10"/>
          <p:cNvSpPr txBox="1"/>
          <p:nvPr/>
        </p:nvSpPr>
        <p:spPr>
          <a:xfrm>
            <a:off x="1567690" y="2971799"/>
            <a:ext cx="342900" cy="183152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/>
                <a:ea typeface="ＭＳ 明朝"/>
                <a:cs typeface="Century Gothic"/>
              </a:rPr>
              <a:t>Reaction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ea typeface="ＭＳ 明朝"/>
                <a:cs typeface="Century Gothic"/>
              </a:rPr>
              <a:t>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/>
                <a:ea typeface="ＭＳ 明朝"/>
                <a:cs typeface="Century Gothic"/>
              </a:rPr>
              <a:t>ates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31" name="Text Box 7"/>
          <p:cNvSpPr txBox="1"/>
          <p:nvPr/>
        </p:nvSpPr>
        <p:spPr>
          <a:xfrm>
            <a:off x="4286250" y="5783263"/>
            <a:ext cx="709632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04040"/>
                </a:solidFill>
                <a:latin typeface="Century Gothic"/>
                <a:ea typeface="ＭＳ 明朝"/>
                <a:cs typeface="Century Gothic"/>
              </a:rPr>
              <a:t>T</a:t>
            </a:r>
            <a:r>
              <a:rPr lang="en-US" dirty="0" smtClean="0">
                <a:solidFill>
                  <a:srgbClr val="404040"/>
                </a:solidFill>
                <a:effectLst/>
                <a:latin typeface="Century Gothic"/>
                <a:ea typeface="ＭＳ 明朝"/>
                <a:cs typeface="Century Gothic"/>
              </a:rPr>
              <a:t>ime</a:t>
            </a:r>
            <a:endParaRPr lang="en-US" dirty="0">
              <a:solidFill>
                <a:srgbClr val="404040"/>
              </a:solidFill>
              <a:effectLst/>
              <a:latin typeface="Century Gothic"/>
              <a:ea typeface="ＭＳ 明朝"/>
              <a:cs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78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Progress of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Concentrations over time in diagram form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51750" y="2219124"/>
            <a:ext cx="0" cy="364602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551750" y="5865152"/>
            <a:ext cx="479776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551750" y="3377534"/>
            <a:ext cx="4797764" cy="2487618"/>
          </a:xfrm>
          <a:custGeom>
            <a:avLst/>
            <a:gdLst>
              <a:gd name="connsiteX0" fmla="*/ 0 w 3037840"/>
              <a:gd name="connsiteY0" fmla="*/ 2957680 h 2957680"/>
              <a:gd name="connsiteX1" fmla="*/ 629920 w 3037840"/>
              <a:gd name="connsiteY1" fmla="*/ 448160 h 2957680"/>
              <a:gd name="connsiteX2" fmla="*/ 3037840 w 3037840"/>
              <a:gd name="connsiteY2" fmla="*/ 1120 h 295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7840" h="2957680">
                <a:moveTo>
                  <a:pt x="0" y="2957680"/>
                </a:moveTo>
                <a:cubicBezTo>
                  <a:pt x="61806" y="1949300"/>
                  <a:pt x="123613" y="940920"/>
                  <a:pt x="629920" y="448160"/>
                </a:cubicBezTo>
                <a:cubicBezTo>
                  <a:pt x="1136227" y="-44600"/>
                  <a:pt x="3037840" y="1120"/>
                  <a:pt x="3037840" y="112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Freeform 12"/>
          <p:cNvSpPr/>
          <p:nvPr/>
        </p:nvSpPr>
        <p:spPr>
          <a:xfrm flipV="1">
            <a:off x="1551749" y="2219123"/>
            <a:ext cx="4797765" cy="2512217"/>
          </a:xfrm>
          <a:custGeom>
            <a:avLst/>
            <a:gdLst>
              <a:gd name="connsiteX0" fmla="*/ 0 w 3037840"/>
              <a:gd name="connsiteY0" fmla="*/ 2957680 h 2957680"/>
              <a:gd name="connsiteX1" fmla="*/ 629920 w 3037840"/>
              <a:gd name="connsiteY1" fmla="*/ 448160 h 2957680"/>
              <a:gd name="connsiteX2" fmla="*/ 3037840 w 3037840"/>
              <a:gd name="connsiteY2" fmla="*/ 1120 h 295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37840" h="2957680">
                <a:moveTo>
                  <a:pt x="0" y="2957680"/>
                </a:moveTo>
                <a:cubicBezTo>
                  <a:pt x="61806" y="1949300"/>
                  <a:pt x="123613" y="940920"/>
                  <a:pt x="629920" y="448160"/>
                </a:cubicBezTo>
                <a:cubicBezTo>
                  <a:pt x="1136227" y="-44600"/>
                  <a:pt x="3037840" y="1120"/>
                  <a:pt x="3037840" y="112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994973" y="2646491"/>
            <a:ext cx="800100" cy="9144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1897288" y="4623057"/>
            <a:ext cx="685800" cy="457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30"/>
          <p:cNvSpPr txBox="1"/>
          <p:nvPr/>
        </p:nvSpPr>
        <p:spPr>
          <a:xfrm>
            <a:off x="2094663" y="2303591"/>
            <a:ext cx="2375617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tx2"/>
                </a:solidFill>
                <a:effectLst/>
                <a:latin typeface="Century Gothic"/>
                <a:ea typeface="ＭＳ 明朝"/>
                <a:cs typeface="Century Gothic"/>
              </a:rPr>
              <a:t>[Reactants] decrease</a:t>
            </a:r>
          </a:p>
        </p:txBody>
      </p:sp>
      <p:sp>
        <p:nvSpPr>
          <p:cNvPr id="17" name="Text Box 28"/>
          <p:cNvSpPr txBox="1"/>
          <p:nvPr/>
        </p:nvSpPr>
        <p:spPr>
          <a:xfrm>
            <a:off x="4819154" y="3856368"/>
            <a:ext cx="1237306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660066"/>
                </a:solidFill>
                <a:effectLst/>
                <a:latin typeface="Century Gothic"/>
                <a:ea typeface="ＭＳ 明朝"/>
                <a:cs typeface="Century Gothic"/>
              </a:rPr>
              <a:t>Equilibrium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76212" y="3359740"/>
            <a:ext cx="0" cy="137160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Box 31"/>
          <p:cNvSpPr txBox="1"/>
          <p:nvPr/>
        </p:nvSpPr>
        <p:spPr>
          <a:xfrm>
            <a:off x="2094663" y="5080257"/>
            <a:ext cx="2217426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2"/>
                </a:solidFill>
                <a:effectLst/>
                <a:latin typeface="Century Gothic"/>
                <a:ea typeface="ＭＳ 明朝"/>
                <a:cs typeface="Century Gothic"/>
              </a:rPr>
              <a:t>[Products] increase</a:t>
            </a:r>
          </a:p>
        </p:txBody>
      </p:sp>
      <p:sp>
        <p:nvSpPr>
          <p:cNvPr id="20" name="Text Box 8"/>
          <p:cNvSpPr txBox="1"/>
          <p:nvPr/>
        </p:nvSpPr>
        <p:spPr>
          <a:xfrm>
            <a:off x="3476861" y="5954713"/>
            <a:ext cx="835227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404040"/>
                </a:solidFill>
                <a:effectLst/>
                <a:latin typeface="+mj-lt"/>
                <a:ea typeface="ＭＳ 明朝"/>
                <a:cs typeface="Times New Roman"/>
              </a:rPr>
              <a:t>time</a:t>
            </a:r>
          </a:p>
        </p:txBody>
      </p:sp>
      <p:sp>
        <p:nvSpPr>
          <p:cNvPr id="21" name="Text Box 9"/>
          <p:cNvSpPr txBox="1"/>
          <p:nvPr/>
        </p:nvSpPr>
        <p:spPr>
          <a:xfrm>
            <a:off x="995536" y="3028614"/>
            <a:ext cx="342900" cy="184229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 Gothic"/>
                <a:ea typeface="ＭＳ 明朝"/>
                <a:cs typeface="Century Gothic"/>
              </a:rPr>
              <a:t>Concentration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8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state of </a:t>
            </a:r>
            <a:r>
              <a:rPr lang="en-US" b="1" dirty="0" smtClean="0">
                <a:solidFill>
                  <a:srgbClr val="660066"/>
                </a:solidFill>
              </a:rPr>
              <a:t>equilibrium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achieved when the forward and reverse </a:t>
            </a:r>
            <a:r>
              <a:rPr lang="en-US" b="1" dirty="0" smtClean="0">
                <a:solidFill>
                  <a:srgbClr val="660066"/>
                </a:solidFill>
              </a:rPr>
              <a:t>reaction rates become equal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 this time, products and reactants are being formed at the same rate they are being used so the </a:t>
            </a:r>
            <a:r>
              <a:rPr lang="en-US" b="1" dirty="0" smtClean="0">
                <a:solidFill>
                  <a:srgbClr val="660066"/>
                </a:solidFill>
              </a:rPr>
              <a:t>concentration appears constant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a “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dynamic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condition, although the reaction appears to have stopped, products and reactants are still being formed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Reaching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diagram 4, the reaction has reached equilibrium as there appears to be no change between 3 and 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73303" y="1792403"/>
            <a:ext cx="7365274" cy="1685567"/>
            <a:chOff x="973303" y="2112893"/>
            <a:chExt cx="7365274" cy="1685567"/>
          </a:xfrm>
        </p:grpSpPr>
        <p:sp>
          <p:nvSpPr>
            <p:cNvPr id="6" name="Oval 5"/>
            <p:cNvSpPr/>
            <p:nvPr/>
          </p:nvSpPr>
          <p:spPr>
            <a:xfrm>
              <a:off x="973303" y="2112893"/>
              <a:ext cx="1685475" cy="1685567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46788" y="2112893"/>
              <a:ext cx="1685475" cy="1685567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67755" y="2112893"/>
              <a:ext cx="1685475" cy="1685567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6653102" y="2112893"/>
              <a:ext cx="1685475" cy="1685567"/>
            </a:xfrm>
            <a:prstGeom prst="ellipse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1353128" y="219598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30258" y="1911099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10084" y="2890982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06216" y="259574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715371" y="259574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830258" y="3072861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324971" y="2290945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48084" y="2952642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226612" y="223159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03742" y="1946709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83568" y="2926592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979700" y="263135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588855" y="263135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703742" y="3108471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98455" y="2326555"/>
            <a:ext cx="189913" cy="18992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321568" y="2988252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125739" y="2231594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02869" y="1946709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82695" y="2926592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878827" y="2631354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87982" y="2631354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602869" y="3108471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097582" y="2326555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20695" y="2988252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7017118" y="2229681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494248" y="1944796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74074" y="2924679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770206" y="2629441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379361" y="2629441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494248" y="3106558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988961" y="2324642"/>
            <a:ext cx="189913" cy="189923"/>
          </a:xfrm>
          <a:prstGeom prst="ellipse">
            <a:avLst/>
          </a:prstGeom>
          <a:solidFill>
            <a:srgbClr val="9C5252"/>
          </a:solidFill>
          <a:ln>
            <a:solidFill>
              <a:srgbClr val="9C525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112074" y="2986339"/>
            <a:ext cx="189913" cy="1899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106216" y="3608537"/>
            <a:ext cx="7072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       1		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         2		            3		              4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1246889" y="3977869"/>
            <a:ext cx="7041732" cy="556542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Time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3164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Equilibrium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Quantitative value that indicates how far the reaction goes in the forward direction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Symbol: K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Relates the concentrations of the reactants and products at equilibrium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do this because at equilibrium the concentrations are constant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Concentration: moles in a given volume (usually L)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Brackets [ ] used to indicate concentration, units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/L used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25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5823</TotalTime>
  <Words>694</Words>
  <Application>Microsoft Macintosh PowerPoint</Application>
  <PresentationFormat>On-screen Show (4:3)</PresentationFormat>
  <Paragraphs>175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Chemical Equilibrium</vt:lpstr>
      <vt:lpstr>Reversibility</vt:lpstr>
      <vt:lpstr>Reversibility</vt:lpstr>
      <vt:lpstr>Progress of Reaction</vt:lpstr>
      <vt:lpstr>Progress of Reaction</vt:lpstr>
      <vt:lpstr>Progress of Reaction</vt:lpstr>
      <vt:lpstr>Equilibrium</vt:lpstr>
      <vt:lpstr>Reaching Equilibrium</vt:lpstr>
      <vt:lpstr>Equilibrium Constant</vt:lpstr>
      <vt:lpstr>Equilibrium Constant</vt:lpstr>
      <vt:lpstr>Equilibrium Constant</vt:lpstr>
      <vt:lpstr>Example #1</vt:lpstr>
      <vt:lpstr>Example #1 Solved</vt:lpstr>
      <vt:lpstr>K Value</vt:lpstr>
      <vt:lpstr>Example #2</vt:lpstr>
      <vt:lpstr>Example #2 Solved</vt:lpstr>
      <vt:lpstr>Calculating K</vt:lpstr>
      <vt:lpstr>Example #3</vt:lpstr>
      <vt:lpstr>Example #3 Solved</vt:lpstr>
      <vt:lpstr>Example #4</vt:lpstr>
      <vt:lpstr>Example #5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51</cp:revision>
  <dcterms:created xsi:type="dcterms:W3CDTF">2014-03-08T16:53:10Z</dcterms:created>
  <dcterms:modified xsi:type="dcterms:W3CDTF">2015-11-02T02:22:58Z</dcterms:modified>
</cp:coreProperties>
</file>