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6.4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of the following affect the rate of reaction: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 difference between the reactants and the transition state</a:t>
            </a:r>
          </a:p>
        </p:txBody>
      </p:sp>
    </p:spTree>
    <p:extLst>
      <p:ext uri="{BB962C8B-B14F-4D97-AF65-F5344CB8AC3E}">
        <p14:creationId xmlns:p14="http://schemas.microsoft.com/office/powerpoint/2010/main" val="176778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three criteria for a reaction to occur at all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lignment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ollision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nergy of activation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alter rate of reaction by affecting any of these three criteria (though usually not alignment)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6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Rate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Refers to the amount of product formed over time or the amount of reactant used over time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three main ways to speed up a reaction: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Increase amount of reactants (concentration)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Increase temperature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Add a catalyst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3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Increase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ollisions are a requirement for reaction progress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If number of atoms/molecules of reactants is increased, then there will be more collisions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223795" y="4213916"/>
            <a:ext cx="6726896" cy="1602475"/>
            <a:chOff x="1223795" y="4213916"/>
            <a:chExt cx="6726896" cy="16024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189949" y="4985478"/>
              <a:ext cx="878346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1223795" y="4213916"/>
              <a:ext cx="2611300" cy="1602475"/>
              <a:chOff x="1363521" y="4213916"/>
              <a:chExt cx="2611300" cy="160247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363521" y="4213916"/>
                <a:ext cx="2611300" cy="1602475"/>
              </a:xfrm>
              <a:prstGeom prst="roundRec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649867" y="4439450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41164" y="4439450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871580" y="5261091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599308" y="4896650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91355" y="5293754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318809" y="5334969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19697" y="4389079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10727" y="4851959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339391" y="4213916"/>
              <a:ext cx="2611300" cy="1602475"/>
              <a:chOff x="5339391" y="4213916"/>
              <a:chExt cx="2611300" cy="1602475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9391" y="4213916"/>
                <a:ext cx="2611300" cy="1602475"/>
              </a:xfrm>
              <a:prstGeom prst="roundRect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614422" y="4472113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535811" y="4338594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528822" y="4255560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161126" y="5483916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161126" y="4851959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034403" y="4985478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479095" y="5406851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400484" y="5334969"/>
                <a:ext cx="270654" cy="267038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530867" y="4842575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49749" y="5219867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964091" y="4512462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301993" y="5230466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828507" y="4729521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588051" y="4813559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868230" y="5521484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11594" y="4338594"/>
                <a:ext cx="166173" cy="166182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419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Increase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every collision yields enough energy to overcome the activation energy barrier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increasing temperature, we increase the speed of the particles, which in turn makes higher energy collisions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223795" y="4213916"/>
            <a:ext cx="6726896" cy="1602475"/>
            <a:chOff x="1223795" y="4213916"/>
            <a:chExt cx="6726896" cy="1602475"/>
          </a:xfrm>
        </p:grpSpPr>
        <p:grpSp>
          <p:nvGrpSpPr>
            <p:cNvPr id="67" name="Group 66"/>
            <p:cNvGrpSpPr/>
            <p:nvPr/>
          </p:nvGrpSpPr>
          <p:grpSpPr>
            <a:xfrm>
              <a:off x="1223795" y="4213916"/>
              <a:ext cx="6726896" cy="1602475"/>
              <a:chOff x="1223795" y="4213916"/>
              <a:chExt cx="6726896" cy="1602475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223795" y="4213916"/>
                <a:ext cx="6726896" cy="1602475"/>
                <a:chOff x="1223795" y="4213916"/>
                <a:chExt cx="6726896" cy="1602475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4189949" y="4985478"/>
                  <a:ext cx="878346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Group 6"/>
                <p:cNvGrpSpPr/>
                <p:nvPr/>
              </p:nvGrpSpPr>
              <p:grpSpPr>
                <a:xfrm>
                  <a:off x="1223795" y="4213916"/>
                  <a:ext cx="2611300" cy="1602475"/>
                  <a:chOff x="1363521" y="4213916"/>
                  <a:chExt cx="2611300" cy="1602475"/>
                </a:xfrm>
              </p:grpSpPr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1363521" y="4213916"/>
                    <a:ext cx="2611300" cy="1602475"/>
                  </a:xfrm>
                  <a:prstGeom prst="roundRect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1649867" y="4439450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3141164" y="4439450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1871580" y="5261091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2599308" y="4896650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3091355" y="5293754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318809" y="5334969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19697" y="4389079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410727" y="4851959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5339391" y="4213916"/>
                  <a:ext cx="2611300" cy="1602475"/>
                  <a:chOff x="5339391" y="4213916"/>
                  <a:chExt cx="2611300" cy="1602475"/>
                </a:xfrm>
              </p:grpSpPr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5339391" y="4213916"/>
                    <a:ext cx="2611300" cy="1602475"/>
                  </a:xfrm>
                  <a:prstGeom prst="roundRect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Oval 11"/>
                  <p:cNvSpPr/>
                  <p:nvPr/>
                </p:nvSpPr>
                <p:spPr>
                  <a:xfrm>
                    <a:off x="6122841" y="5074064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6393495" y="4353411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5479095" y="5406851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7400484" y="5334969"/>
                    <a:ext cx="270654" cy="267038"/>
                  </a:xfrm>
                  <a:prstGeom prst="ellipse">
                    <a:avLst/>
                  </a:prstGeom>
                  <a:solidFill>
                    <a:schemeClr val="accent5"/>
                  </a:solidFill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5530867" y="4676393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7002296" y="4593302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7541170" y="4882350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6702057" y="5376415"/>
                    <a:ext cx="166173" cy="166182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" name="Group 37"/>
              <p:cNvGrpSpPr/>
              <p:nvPr/>
            </p:nvGrpSpPr>
            <p:grpSpPr>
              <a:xfrm>
                <a:off x="5559495" y="4547156"/>
                <a:ext cx="304987" cy="349494"/>
                <a:chOff x="5559495" y="4547156"/>
                <a:chExt cx="304987" cy="349494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6511655" y="4270955"/>
                <a:ext cx="304987" cy="349494"/>
                <a:chOff x="5559495" y="4547156"/>
                <a:chExt cx="304987" cy="349494"/>
              </a:xfrm>
            </p:grpSpPr>
            <p:sp>
              <p:nvSpPr>
                <p:cNvPr id="40" name="Arc 39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5616751" y="5319544"/>
                <a:ext cx="304987" cy="349494"/>
                <a:chOff x="5559495" y="4547156"/>
                <a:chExt cx="304987" cy="349494"/>
              </a:xfrm>
            </p:grpSpPr>
            <p:sp>
              <p:nvSpPr>
                <p:cNvPr id="44" name="Arc 43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6264018" y="4965441"/>
                <a:ext cx="304987" cy="349494"/>
                <a:chOff x="5559495" y="4547156"/>
                <a:chExt cx="304987" cy="349494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7023579" y="4480419"/>
                <a:ext cx="304987" cy="349494"/>
                <a:chOff x="5559495" y="4547156"/>
                <a:chExt cx="304987" cy="349494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6726196" y="5263809"/>
                <a:ext cx="304987" cy="349494"/>
                <a:chOff x="5559495" y="4547156"/>
                <a:chExt cx="304987" cy="349494"/>
              </a:xfrm>
            </p:grpSpPr>
            <p:sp>
              <p:nvSpPr>
                <p:cNvPr id="56" name="Arc 55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7566874" y="4766600"/>
                <a:ext cx="304987" cy="349494"/>
                <a:chOff x="5559495" y="4547156"/>
                <a:chExt cx="304987" cy="349494"/>
              </a:xfrm>
            </p:grpSpPr>
            <p:sp>
              <p:nvSpPr>
                <p:cNvPr id="60" name="Arc 59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2"/>
              <p:cNvGrpSpPr/>
              <p:nvPr/>
            </p:nvGrpSpPr>
            <p:grpSpPr>
              <a:xfrm>
                <a:off x="7541779" y="5238505"/>
                <a:ext cx="304987" cy="349494"/>
                <a:chOff x="5559495" y="4547156"/>
                <a:chExt cx="304987" cy="349494"/>
              </a:xfrm>
            </p:grpSpPr>
            <p:sp>
              <p:nvSpPr>
                <p:cNvPr id="64" name="Arc 63"/>
                <p:cNvSpPr/>
                <p:nvPr/>
              </p:nvSpPr>
              <p:spPr>
                <a:xfrm>
                  <a:off x="5559495" y="46204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>
                  <a:off x="5616845" y="4582749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>
                  <a:off x="5674228" y="4547156"/>
                  <a:ext cx="190254" cy="276201"/>
                </a:xfrm>
                <a:prstGeom prst="arc">
                  <a:avLst/>
                </a:prstGeom>
                <a:ln>
                  <a:solidFill>
                    <a:schemeClr val="accent3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8" name="Arc 67"/>
            <p:cNvSpPr/>
            <p:nvPr/>
          </p:nvSpPr>
          <p:spPr>
            <a:xfrm>
              <a:off x="3412275" y="4829913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Arc 68"/>
            <p:cNvSpPr/>
            <p:nvPr/>
          </p:nvSpPr>
          <p:spPr>
            <a:xfrm>
              <a:off x="3032029" y="4400192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Arc 69"/>
            <p:cNvSpPr/>
            <p:nvPr/>
          </p:nvSpPr>
          <p:spPr>
            <a:xfrm>
              <a:off x="3080747" y="5268750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Arc 70"/>
            <p:cNvSpPr/>
            <p:nvPr/>
          </p:nvSpPr>
          <p:spPr>
            <a:xfrm>
              <a:off x="2484284" y="4851959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c 71"/>
            <p:cNvSpPr/>
            <p:nvPr/>
          </p:nvSpPr>
          <p:spPr>
            <a:xfrm>
              <a:off x="2214797" y="4371021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/>
            <p:cNvSpPr/>
            <p:nvPr/>
          </p:nvSpPr>
          <p:spPr>
            <a:xfrm>
              <a:off x="1541600" y="4398698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/>
            <p:cNvSpPr/>
            <p:nvPr/>
          </p:nvSpPr>
          <p:spPr>
            <a:xfrm>
              <a:off x="1766406" y="5233208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>
              <a:off x="2309924" y="5325806"/>
              <a:ext cx="190254" cy="276201"/>
            </a:xfrm>
            <a:prstGeom prst="arc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257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rc 29"/>
          <p:cNvSpPr/>
          <p:nvPr/>
        </p:nvSpPr>
        <p:spPr>
          <a:xfrm rot="16200000">
            <a:off x="2894344" y="4296640"/>
            <a:ext cx="3061475" cy="2140861"/>
          </a:xfrm>
          <a:prstGeom prst="arc">
            <a:avLst>
              <a:gd name="adj1" fmla="val 16200000"/>
              <a:gd name="adj2" fmla="val 1"/>
            </a:avLst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Add a 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Catalyst: substance that speeds up reaction, not a reactant nor a product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Lowers the activation energy of the reaction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Creates a new, lower impact pathway to product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98111" y="3276817"/>
            <a:ext cx="5652097" cy="4954515"/>
            <a:chOff x="1374816" y="1142035"/>
            <a:chExt cx="5652097" cy="6381203"/>
          </a:xfrm>
        </p:grpSpPr>
        <p:sp>
          <p:nvSpPr>
            <p:cNvPr id="6" name="TextBox 5"/>
            <p:cNvSpPr txBox="1"/>
            <p:nvPr/>
          </p:nvSpPr>
          <p:spPr>
            <a:xfrm>
              <a:off x="2358573" y="3421985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entury Gothic"/>
                  <a:cs typeface="Century Gothic"/>
                </a:rPr>
                <a:t>R</a:t>
              </a:r>
              <a:endParaRPr lang="en-US" sz="2000" dirty="0">
                <a:latin typeface="Century Gothic"/>
                <a:cs typeface="Century Gothic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2278" y="4299132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P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74816" y="1142035"/>
              <a:ext cx="5652097" cy="6381203"/>
              <a:chOff x="1374816" y="1142035"/>
              <a:chExt cx="5652097" cy="638120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374816" y="1142035"/>
                <a:ext cx="5652097" cy="6381203"/>
                <a:chOff x="1374816" y="1142035"/>
                <a:chExt cx="5652097" cy="6381203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1713369" y="1142035"/>
                  <a:ext cx="5313544" cy="6381203"/>
                  <a:chOff x="1713369" y="1142035"/>
                  <a:chExt cx="5313544" cy="6381203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713369" y="1142035"/>
                    <a:ext cx="5313544" cy="6381203"/>
                    <a:chOff x="1713369" y="1142035"/>
                    <a:chExt cx="5313544" cy="6381203"/>
                  </a:xfrm>
                </p:grpSpPr>
                <p:sp>
                  <p:nvSpPr>
                    <p:cNvPr id="23" name="Up Arrow 22"/>
                    <p:cNvSpPr/>
                    <p:nvPr/>
                  </p:nvSpPr>
                  <p:spPr>
                    <a:xfrm>
                      <a:off x="1713369" y="1142035"/>
                      <a:ext cx="308608" cy="4047578"/>
                    </a:xfrm>
                    <a:prstGeom prst="upArrow">
                      <a:avLst/>
                    </a:prstGeom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rgbClr val="FFFFFF"/>
                        </a:gs>
                        <a:gs pos="99000">
                          <a:schemeClr val="accent2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Up Arrow 23"/>
                    <p:cNvSpPr/>
                    <p:nvPr/>
                  </p:nvSpPr>
                  <p:spPr>
                    <a:xfrm rot="5400000">
                      <a:off x="4420227" y="2606446"/>
                      <a:ext cx="102471" cy="5110901"/>
                    </a:xfrm>
                    <a:prstGeom prst="upArrow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3265715" y="5176848"/>
                      <a:ext cx="234647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Reaction coordinate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26" name="Arc 25"/>
                    <p:cNvSpPr/>
                    <p:nvPr/>
                  </p:nvSpPr>
                  <p:spPr>
                    <a:xfrm rot="16200000">
                      <a:off x="1559217" y="2763761"/>
                      <a:ext cx="5033762" cy="2140861"/>
                    </a:xfrm>
                    <a:prstGeom prst="arc">
                      <a:avLst/>
                    </a:prstGeom>
                    <a:ln>
                      <a:solidFill>
                        <a:schemeClr val="tx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H="1">
                      <a:off x="1916014" y="3834191"/>
                      <a:ext cx="1095700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Arc 27"/>
                    <p:cNvSpPr/>
                    <p:nvPr/>
                  </p:nvSpPr>
                  <p:spPr>
                    <a:xfrm>
                      <a:off x="2358573" y="1862666"/>
                      <a:ext cx="3435048" cy="5660572"/>
                    </a:xfrm>
                    <a:prstGeom prst="arc">
                      <a:avLst/>
                    </a:prstGeom>
                    <a:ln>
                      <a:solidFill>
                        <a:srgbClr val="E68422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5793621" y="4705047"/>
                      <a:ext cx="882532" cy="12096"/>
                    </a:xfrm>
                    <a:prstGeom prst="line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Straight Connector 19"/>
                  <p:cNvCxnSpPr>
                    <a:stCxn id="28" idx="0"/>
                  </p:cNvCxnSpPr>
                  <p:nvPr/>
                </p:nvCxnSpPr>
                <p:spPr>
                  <a:xfrm>
                    <a:off x="4076097" y="1862666"/>
                    <a:ext cx="0" cy="1971525"/>
                  </a:xfrm>
                  <a:prstGeom prst="line">
                    <a:avLst/>
                  </a:prstGeom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930954" y="3834191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937958" y="1862666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802640" y="2923463"/>
                  <a:ext cx="14829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Energy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101787" y="2739813"/>
                <a:ext cx="562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accent5"/>
                    </a:solidFill>
                    <a:latin typeface="Century Gothic"/>
                    <a:cs typeface="Century Gothic"/>
                  </a:rPr>
                  <a:t>E</a:t>
                </a:r>
                <a:r>
                  <a:rPr lang="en-US" sz="2000" baseline="-25000" dirty="0" err="1" smtClean="0">
                    <a:solidFill>
                      <a:schemeClr val="accent5"/>
                    </a:solidFill>
                    <a:latin typeface="Century Gothic"/>
                    <a:cs typeface="Century Gothic"/>
                  </a:rPr>
                  <a:t>a</a:t>
                </a:r>
                <a:endParaRPr lang="en-US" sz="2000" baseline="-25000" dirty="0">
                  <a:solidFill>
                    <a:schemeClr val="accent5"/>
                  </a:solidFill>
                  <a:latin typeface="Century Gothic"/>
                  <a:cs typeface="Century Gothic"/>
                </a:endParaRPr>
              </a:p>
            </p:txBody>
          </p:sp>
        </p:grpSp>
      </p:grpSp>
      <p:sp>
        <p:nvSpPr>
          <p:cNvPr id="31" name="Arc 30"/>
          <p:cNvSpPr/>
          <p:nvPr/>
        </p:nvSpPr>
        <p:spPr>
          <a:xfrm>
            <a:off x="2681868" y="3413456"/>
            <a:ext cx="3435048" cy="5273155"/>
          </a:xfrm>
          <a:prstGeom prst="arc">
            <a:avLst/>
          </a:prstGeom>
          <a:ln>
            <a:solidFill>
              <a:srgbClr val="2F58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463598" y="3412905"/>
            <a:ext cx="0" cy="1944773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18455" y="3415799"/>
            <a:ext cx="290286" cy="0"/>
          </a:xfrm>
          <a:prstGeom prst="line">
            <a:avLst/>
          </a:prstGeom>
          <a:ln>
            <a:solidFill>
              <a:srgbClr val="63891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9906" y="4332703"/>
            <a:ext cx="142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catalyzed</a:t>
            </a:r>
            <a:endParaRPr lang="en-US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8383" y="3467000"/>
            <a:ext cx="161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Century Gothic"/>
                <a:cs typeface="Century Gothic"/>
              </a:rPr>
              <a:t>uncatalyzed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5798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reaction of ozone (O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with nitrogen monoxide (NO). What effect would each of the following changes have on the reaction rate?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Decreasing the concentration of NO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the temperature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7621" r="27540"/>
          <a:stretch/>
        </p:blipFill>
        <p:spPr bwMode="auto">
          <a:xfrm>
            <a:off x="222060" y="3126360"/>
            <a:ext cx="8788892" cy="6331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401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Decreasing the concentration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–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decreases reaction rate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Increasing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 –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 reaction rate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621" r="27540"/>
          <a:stretch/>
        </p:blipFill>
        <p:spPr bwMode="auto">
          <a:xfrm>
            <a:off x="222060" y="1844380"/>
            <a:ext cx="8788892" cy="6331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6203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effect does a catalyst have on the relative energies of products and reactants?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9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1332</TotalTime>
  <Words>285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Reaction Rates</vt:lpstr>
      <vt:lpstr>Reactions</vt:lpstr>
      <vt:lpstr>Rate of Reaction</vt:lpstr>
      <vt:lpstr>Increase Reactants</vt:lpstr>
      <vt:lpstr>Increase Temperature</vt:lpstr>
      <vt:lpstr>Add a Catalyst</vt:lpstr>
      <vt:lpstr>Example #1</vt:lpstr>
      <vt:lpstr>Example #1 Solved</vt:lpstr>
      <vt:lpstr>Example #2</vt:lpstr>
      <vt:lpstr>Example #3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15</cp:revision>
  <dcterms:created xsi:type="dcterms:W3CDTF">2014-03-08T16:53:10Z</dcterms:created>
  <dcterms:modified xsi:type="dcterms:W3CDTF">2015-09-15T21:18:09Z</dcterms:modified>
</cp:coreProperties>
</file>