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3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6.3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698112" y="1366178"/>
            <a:ext cx="5652097" cy="5673247"/>
            <a:chOff x="1374816" y="1142035"/>
            <a:chExt cx="5652097" cy="5673247"/>
          </a:xfrm>
        </p:grpSpPr>
        <p:sp>
          <p:nvSpPr>
            <p:cNvPr id="6" name="TextBox 5"/>
            <p:cNvSpPr txBox="1"/>
            <p:nvPr/>
          </p:nvSpPr>
          <p:spPr>
            <a:xfrm>
              <a:off x="2358573" y="3421985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entury Gothic"/>
                  <a:cs typeface="Century Gothic"/>
                </a:rPr>
                <a:t>R</a:t>
              </a:r>
              <a:endParaRPr lang="en-US" sz="2000" dirty="0">
                <a:latin typeface="Century Gothic"/>
                <a:cs typeface="Century Gothic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2278" y="4299132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P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74816" y="1142035"/>
              <a:ext cx="5652097" cy="5673247"/>
              <a:chOff x="1374816" y="1142035"/>
              <a:chExt cx="5652097" cy="5673247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374816" y="1142035"/>
                <a:ext cx="5652097" cy="5673247"/>
                <a:chOff x="1374816" y="1142035"/>
                <a:chExt cx="5652097" cy="5673247"/>
              </a:xfrm>
            </p:grpSpPr>
            <p:grpSp>
              <p:nvGrpSpPr>
                <p:cNvPr id="17" name="Group 16"/>
                <p:cNvGrpSpPr/>
                <p:nvPr/>
              </p:nvGrpSpPr>
              <p:grpSpPr>
                <a:xfrm>
                  <a:off x="1713369" y="1142035"/>
                  <a:ext cx="5313544" cy="5673247"/>
                  <a:chOff x="1713369" y="1142035"/>
                  <a:chExt cx="5313544" cy="5673247"/>
                </a:xfrm>
              </p:grpSpPr>
              <p:grpSp>
                <p:nvGrpSpPr>
                  <p:cNvPr id="19" name="Group 18"/>
                  <p:cNvGrpSpPr/>
                  <p:nvPr/>
                </p:nvGrpSpPr>
                <p:grpSpPr>
                  <a:xfrm>
                    <a:off x="1713369" y="1142035"/>
                    <a:ext cx="5313544" cy="5673247"/>
                    <a:chOff x="1713369" y="1142035"/>
                    <a:chExt cx="5313544" cy="5673247"/>
                  </a:xfrm>
                </p:grpSpPr>
                <p:sp>
                  <p:nvSpPr>
                    <p:cNvPr id="23" name="Up Arrow 22"/>
                    <p:cNvSpPr/>
                    <p:nvPr/>
                  </p:nvSpPr>
                  <p:spPr>
                    <a:xfrm>
                      <a:off x="1713369" y="1142035"/>
                      <a:ext cx="308608" cy="4047578"/>
                    </a:xfrm>
                    <a:prstGeom prst="upArrow">
                      <a:avLst/>
                    </a:prstGeom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rgbClr val="FFFFFF"/>
                        </a:gs>
                        <a:gs pos="99000">
                          <a:schemeClr val="accent2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" name="Up Arrow 23"/>
                    <p:cNvSpPr/>
                    <p:nvPr/>
                  </p:nvSpPr>
                  <p:spPr>
                    <a:xfrm rot="5400000">
                      <a:off x="4420227" y="2606446"/>
                      <a:ext cx="102471" cy="5110901"/>
                    </a:xfrm>
                    <a:prstGeom prst="upArrow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3265715" y="5176848"/>
                      <a:ext cx="234647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Reaction coordinate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26" name="Arc 25"/>
                    <p:cNvSpPr/>
                    <p:nvPr/>
                  </p:nvSpPr>
                  <p:spPr>
                    <a:xfrm rot="16200000">
                      <a:off x="2815314" y="2773398"/>
                      <a:ext cx="2533666" cy="2140859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 flipH="1">
                      <a:off x="1916014" y="3834191"/>
                      <a:ext cx="1095700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Arc 27"/>
                    <p:cNvSpPr/>
                    <p:nvPr/>
                  </p:nvSpPr>
                  <p:spPr>
                    <a:xfrm>
                      <a:off x="2358573" y="2576994"/>
                      <a:ext cx="3435048" cy="4238288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>
                      <a:off x="5793621" y="4705047"/>
                      <a:ext cx="882532" cy="12096"/>
                    </a:xfrm>
                    <a:prstGeom prst="line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0" name="Straight Connector 19"/>
                  <p:cNvCxnSpPr>
                    <a:stCxn id="28" idx="0"/>
                  </p:cNvCxnSpPr>
                  <p:nvPr/>
                </p:nvCxnSpPr>
                <p:spPr>
                  <a:xfrm>
                    <a:off x="4076097" y="2576994"/>
                    <a:ext cx="0" cy="1257197"/>
                  </a:xfrm>
                  <a:prstGeom prst="line">
                    <a:avLst/>
                  </a:prstGeom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930954" y="2576994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930954" y="3834191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802640" y="2923463"/>
                  <a:ext cx="14829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Energy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2703485" y="2238440"/>
                <a:ext cx="2250900" cy="2460802"/>
                <a:chOff x="2703485" y="2238440"/>
                <a:chExt cx="2250900" cy="2460802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4664099" y="3835206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664099" y="4699242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Rectangle 12"/>
                <p:cNvSpPr/>
                <p:nvPr/>
              </p:nvSpPr>
              <p:spPr>
                <a:xfrm>
                  <a:off x="2703485" y="4114466"/>
                  <a:ext cx="209816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8D35D4"/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dirty="0" smtClean="0">
                      <a:solidFill>
                        <a:srgbClr val="8D35D4"/>
                      </a:solidFill>
                      <a:latin typeface="Century Gothic"/>
                      <a:cs typeface="Century Gothic"/>
                    </a:rPr>
                    <a:t>H (-10 kcal/</a:t>
                  </a:r>
                  <a:r>
                    <a:rPr lang="en-US" dirty="0" err="1" smtClean="0">
                      <a:solidFill>
                        <a:srgbClr val="8D35D4"/>
                      </a:solidFill>
                      <a:latin typeface="Century Gothic"/>
                      <a:cs typeface="Century Gothic"/>
                    </a:rPr>
                    <a:t>mol</a:t>
                  </a:r>
                  <a:r>
                    <a:rPr lang="en-US" dirty="0" smtClean="0">
                      <a:solidFill>
                        <a:srgbClr val="8D35D4"/>
                      </a:solidFill>
                      <a:latin typeface="Century Gothic"/>
                      <a:cs typeface="Century Gothic"/>
                    </a:rPr>
                    <a:t>)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4804919" y="3834191"/>
                  <a:ext cx="3618" cy="865051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100287" y="3139923"/>
                  <a:ext cx="5623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E</a:t>
                  </a:r>
                  <a:r>
                    <a:rPr lang="en-US" sz="2000" baseline="-25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a</a:t>
                  </a:r>
                  <a:endParaRPr lang="en-US" sz="2000" baseline="-25000" dirty="0">
                    <a:solidFill>
                      <a:schemeClr val="accent5"/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250459" y="2238440"/>
                  <a:ext cx="164495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Transition state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6567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an energy diagram with a low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 = +20 kcal/mol.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Label the axes, reactants, products, transition state,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7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an energy diagram for the following reaction: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Assume the energy of activation is low and the products are lower in energy than the reactants.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Label the axes, reactants,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products,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3018" t="1" r="33016" b="-2"/>
          <a:stretch/>
        </p:blipFill>
        <p:spPr bwMode="auto">
          <a:xfrm>
            <a:off x="1088359" y="2336510"/>
            <a:ext cx="6973319" cy="6631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731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order for a reaction to occur, molecules must collide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Energy from collision is used to break bonds in reactants so first step is always increase energy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Collisions also need to be in the proper orientation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During a Reaction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57200" y="3234869"/>
            <a:ext cx="8106934" cy="804672"/>
            <a:chOff x="457200" y="3210679"/>
            <a:chExt cx="8106934" cy="804672"/>
          </a:xfrm>
        </p:grpSpPr>
        <p:grpSp>
          <p:nvGrpSpPr>
            <p:cNvPr id="46" name="Group 45"/>
            <p:cNvGrpSpPr/>
            <p:nvPr/>
          </p:nvGrpSpPr>
          <p:grpSpPr>
            <a:xfrm>
              <a:off x="2066368" y="3583343"/>
              <a:ext cx="5045944" cy="432008"/>
              <a:chOff x="2066368" y="3583343"/>
              <a:chExt cx="5045944" cy="43200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066368" y="3596840"/>
                <a:ext cx="413457" cy="416709"/>
                <a:chOff x="2039657" y="3715367"/>
                <a:chExt cx="413457" cy="416709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075319" y="3722669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entury Gothic"/>
                      <a:cs typeface="Century Gothic"/>
                    </a:rPr>
                    <a:t>A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5051647" y="3598642"/>
                <a:ext cx="413457" cy="416709"/>
                <a:chOff x="2039657" y="3715367"/>
                <a:chExt cx="413457" cy="416709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solidFill>
                    <a:schemeClr val="accent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2075319" y="3722669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entury Gothic"/>
                      <a:cs typeface="Century Gothic"/>
                    </a:rPr>
                    <a:t>A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2698582" y="3596840"/>
                <a:ext cx="413457" cy="416709"/>
                <a:chOff x="2039657" y="3715367"/>
                <a:chExt cx="413457" cy="416709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rgbClr val="7097D3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2087709" y="3728864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entury Gothic"/>
                      <a:cs typeface="Century Gothic"/>
                    </a:rPr>
                    <a:t>B</a:t>
                  </a: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6075959" y="3590182"/>
                <a:ext cx="413457" cy="416709"/>
                <a:chOff x="2039657" y="3715367"/>
                <a:chExt cx="413457" cy="416709"/>
              </a:xfrm>
            </p:grpSpPr>
            <p:sp>
              <p:nvSpPr>
                <p:cNvPr id="27" name="Oval 26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rgbClr val="7097D3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2087709" y="3728864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Century Gothic"/>
                      <a:cs typeface="Century Gothic"/>
                    </a:rPr>
                    <a:t>B</a:t>
                  </a:r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3623049" y="3596840"/>
                <a:ext cx="413457" cy="416709"/>
                <a:chOff x="2039657" y="3715367"/>
                <a:chExt cx="413457" cy="416709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069124" y="3728864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entury Gothic"/>
                      <a:cs typeface="Century Gothic"/>
                    </a:rPr>
                    <a:t>C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6698855" y="3583343"/>
                <a:ext cx="413457" cy="416709"/>
                <a:chOff x="2039657" y="3715367"/>
                <a:chExt cx="413457" cy="416709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2039657" y="3715367"/>
                  <a:ext cx="413457" cy="416709"/>
                </a:xfrm>
                <a:prstGeom prst="ellipse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069124" y="3728864"/>
                  <a:ext cx="35608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entury Gothic"/>
                      <a:cs typeface="Century Gothic"/>
                    </a:rPr>
                    <a:t>C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</p:grpSp>
          <p:cxnSp>
            <p:nvCxnSpPr>
              <p:cNvPr id="36" name="Straight Connector 35"/>
              <p:cNvCxnSpPr>
                <a:stCxn id="8" idx="6"/>
                <a:endCxn id="24" idx="2"/>
              </p:cNvCxnSpPr>
              <p:nvPr/>
            </p:nvCxnSpPr>
            <p:spPr>
              <a:xfrm>
                <a:off x="2479825" y="3805195"/>
                <a:ext cx="218757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3217746" y="3610337"/>
                <a:ext cx="2716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>
                  <a:latin typeface="Century Gothic"/>
                  <a:cs typeface="Century Gothic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6480098" y="3805195"/>
                <a:ext cx="218757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4238007" y="3805195"/>
                <a:ext cx="663527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631845" y="3612618"/>
                <a:ext cx="2716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</a:t>
                </a:r>
                <a:endParaRPr lang="en-US" dirty="0">
                  <a:latin typeface="Century Gothic"/>
                  <a:cs typeface="Century Gothic"/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457200" y="3220622"/>
              <a:ext cx="18901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This bond breaks</a:t>
              </a:r>
            </a:p>
          </p:txBody>
        </p:sp>
        <p:sp>
          <p:nvSpPr>
            <p:cNvPr id="43" name="Bent Arrow 42"/>
            <p:cNvSpPr/>
            <p:nvPr/>
          </p:nvSpPr>
          <p:spPr>
            <a:xfrm rot="5400000">
              <a:off x="2328212" y="3353430"/>
              <a:ext cx="303225" cy="356278"/>
            </a:xfrm>
            <a:prstGeom prst="ben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Bent Arrow 43"/>
            <p:cNvSpPr/>
            <p:nvPr/>
          </p:nvSpPr>
          <p:spPr>
            <a:xfrm rot="16200000" flipH="1">
              <a:off x="6525261" y="3353431"/>
              <a:ext cx="303225" cy="356278"/>
            </a:xfrm>
            <a:prstGeom prst="ben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6633" y="3210679"/>
              <a:ext cx="1757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This bond </a:t>
              </a:r>
              <a:r>
                <a:rPr lang="en-US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forms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521846" y="5417324"/>
            <a:ext cx="413457" cy="416709"/>
            <a:chOff x="3720296" y="5417324"/>
            <a:chExt cx="413457" cy="416709"/>
          </a:xfrm>
        </p:grpSpPr>
        <p:sp>
          <p:nvSpPr>
            <p:cNvPr id="56" name="Oval 55"/>
            <p:cNvSpPr/>
            <p:nvPr/>
          </p:nvSpPr>
          <p:spPr>
            <a:xfrm>
              <a:off x="3720296" y="5417324"/>
              <a:ext cx="413457" cy="416709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49763" y="5430821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C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163615" y="5417324"/>
            <a:ext cx="1045671" cy="416709"/>
            <a:chOff x="2163615" y="5417324"/>
            <a:chExt cx="1045671" cy="416709"/>
          </a:xfrm>
        </p:grpSpPr>
        <p:sp>
          <p:nvSpPr>
            <p:cNvPr id="52" name="Oval 51"/>
            <p:cNvSpPr/>
            <p:nvPr/>
          </p:nvSpPr>
          <p:spPr>
            <a:xfrm>
              <a:off x="2163615" y="5417324"/>
              <a:ext cx="413457" cy="41670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9277" y="5424626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A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95829" y="5417324"/>
              <a:ext cx="413457" cy="416709"/>
            </a:xfrm>
            <a:prstGeom prst="ellipse">
              <a:avLst/>
            </a:prstGeom>
            <a:solidFill>
              <a:srgbClr val="7097D3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43881" y="5430821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B</a:t>
              </a:r>
            </a:p>
          </p:txBody>
        </p:sp>
        <p:cxnSp>
          <p:nvCxnSpPr>
            <p:cNvPr id="58" name="Straight Connector 57"/>
            <p:cNvCxnSpPr>
              <a:stCxn id="52" idx="6"/>
              <a:endCxn id="54" idx="2"/>
            </p:cNvCxnSpPr>
            <p:nvPr/>
          </p:nvCxnSpPr>
          <p:spPr>
            <a:xfrm>
              <a:off x="2577072" y="5625679"/>
              <a:ext cx="21875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5917408" y="5417324"/>
            <a:ext cx="1045671" cy="416709"/>
            <a:chOff x="2950964" y="5609799"/>
            <a:chExt cx="1045671" cy="416709"/>
          </a:xfrm>
        </p:grpSpPr>
        <p:sp>
          <p:nvSpPr>
            <p:cNvPr id="60" name="Oval 59"/>
            <p:cNvSpPr/>
            <p:nvPr/>
          </p:nvSpPr>
          <p:spPr>
            <a:xfrm>
              <a:off x="2950964" y="5609799"/>
              <a:ext cx="413457" cy="41670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986626" y="5617101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A</a:t>
              </a:r>
              <a:endParaRPr lang="en-US" dirty="0">
                <a:latin typeface="Century Gothic"/>
                <a:cs typeface="Century Gothic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3583178" y="5609799"/>
              <a:ext cx="413457" cy="416709"/>
            </a:xfrm>
            <a:prstGeom prst="ellipse">
              <a:avLst/>
            </a:prstGeom>
            <a:solidFill>
              <a:srgbClr val="7097D3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1230" y="5623296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entury Gothic"/>
                  <a:cs typeface="Century Gothic"/>
                </a:rPr>
                <a:t>B</a:t>
              </a:r>
            </a:p>
          </p:txBody>
        </p:sp>
        <p:cxnSp>
          <p:nvCxnSpPr>
            <p:cNvPr id="64" name="Straight Connector 63"/>
            <p:cNvCxnSpPr>
              <a:stCxn id="60" idx="6"/>
              <a:endCxn id="62" idx="2"/>
            </p:cNvCxnSpPr>
            <p:nvPr/>
          </p:nvCxnSpPr>
          <p:spPr>
            <a:xfrm>
              <a:off x="3364421" y="5818154"/>
              <a:ext cx="218757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152391" y="5417324"/>
            <a:ext cx="413457" cy="416709"/>
            <a:chOff x="4507645" y="5609799"/>
            <a:chExt cx="413457" cy="416709"/>
          </a:xfrm>
        </p:grpSpPr>
        <p:sp>
          <p:nvSpPr>
            <p:cNvPr id="66" name="Oval 65"/>
            <p:cNvSpPr/>
            <p:nvPr/>
          </p:nvSpPr>
          <p:spPr>
            <a:xfrm>
              <a:off x="4507645" y="5609799"/>
              <a:ext cx="413457" cy="416709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37112" y="5623296"/>
              <a:ext cx="356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entury Gothic"/>
                  <a:cs typeface="Century Gothic"/>
                </a:rPr>
                <a:t>C</a:t>
              </a:r>
              <a:endParaRPr lang="en-US" dirty="0">
                <a:latin typeface="Century Gothic"/>
                <a:cs typeface="Century Gothic"/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1964299" y="4572003"/>
            <a:ext cx="2127482" cy="212876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986348" y="4572003"/>
            <a:ext cx="2127482" cy="2128762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371300" y="4753912"/>
            <a:ext cx="13709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Improper orientation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47305" y="4753912"/>
            <a:ext cx="13709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roper orientation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169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Energy Diagra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023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Used to track the energy of the reaction as reaction progresses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step in reaction is always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increase in energy because it is required to break the bonds in the reactants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first step is also known as the </a:t>
            </a:r>
            <a:r>
              <a:rPr lang="en-US" b="1" dirty="0" smtClean="0">
                <a:solidFill>
                  <a:schemeClr val="accent5"/>
                </a:solidFill>
              </a:rPr>
              <a:t>activation energy</a:t>
            </a:r>
          </a:p>
        </p:txBody>
      </p:sp>
    </p:spTree>
    <p:extLst>
      <p:ext uri="{BB962C8B-B14F-4D97-AF65-F5344CB8AC3E}">
        <p14:creationId xmlns:p14="http://schemas.microsoft.com/office/powerpoint/2010/main" val="791065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Energy Diagram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99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this diagram, the products are lower in energy than the reactants so this reaction is exothermic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698112" y="1184753"/>
            <a:ext cx="5652097" cy="6381203"/>
            <a:chOff x="1374816" y="1142035"/>
            <a:chExt cx="5652097" cy="6381203"/>
          </a:xfrm>
        </p:grpSpPr>
        <p:sp>
          <p:nvSpPr>
            <p:cNvPr id="24" name="TextBox 23"/>
            <p:cNvSpPr txBox="1"/>
            <p:nvPr/>
          </p:nvSpPr>
          <p:spPr>
            <a:xfrm>
              <a:off x="2358573" y="3421985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entury Gothic"/>
                  <a:cs typeface="Century Gothic"/>
                </a:rPr>
                <a:t>R</a:t>
              </a:r>
              <a:endParaRPr lang="en-US" sz="2000" dirty="0">
                <a:latin typeface="Century Gothic"/>
                <a:cs typeface="Century Gothic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2278" y="4299132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P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374816" y="1142035"/>
              <a:ext cx="5652097" cy="6381203"/>
              <a:chOff x="1374816" y="1142035"/>
              <a:chExt cx="5652097" cy="6381203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374816" y="1142035"/>
                <a:ext cx="5652097" cy="6381203"/>
                <a:chOff x="1374816" y="1142035"/>
                <a:chExt cx="5652097" cy="6381203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>
                  <a:off x="1713369" y="1142035"/>
                  <a:ext cx="5313544" cy="6381203"/>
                  <a:chOff x="1713369" y="1142035"/>
                  <a:chExt cx="5313544" cy="6381203"/>
                </a:xfrm>
              </p:grpSpPr>
              <p:grpSp>
                <p:nvGrpSpPr>
                  <p:cNvPr id="29" name="Group 28"/>
                  <p:cNvGrpSpPr/>
                  <p:nvPr/>
                </p:nvGrpSpPr>
                <p:grpSpPr>
                  <a:xfrm>
                    <a:off x="1713369" y="1142035"/>
                    <a:ext cx="5313544" cy="6381203"/>
                    <a:chOff x="1713369" y="1142035"/>
                    <a:chExt cx="5313544" cy="6381203"/>
                  </a:xfrm>
                </p:grpSpPr>
                <p:sp>
                  <p:nvSpPr>
                    <p:cNvPr id="10" name="Up Arrow 9"/>
                    <p:cNvSpPr/>
                    <p:nvPr/>
                  </p:nvSpPr>
                  <p:spPr>
                    <a:xfrm>
                      <a:off x="1713369" y="1142035"/>
                      <a:ext cx="308608" cy="4047578"/>
                    </a:xfrm>
                    <a:prstGeom prst="upArrow">
                      <a:avLst/>
                    </a:prstGeom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rgbClr val="FFFFFF"/>
                        </a:gs>
                        <a:gs pos="99000">
                          <a:schemeClr val="accent2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Up Arrow 10"/>
                    <p:cNvSpPr/>
                    <p:nvPr/>
                  </p:nvSpPr>
                  <p:spPr>
                    <a:xfrm rot="5400000">
                      <a:off x="4420227" y="2606446"/>
                      <a:ext cx="102471" cy="5110901"/>
                    </a:xfrm>
                    <a:prstGeom prst="upArrow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2" name="TextBox 11"/>
                    <p:cNvSpPr txBox="1"/>
                    <p:nvPr/>
                  </p:nvSpPr>
                  <p:spPr>
                    <a:xfrm>
                      <a:off x="3265715" y="5176848"/>
                      <a:ext cx="234647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Reaction coordinate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13" name="Arc 12"/>
                    <p:cNvSpPr/>
                    <p:nvPr/>
                  </p:nvSpPr>
                  <p:spPr>
                    <a:xfrm rot="16200000">
                      <a:off x="2110620" y="2763760"/>
                      <a:ext cx="3943048" cy="2140861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 flipH="1">
                      <a:off x="1916014" y="3834191"/>
                      <a:ext cx="1095700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8" name="Arc 17"/>
                    <p:cNvSpPr/>
                    <p:nvPr/>
                  </p:nvSpPr>
                  <p:spPr>
                    <a:xfrm>
                      <a:off x="2358573" y="1862666"/>
                      <a:ext cx="3435048" cy="5660572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5793621" y="4705047"/>
                      <a:ext cx="882532" cy="12096"/>
                    </a:xfrm>
                    <a:prstGeom prst="line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3" name="Straight Connector 22"/>
                  <p:cNvCxnSpPr>
                    <a:stCxn id="18" idx="0"/>
                  </p:cNvCxnSpPr>
                  <p:nvPr/>
                </p:nvCxnSpPr>
                <p:spPr>
                  <a:xfrm>
                    <a:off x="4076097" y="1862666"/>
                    <a:ext cx="0" cy="1971525"/>
                  </a:xfrm>
                  <a:prstGeom prst="line">
                    <a:avLst/>
                  </a:prstGeom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937958" y="1862666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930954" y="3834191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Box 30"/>
                <p:cNvSpPr txBox="1"/>
                <p:nvPr/>
              </p:nvSpPr>
              <p:spPr>
                <a:xfrm rot="16200000">
                  <a:off x="802640" y="2923463"/>
                  <a:ext cx="14829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Energy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3250459" y="1507265"/>
                <a:ext cx="2352624" cy="3191977"/>
                <a:chOff x="3250459" y="1507265"/>
                <a:chExt cx="2352624" cy="3191977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664099" y="3835206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664099" y="4699242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Rectangle 34"/>
                <p:cNvSpPr/>
                <p:nvPr/>
              </p:nvSpPr>
              <p:spPr>
                <a:xfrm>
                  <a:off x="4808537" y="4114466"/>
                  <a:ext cx="79454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8D35D4"/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dirty="0" smtClean="0">
                      <a:solidFill>
                        <a:srgbClr val="8D35D4"/>
                      </a:solidFill>
                      <a:latin typeface="Century Gothic"/>
                      <a:cs typeface="Century Gothic"/>
                    </a:rPr>
                    <a:t>H (-)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4804919" y="3834191"/>
                  <a:ext cx="3618" cy="865051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4101787" y="2739813"/>
                  <a:ext cx="5623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E</a:t>
                  </a:r>
                  <a:r>
                    <a:rPr lang="en-US" sz="2000" baseline="-25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a</a:t>
                  </a:r>
                  <a:endParaRPr lang="en-US" sz="2000" baseline="-25000" dirty="0">
                    <a:solidFill>
                      <a:schemeClr val="accent5"/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3250459" y="1507265"/>
                  <a:ext cx="164495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Transition state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5065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99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this diagram, the products are higher in energy than the reactants so this reaction is endothermic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Energy Diagram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698112" y="1184753"/>
            <a:ext cx="5652097" cy="4663680"/>
            <a:chOff x="1698112" y="1184753"/>
            <a:chExt cx="5652097" cy="4663680"/>
          </a:xfrm>
        </p:grpSpPr>
        <p:sp>
          <p:nvSpPr>
            <p:cNvPr id="7" name="TextBox 6"/>
            <p:cNvSpPr txBox="1"/>
            <p:nvPr/>
          </p:nvSpPr>
          <p:spPr>
            <a:xfrm>
              <a:off x="2681869" y="3464703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entury Gothic"/>
                  <a:cs typeface="Century Gothic"/>
                </a:rPr>
                <a:t>R</a:t>
              </a:r>
              <a:endParaRPr lang="en-US" sz="2000" dirty="0">
                <a:latin typeface="Century Gothic"/>
                <a:cs typeface="Century Gothic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86711" y="2581380"/>
              <a:ext cx="3507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Century Gothic"/>
                  <a:cs typeface="Century Gothic"/>
                </a:rPr>
                <a:t>P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698112" y="1184753"/>
              <a:ext cx="5652097" cy="4663680"/>
              <a:chOff x="1374816" y="1142035"/>
              <a:chExt cx="5652097" cy="466368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374816" y="1142035"/>
                <a:ext cx="5652097" cy="4663680"/>
                <a:chOff x="1374816" y="1142035"/>
                <a:chExt cx="5652097" cy="4663680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1713369" y="1142035"/>
                  <a:ext cx="5313544" cy="4663680"/>
                  <a:chOff x="1713369" y="1142035"/>
                  <a:chExt cx="5313544" cy="4663680"/>
                </a:xfrm>
              </p:grpSpPr>
              <p:grpSp>
                <p:nvGrpSpPr>
                  <p:cNvPr id="20" name="Group 19"/>
                  <p:cNvGrpSpPr/>
                  <p:nvPr/>
                </p:nvGrpSpPr>
                <p:grpSpPr>
                  <a:xfrm>
                    <a:off x="1713369" y="1142035"/>
                    <a:ext cx="5313544" cy="4663680"/>
                    <a:chOff x="1713369" y="1142035"/>
                    <a:chExt cx="5313544" cy="4663680"/>
                  </a:xfrm>
                </p:grpSpPr>
                <p:sp>
                  <p:nvSpPr>
                    <p:cNvPr id="24" name="Up Arrow 23"/>
                    <p:cNvSpPr/>
                    <p:nvPr/>
                  </p:nvSpPr>
                  <p:spPr>
                    <a:xfrm>
                      <a:off x="1713369" y="1142035"/>
                      <a:ext cx="308608" cy="4047578"/>
                    </a:xfrm>
                    <a:prstGeom prst="upArrow">
                      <a:avLst/>
                    </a:prstGeom>
                    <a:gradFill flip="none" rotWithShape="1">
                      <a:gsLst>
                        <a:gs pos="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rgbClr val="FFFFFF"/>
                        </a:gs>
                        <a:gs pos="99000">
                          <a:schemeClr val="accent2"/>
                        </a:gs>
                      </a:gsLst>
                      <a:lin ang="16200000" scaled="0"/>
                      <a:tileRect/>
                    </a:gra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" name="Up Arrow 24"/>
                    <p:cNvSpPr/>
                    <p:nvPr/>
                  </p:nvSpPr>
                  <p:spPr>
                    <a:xfrm rot="5400000">
                      <a:off x="4420227" y="2606446"/>
                      <a:ext cx="102471" cy="5110901"/>
                    </a:xfrm>
                    <a:prstGeom prst="upArrow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3265715" y="5176848"/>
                      <a:ext cx="234647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Reaction coordinate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p:txBody>
                </p:sp>
                <p:sp>
                  <p:nvSpPr>
                    <p:cNvPr id="27" name="Arc 26"/>
                    <p:cNvSpPr/>
                    <p:nvPr/>
                  </p:nvSpPr>
                  <p:spPr>
                    <a:xfrm rot="16200000">
                      <a:off x="2110620" y="2763760"/>
                      <a:ext cx="3943048" cy="2140861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flipH="1">
                      <a:off x="1916014" y="3834191"/>
                      <a:ext cx="1095700" cy="0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" name="Arc 28"/>
                    <p:cNvSpPr/>
                    <p:nvPr/>
                  </p:nvSpPr>
                  <p:spPr>
                    <a:xfrm>
                      <a:off x="2358573" y="1862666"/>
                      <a:ext cx="3435048" cy="2145370"/>
                    </a:xfrm>
                    <a:prstGeom prst="arc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5793621" y="2938772"/>
                      <a:ext cx="882532" cy="12096"/>
                    </a:xfrm>
                    <a:prstGeom prst="line">
                      <a:avLst/>
                    </a:prstGeom>
                    <a:ln>
                      <a:solidFill>
                        <a:srgbClr val="404040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4081942" y="1862666"/>
                    <a:ext cx="0" cy="1972540"/>
                  </a:xfrm>
                  <a:prstGeom prst="line">
                    <a:avLst/>
                  </a:prstGeom>
                  <a:ln>
                    <a:solidFill>
                      <a:schemeClr val="accent5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937958" y="1862666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3930954" y="3834191"/>
                    <a:ext cx="290286" cy="0"/>
                  </a:xfrm>
                  <a:prstGeom prst="line">
                    <a:avLst/>
                  </a:prstGeom>
                  <a:ln>
                    <a:solidFill>
                      <a:srgbClr val="63891F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9" name="TextBox 18"/>
                <p:cNvSpPr txBox="1"/>
                <p:nvPr/>
              </p:nvSpPr>
              <p:spPr>
                <a:xfrm rot="16200000">
                  <a:off x="802640" y="2923463"/>
                  <a:ext cx="148290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Energy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250459" y="1507265"/>
                <a:ext cx="2617909" cy="2327941"/>
                <a:chOff x="3250459" y="1507265"/>
                <a:chExt cx="2617909" cy="2327941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861830" y="3835206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4861830" y="2950868"/>
                  <a:ext cx="290286" cy="0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/>
                <p:cNvSpPr/>
                <p:nvPr/>
              </p:nvSpPr>
              <p:spPr>
                <a:xfrm>
                  <a:off x="5010591" y="3237319"/>
                  <a:ext cx="8577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8D35D4"/>
                      </a:solidFill>
                      <a:latin typeface="Symbol" charset="2"/>
                      <a:cs typeface="Symbol" charset="2"/>
                    </a:rPr>
                    <a:t>D</a:t>
                  </a:r>
                  <a:r>
                    <a:rPr lang="en-US" dirty="0" smtClean="0">
                      <a:solidFill>
                        <a:srgbClr val="8D35D4"/>
                      </a:solidFill>
                      <a:latin typeface="Century Gothic"/>
                      <a:cs typeface="Century Gothic"/>
                    </a:rPr>
                    <a:t>H (+)</a:t>
                  </a:r>
                  <a:endParaRPr lang="en-US" dirty="0">
                    <a:latin typeface="Century Gothic"/>
                    <a:cs typeface="Century Gothic"/>
                  </a:endParaRPr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006973" y="2938772"/>
                  <a:ext cx="3618" cy="896434"/>
                </a:xfrm>
                <a:prstGeom prst="line">
                  <a:avLst/>
                </a:prstGeom>
                <a:ln>
                  <a:solidFill>
                    <a:srgbClr val="7E31BA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Box 15"/>
                <p:cNvSpPr txBox="1"/>
                <p:nvPr/>
              </p:nvSpPr>
              <p:spPr>
                <a:xfrm>
                  <a:off x="4101787" y="2739813"/>
                  <a:ext cx="56231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E</a:t>
                  </a:r>
                  <a:r>
                    <a:rPr lang="en-US" sz="2000" baseline="-25000" dirty="0" err="1" smtClean="0">
                      <a:solidFill>
                        <a:schemeClr val="accent5"/>
                      </a:solidFill>
                      <a:latin typeface="Century Gothic"/>
                      <a:cs typeface="Century Gothic"/>
                    </a:rPr>
                    <a:t>a</a:t>
                  </a:r>
                  <a:endParaRPr lang="en-US" sz="2000" baseline="-25000" dirty="0">
                    <a:solidFill>
                      <a:schemeClr val="accent5"/>
                    </a:solidFill>
                    <a:latin typeface="Century Gothic"/>
                    <a:cs typeface="Century Gothic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250459" y="1507265"/>
                  <a:ext cx="164495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Transition state</a:t>
                  </a:r>
                  <a:endParaRPr 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0068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0518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Minimum amount of energy needed for a reaction to occur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Abbreviated as </a:t>
            </a:r>
            <a:r>
              <a:rPr lang="en-US" dirty="0" err="1" smtClean="0">
                <a:solidFill>
                  <a:schemeClr val="accent5"/>
                </a:solidFill>
              </a:rPr>
              <a:t>E</a:t>
            </a:r>
            <a:r>
              <a:rPr lang="en-US" baseline="-25000" dirty="0" err="1" smtClean="0">
                <a:solidFill>
                  <a:schemeClr val="accent5"/>
                </a:solidFill>
              </a:rPr>
              <a:t>a</a:t>
            </a:r>
            <a:endParaRPr lang="en-US" baseline="-25000" dirty="0">
              <a:solidFill>
                <a:schemeClr val="accent5"/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“hill” that separates reactants and products in the diagram, size of hill is important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Activation energy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determines the rate of reaction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1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Activation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Activation energy is considered an energy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barrier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low, many molecules can overcome the barrier, thus the reaction goes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high, few reactions can overcome the barrier, thus the reaction goes slow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80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Transition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Middle of the reaction has highest energy, also known as the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transition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Theoretical structure somewhere between reactants and products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1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Draw an energy diagram with a relatively </a:t>
            </a:r>
            <a:r>
              <a:rPr lang="en-US" dirty="0" smtClean="0">
                <a:solidFill>
                  <a:schemeClr val="accent5"/>
                </a:solidFill>
              </a:rPr>
              <a:t>low </a:t>
            </a:r>
            <a:r>
              <a:rPr lang="en-US" dirty="0" err="1" smtClean="0">
                <a:solidFill>
                  <a:schemeClr val="accent5"/>
                </a:solidFill>
              </a:rPr>
              <a:t>E</a:t>
            </a:r>
            <a:r>
              <a:rPr lang="en-US" baseline="-25000" dirty="0" err="1" smtClean="0">
                <a:solidFill>
                  <a:schemeClr val="accent5"/>
                </a:solidFill>
              </a:rPr>
              <a:t>a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a </a:t>
            </a:r>
            <a:r>
              <a:rPr lang="en-US" dirty="0" smtClean="0">
                <a:solidFill>
                  <a:srgbClr val="7E31BA"/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rgbClr val="7E31BA"/>
                </a:solidFill>
              </a:rPr>
              <a:t>H of -10kcal/mol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Label the axes, reactants, products, transition state,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9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2678</TotalTime>
  <Words>418</Words>
  <Application>Microsoft Macintosh PowerPoint</Application>
  <PresentationFormat>On-screen Show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Energy Diagrams</vt:lpstr>
      <vt:lpstr>During a Reaction</vt:lpstr>
      <vt:lpstr>Energy Diagram</vt:lpstr>
      <vt:lpstr>Energy Diagram</vt:lpstr>
      <vt:lpstr>Energy Diagram</vt:lpstr>
      <vt:lpstr>Activation Energy</vt:lpstr>
      <vt:lpstr>Activation Energy</vt:lpstr>
      <vt:lpstr>Transition State</vt:lpstr>
      <vt:lpstr>Example #1</vt:lpstr>
      <vt:lpstr>Example #1 Solved</vt:lpstr>
      <vt:lpstr>Example #2</vt:lpstr>
      <vt:lpstr>Example #3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28</cp:revision>
  <dcterms:created xsi:type="dcterms:W3CDTF">2014-03-08T16:53:10Z</dcterms:created>
  <dcterms:modified xsi:type="dcterms:W3CDTF">2015-09-15T20:50:24Z</dcterms:modified>
</cp:coreProperties>
</file>