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35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7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E3DE3-B975-CF4C-935A-3C976FCEA6D3}" type="datetimeFigureOut">
              <a:rPr lang="en-US" smtClean="0"/>
              <a:t>9/15/15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84344-9F11-AC40-8E26-2521AAE58F91}" type="slidenum">
              <a:rPr lang="en-US" smtClean="0"/>
              <a:t>‹#›</a:t>
            </a:fld>
            <a:endParaRPr lang="en-US"/>
          </a:p>
        </p:txBody>
      </p:sp>
    </p:spTree>
    <p:extLst>
      <p:ext uri="{BB962C8B-B14F-4D97-AF65-F5344CB8AC3E}">
        <p14:creationId xmlns:p14="http://schemas.microsoft.com/office/powerpoint/2010/main" val="6465678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284344-9F11-AC40-8E26-2521AAE58F91}" type="slidenum">
              <a:rPr lang="en-US" smtClean="0"/>
              <a:t>7</a:t>
            </a:fld>
            <a:endParaRPr lang="en-US"/>
          </a:p>
        </p:txBody>
      </p:sp>
    </p:spTree>
    <p:extLst>
      <p:ext uri="{BB962C8B-B14F-4D97-AF65-F5344CB8AC3E}">
        <p14:creationId xmlns:p14="http://schemas.microsoft.com/office/powerpoint/2010/main" val="3760883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1DEABC-D766-4322-8E78-B830FAE35C72}" type="datetime4">
              <a:rPr lang="en-US" smtClean="0"/>
              <a:pPr/>
              <a:t>September 15,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September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September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3333F43-3E86-47E4-BFBB-2476D384E1C6}" type="datetime4">
              <a:rPr lang="en-US" smtClean="0"/>
              <a:pPr/>
              <a:t>September 15,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September 15,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B19C71-EC74-44AF-B27E-FC7DC3C3A61D}" type="datetime4">
              <a:rPr lang="en-US" smtClean="0"/>
              <a:pPr/>
              <a:t>September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A5CDA29-3CBE-48EA-92AE-A996835462BA}" type="datetime4">
              <a:rPr lang="en-US" smtClean="0"/>
              <a:pPr/>
              <a:t>September 15,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EC054-3869-4501-B163-1BBFDE8DCE04}" type="datetime4">
              <a:rPr lang="en-US" smtClean="0"/>
              <a:pPr/>
              <a:t>September 15,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September 15,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September 15,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7D0EFEE-2756-4A20-BF2A-63F0A94F99AC}" type="datetime4">
              <a:rPr lang="en-US" smtClean="0"/>
              <a:pPr/>
              <a:t>September 15, 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8DF745-7D3F-47F4-83A3-874385CFAA69}"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of Reactions</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Section 6.1-6.2</a:t>
            </a:r>
            <a:endParaRPr lang="en-US" dirty="0">
              <a:solidFill>
                <a:schemeClr val="tx1">
                  <a:lumMod val="75000"/>
                  <a:lumOff val="25000"/>
                </a:schemeClr>
              </a:solidFill>
            </a:endParaRPr>
          </a:p>
        </p:txBody>
      </p:sp>
    </p:spTree>
    <p:extLst>
      <p:ext uri="{BB962C8B-B14F-4D97-AF65-F5344CB8AC3E}">
        <p14:creationId xmlns:p14="http://schemas.microsoft.com/office/powerpoint/2010/main" val="155844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a:t>Heat of Reaction, </a:t>
            </a:r>
            <a:r>
              <a:rPr lang="en-US" dirty="0">
                <a:latin typeface="Symbol" charset="2"/>
                <a:cs typeface="Symbol" charset="2"/>
              </a:rPr>
              <a:t>D</a:t>
            </a:r>
            <a:r>
              <a:rPr lang="en-US" dirty="0"/>
              <a:t>H</a:t>
            </a:r>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When </a:t>
            </a:r>
            <a:r>
              <a:rPr lang="en-US" dirty="0" smtClean="0">
                <a:solidFill>
                  <a:schemeClr val="accent2"/>
                </a:solidFill>
                <a:latin typeface="Symbol" charset="2"/>
                <a:cs typeface="Symbol" charset="2"/>
              </a:rPr>
              <a:t>D</a:t>
            </a:r>
            <a:r>
              <a:rPr lang="en-US" dirty="0" smtClean="0">
                <a:solidFill>
                  <a:schemeClr val="accent2"/>
                </a:solidFill>
              </a:rPr>
              <a:t>H is negative, energy is released</a:t>
            </a:r>
          </a:p>
          <a:p>
            <a:r>
              <a:rPr lang="en-US" dirty="0" smtClean="0">
                <a:solidFill>
                  <a:schemeClr val="tx1">
                    <a:lumMod val="75000"/>
                    <a:lumOff val="25000"/>
                  </a:schemeClr>
                </a:solidFill>
              </a:rPr>
              <a:t>Bonds formed in products are stronger than those broken in the reactants</a:t>
            </a:r>
          </a:p>
          <a:p>
            <a:endParaRPr lang="en-US" dirty="0">
              <a:solidFill>
                <a:schemeClr val="tx1">
                  <a:lumMod val="75000"/>
                  <a:lumOff val="25000"/>
                </a:schemeClr>
              </a:solidFill>
            </a:endParaRPr>
          </a:p>
          <a:p>
            <a:r>
              <a:rPr lang="en-US" dirty="0" smtClean="0">
                <a:solidFill>
                  <a:schemeClr val="tx1">
                    <a:lumMod val="75000"/>
                    <a:lumOff val="25000"/>
                  </a:schemeClr>
                </a:solidFill>
              </a:rPr>
              <a:t>When </a:t>
            </a:r>
            <a:r>
              <a:rPr lang="en-US" dirty="0" smtClean="0">
                <a:solidFill>
                  <a:schemeClr val="tx2"/>
                </a:solidFill>
                <a:latin typeface="Symbol" charset="2"/>
                <a:cs typeface="Symbol" charset="2"/>
              </a:rPr>
              <a:t>D</a:t>
            </a:r>
            <a:r>
              <a:rPr lang="en-US" dirty="0" smtClean="0">
                <a:solidFill>
                  <a:schemeClr val="tx2"/>
                </a:solidFill>
              </a:rPr>
              <a:t>H is positive, energy is absorbed</a:t>
            </a:r>
          </a:p>
          <a:p>
            <a:r>
              <a:rPr lang="en-US" dirty="0" smtClean="0">
                <a:solidFill>
                  <a:schemeClr val="tx1">
                    <a:lumMod val="75000"/>
                    <a:lumOff val="25000"/>
                  </a:schemeClr>
                </a:solidFill>
              </a:rPr>
              <a:t>Bonds broken in reactants are stronger than those formed in the products</a:t>
            </a:r>
            <a:endParaRPr lang="en-US" dirty="0">
              <a:solidFill>
                <a:schemeClr val="tx1">
                  <a:lumMod val="75000"/>
                  <a:lumOff val="25000"/>
                </a:schemeClr>
              </a:solidFill>
            </a:endParaRPr>
          </a:p>
        </p:txBody>
      </p:sp>
    </p:spTree>
    <p:extLst>
      <p:ext uri="{BB962C8B-B14F-4D97-AF65-F5344CB8AC3E}">
        <p14:creationId xmlns:p14="http://schemas.microsoft.com/office/powerpoint/2010/main" val="134506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latin typeface="Symbol" charset="2"/>
                <a:cs typeface="Symbol" charset="2"/>
              </a:rPr>
              <a:t>D</a:t>
            </a:r>
            <a:r>
              <a:rPr lang="en-US" dirty="0" smtClean="0"/>
              <a:t>H in Reactions</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Often, amount of energy in a reaction is listed along with the equation</a:t>
            </a:r>
          </a:p>
          <a:p>
            <a:endParaRPr lang="en-US" dirty="0" smtClean="0">
              <a:solidFill>
                <a:schemeClr val="tx1">
                  <a:lumMod val="75000"/>
                  <a:lumOff val="25000"/>
                </a:schemeClr>
              </a:solidFill>
            </a:endParaRPr>
          </a:p>
          <a:p>
            <a:r>
              <a:rPr lang="en-US" dirty="0">
                <a:solidFill>
                  <a:schemeClr val="tx1">
                    <a:lumMod val="75000"/>
                    <a:lumOff val="25000"/>
                  </a:schemeClr>
                </a:solidFill>
              </a:rPr>
              <a:t>I</a:t>
            </a:r>
            <a:r>
              <a:rPr lang="en-US" dirty="0" smtClean="0">
                <a:solidFill>
                  <a:schemeClr val="tx1">
                    <a:lumMod val="75000"/>
                    <a:lumOff val="25000"/>
                  </a:schemeClr>
                </a:solidFill>
              </a:rPr>
              <a:t>n kJ/</a:t>
            </a:r>
            <a:r>
              <a:rPr lang="en-US" dirty="0" err="1" smtClean="0">
                <a:solidFill>
                  <a:schemeClr val="tx1">
                    <a:lumMod val="75000"/>
                    <a:lumOff val="25000"/>
                  </a:schemeClr>
                </a:solidFill>
              </a:rPr>
              <a:t>mol</a:t>
            </a:r>
            <a:endParaRPr lang="en-US" dirty="0" smtClean="0">
              <a:solidFill>
                <a:schemeClr val="tx1">
                  <a:lumMod val="75000"/>
                  <a:lumOff val="25000"/>
                </a:schemeClr>
              </a:solidFill>
            </a:endParaRPr>
          </a:p>
          <a:p>
            <a:endParaRPr lang="en-US" dirty="0" smtClean="0">
              <a:solidFill>
                <a:schemeClr val="tx1">
                  <a:lumMod val="75000"/>
                  <a:lumOff val="25000"/>
                </a:schemeClr>
              </a:solidFill>
            </a:endParaRPr>
          </a:p>
          <a:p>
            <a:r>
              <a:rPr lang="en-US" dirty="0" smtClean="0">
                <a:solidFill>
                  <a:schemeClr val="tx1">
                    <a:lumMod val="75000"/>
                    <a:lumOff val="25000"/>
                  </a:schemeClr>
                </a:solidFill>
              </a:rPr>
              <a:t>Given the two units, the energy can be used as a conversion factor</a:t>
            </a:r>
          </a:p>
          <a:p>
            <a:endParaRPr lang="en-US" dirty="0" smtClean="0">
              <a:solidFill>
                <a:schemeClr val="tx1">
                  <a:lumMod val="75000"/>
                  <a:lumOff val="25000"/>
                </a:schemeClr>
              </a:solidFill>
            </a:endParaRPr>
          </a:p>
          <a:p>
            <a:r>
              <a:rPr lang="en-US" dirty="0" smtClean="0">
                <a:solidFill>
                  <a:schemeClr val="tx1">
                    <a:lumMod val="75000"/>
                    <a:lumOff val="25000"/>
                  </a:schemeClr>
                </a:solidFill>
              </a:rPr>
              <a:t>Use flow chart</a:t>
            </a:r>
          </a:p>
        </p:txBody>
      </p:sp>
    </p:spTree>
    <p:extLst>
      <p:ext uri="{BB962C8B-B14F-4D97-AF65-F5344CB8AC3E}">
        <p14:creationId xmlns:p14="http://schemas.microsoft.com/office/powerpoint/2010/main" val="2941058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75000"/>
                    <a:lumOff val="25000"/>
                  </a:schemeClr>
                </a:solidFill>
              </a:rPr>
              <a:t>How many kilocalories of energy are released when 1.0 </a:t>
            </a:r>
            <a:r>
              <a:rPr lang="en-US" dirty="0" err="1" smtClean="0">
                <a:solidFill>
                  <a:schemeClr val="tx1">
                    <a:lumMod val="75000"/>
                    <a:lumOff val="25000"/>
                  </a:schemeClr>
                </a:solidFill>
              </a:rPr>
              <a:t>mol</a:t>
            </a:r>
            <a:r>
              <a:rPr lang="en-US" dirty="0" smtClean="0">
                <a:solidFill>
                  <a:schemeClr val="tx1">
                    <a:lumMod val="75000"/>
                    <a:lumOff val="25000"/>
                  </a:schemeClr>
                </a:solidFill>
              </a:rPr>
              <a:t> of ethanol (C</a:t>
            </a:r>
            <a:r>
              <a:rPr lang="en-US" baseline="-25000" dirty="0" smtClean="0">
                <a:solidFill>
                  <a:schemeClr val="tx1">
                    <a:lumMod val="75000"/>
                    <a:lumOff val="25000"/>
                  </a:schemeClr>
                </a:solidFill>
              </a:rPr>
              <a:t>2</a:t>
            </a:r>
            <a:r>
              <a:rPr lang="en-US" dirty="0" smtClean="0">
                <a:solidFill>
                  <a:schemeClr val="tx1">
                    <a:lumMod val="75000"/>
                    <a:lumOff val="25000"/>
                  </a:schemeClr>
                </a:solidFill>
              </a:rPr>
              <a:t>H</a:t>
            </a:r>
            <a:r>
              <a:rPr lang="en-US" baseline="-25000" dirty="0" smtClean="0">
                <a:solidFill>
                  <a:schemeClr val="tx1">
                    <a:lumMod val="75000"/>
                    <a:lumOff val="25000"/>
                  </a:schemeClr>
                </a:solidFill>
              </a:rPr>
              <a:t>6</a:t>
            </a:r>
            <a:r>
              <a:rPr lang="en-US" dirty="0" smtClean="0">
                <a:solidFill>
                  <a:schemeClr val="tx1">
                    <a:lumMod val="75000"/>
                    <a:lumOff val="25000"/>
                  </a:schemeClr>
                </a:solidFill>
              </a:rPr>
              <a:t>O) is formed?</a:t>
            </a:r>
          </a:p>
          <a:p>
            <a:pPr marL="0" indent="0">
              <a:buNone/>
            </a:pPr>
            <a:r>
              <a:rPr lang="en-US" dirty="0" smtClean="0">
                <a:solidFill>
                  <a:schemeClr val="tx1">
                    <a:lumMod val="75000"/>
                    <a:lumOff val="25000"/>
                  </a:schemeClr>
                </a:solidFill>
              </a:rPr>
              <a:t>Is the reaction endothermic or exothermic?</a:t>
            </a:r>
          </a:p>
          <a:p>
            <a:pPr marL="0" indent="0">
              <a:buNone/>
            </a:pPr>
            <a:endParaRPr lang="en-US" dirty="0">
              <a:solidFill>
                <a:schemeClr val="tx1">
                  <a:lumMod val="75000"/>
                  <a:lumOff val="25000"/>
                </a:schemeClr>
              </a:solidFill>
            </a:endParaRPr>
          </a:p>
          <a:p>
            <a:pPr marL="0" indent="0">
              <a:buNone/>
            </a:pPr>
            <a:endParaRPr lang="en-US" dirty="0" smtClean="0">
              <a:solidFill>
                <a:schemeClr val="tx1">
                  <a:lumMod val="75000"/>
                  <a:lumOff val="25000"/>
                </a:schemeClr>
              </a:solidFill>
            </a:endParaRPr>
          </a:p>
          <a:p>
            <a:pPr marL="0" indent="0">
              <a:buNone/>
            </a:pPr>
            <a:endParaRPr lang="en-US" dirty="0" smtClean="0">
              <a:solidFill>
                <a:schemeClr val="tx1">
                  <a:lumMod val="75000"/>
                  <a:lumOff val="25000"/>
                </a:schemeClr>
              </a:solidFill>
            </a:endParaRPr>
          </a:p>
          <a:p>
            <a:pPr marL="0" indent="0">
              <a:buNone/>
            </a:pPr>
            <a:r>
              <a:rPr lang="en-US" dirty="0" smtClean="0">
                <a:solidFill>
                  <a:srgbClr val="8D35D4"/>
                </a:solidFill>
                <a:latin typeface="Symbol" charset="2"/>
                <a:cs typeface="Symbol" charset="2"/>
              </a:rPr>
              <a:t>D</a:t>
            </a:r>
            <a:r>
              <a:rPr lang="en-US" dirty="0" smtClean="0">
                <a:solidFill>
                  <a:srgbClr val="8D35D4"/>
                </a:solidFill>
              </a:rPr>
              <a:t>H = -16kcal/</a:t>
            </a:r>
            <a:r>
              <a:rPr lang="en-US" dirty="0" err="1" smtClean="0">
                <a:solidFill>
                  <a:srgbClr val="8D35D4"/>
                </a:solidFill>
              </a:rPr>
              <a:t>mol</a:t>
            </a:r>
            <a:endParaRPr lang="en-US" dirty="0">
              <a:solidFill>
                <a:srgbClr val="8D35D4"/>
              </a:solidFill>
            </a:endParaRPr>
          </a:p>
        </p:txBody>
      </p:sp>
      <p:pic>
        <p:nvPicPr>
          <p:cNvPr id="6" name="Picture 5"/>
          <p:cNvPicPr>
            <a:picLocks noChangeAspect="1"/>
          </p:cNvPicPr>
          <p:nvPr/>
        </p:nvPicPr>
        <p:blipFill rotWithShape="1">
          <a:blip r:embed="rId2"/>
          <a:srcRect l="26428" r="26345"/>
          <a:stretch/>
        </p:blipFill>
        <p:spPr bwMode="auto">
          <a:xfrm>
            <a:off x="264886" y="3122697"/>
            <a:ext cx="8635780" cy="5905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1057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 Solved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r>
              <a:rPr lang="en-US" dirty="0" smtClean="0">
                <a:solidFill>
                  <a:srgbClr val="9C5252"/>
                </a:solidFill>
              </a:rPr>
              <a:t>Negative sign </a:t>
            </a:r>
            <a:r>
              <a:rPr lang="en-US" dirty="0" smtClean="0">
                <a:solidFill>
                  <a:schemeClr val="tx1">
                    <a:lumMod val="75000"/>
                    <a:lumOff val="25000"/>
                  </a:schemeClr>
                </a:solidFill>
              </a:rPr>
              <a:t>means “</a:t>
            </a:r>
            <a:r>
              <a:rPr lang="en-US" dirty="0" smtClean="0">
                <a:solidFill>
                  <a:srgbClr val="9C5252"/>
                </a:solidFill>
              </a:rPr>
              <a:t>released</a:t>
            </a:r>
            <a:r>
              <a:rPr lang="en-US" dirty="0" smtClean="0">
                <a:solidFill>
                  <a:srgbClr val="404040"/>
                </a:solidFill>
              </a:rPr>
              <a:t>”</a:t>
            </a:r>
          </a:p>
          <a:p>
            <a:r>
              <a:rPr lang="en-US" dirty="0" smtClean="0">
                <a:solidFill>
                  <a:srgbClr val="9C5252"/>
                </a:solidFill>
              </a:rPr>
              <a:t>Negative </a:t>
            </a:r>
            <a:r>
              <a:rPr lang="en-US" dirty="0" smtClean="0">
                <a:solidFill>
                  <a:srgbClr val="9C5252"/>
                </a:solidFill>
                <a:latin typeface="Symbol" charset="2"/>
                <a:cs typeface="Symbol" charset="2"/>
              </a:rPr>
              <a:t>D</a:t>
            </a:r>
            <a:r>
              <a:rPr lang="en-US" dirty="0" smtClean="0">
                <a:solidFill>
                  <a:srgbClr val="9C5252"/>
                </a:solidFill>
              </a:rPr>
              <a:t>H</a:t>
            </a:r>
            <a:r>
              <a:rPr lang="en-US" dirty="0" smtClean="0">
                <a:solidFill>
                  <a:srgbClr val="404040"/>
                </a:solidFill>
              </a:rPr>
              <a:t> means </a:t>
            </a:r>
            <a:r>
              <a:rPr lang="en-US" b="1" dirty="0" smtClean="0">
                <a:solidFill>
                  <a:schemeClr val="accent2"/>
                </a:solidFill>
              </a:rPr>
              <a:t>exothermic</a:t>
            </a:r>
            <a:endParaRPr lang="en-US" b="1" dirty="0">
              <a:solidFill>
                <a:schemeClr val="accent2"/>
              </a:solidFill>
            </a:endParaRPr>
          </a:p>
        </p:txBody>
      </p:sp>
      <p:pic>
        <p:nvPicPr>
          <p:cNvPr id="6" name="Picture 5"/>
          <p:cNvPicPr>
            <a:picLocks noChangeAspect="1"/>
          </p:cNvPicPr>
          <p:nvPr/>
        </p:nvPicPr>
        <p:blipFill rotWithShape="1">
          <a:blip r:embed="rId2"/>
          <a:srcRect l="26428" r="26345"/>
          <a:stretch/>
        </p:blipFill>
        <p:spPr bwMode="auto">
          <a:xfrm>
            <a:off x="264886" y="1612070"/>
            <a:ext cx="8635780" cy="590535"/>
          </a:xfrm>
          <a:prstGeom prst="rect">
            <a:avLst/>
          </a:prstGeom>
          <a:ln>
            <a:noFill/>
          </a:ln>
          <a:extLst>
            <a:ext uri="{53640926-AAD7-44d8-BBD7-CCE9431645EC}">
              <a14:shadowObscured xmlns:a14="http://schemas.microsoft.com/office/drawing/2010/main"/>
            </a:ext>
          </a:extLst>
        </p:spPr>
      </p:pic>
      <p:pic>
        <p:nvPicPr>
          <p:cNvPr id="8" name="Picture 7"/>
          <p:cNvPicPr>
            <a:picLocks noChangeAspect="1"/>
          </p:cNvPicPr>
          <p:nvPr/>
        </p:nvPicPr>
        <p:blipFill rotWithShape="1">
          <a:blip r:embed="rId3"/>
          <a:srcRect l="23811" r="23651"/>
          <a:stretch/>
        </p:blipFill>
        <p:spPr bwMode="auto">
          <a:xfrm>
            <a:off x="1113363" y="2918323"/>
            <a:ext cx="6937663" cy="9157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93552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75000"/>
                    <a:lumOff val="25000"/>
                  </a:schemeClr>
                </a:solidFill>
              </a:rPr>
              <a:t>Combustion of 1 g of gasoline releases 11.5 kcal of energy. How many kilojoules of energy is released? How many joules does this correspond to?</a:t>
            </a:r>
            <a:endParaRPr lang="en-US" dirty="0">
              <a:solidFill>
                <a:schemeClr val="tx1">
                  <a:lumMod val="75000"/>
                  <a:lumOff val="25000"/>
                </a:schemeClr>
              </a:solidFill>
            </a:endParaRPr>
          </a:p>
        </p:txBody>
      </p:sp>
    </p:spTree>
    <p:extLst>
      <p:ext uri="{BB962C8B-B14F-4D97-AF65-F5344CB8AC3E}">
        <p14:creationId xmlns:p14="http://schemas.microsoft.com/office/powerpoint/2010/main" val="37313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a:t>
            </a:r>
            <a:r>
              <a:rPr lang="en-US" dirty="0" smtClean="0"/>
              <a:t>#4</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Is heat absorbed or released? Which bonds are stronger, those in the reactants or those in the products? Are the reactants or products lower in energy? Is the reaction endothermic or exothermic?</a:t>
            </a:r>
          </a:p>
          <a:p>
            <a:pPr marL="0" indent="0">
              <a:buNone/>
            </a:pPr>
            <a:endParaRPr lang="en-US" dirty="0">
              <a:solidFill>
                <a:srgbClr val="404040"/>
              </a:solidFill>
            </a:endParaRPr>
          </a:p>
          <a:p>
            <a:pPr marL="0" indent="0">
              <a:buNone/>
            </a:pPr>
            <a:endParaRPr lang="en-US" dirty="0" smtClean="0">
              <a:solidFill>
                <a:srgbClr val="404040"/>
              </a:solidFill>
            </a:endParaRPr>
          </a:p>
          <a:p>
            <a:pPr marL="0" indent="0">
              <a:buNone/>
            </a:pPr>
            <a:endParaRPr lang="en-US" dirty="0">
              <a:solidFill>
                <a:srgbClr val="404040"/>
              </a:solidFill>
            </a:endParaRPr>
          </a:p>
          <a:p>
            <a:pPr marL="0" indent="0">
              <a:buNone/>
            </a:pPr>
            <a:r>
              <a:rPr lang="en-US" dirty="0" smtClean="0">
                <a:solidFill>
                  <a:srgbClr val="8D35D4"/>
                </a:solidFill>
                <a:latin typeface="Symbol" charset="2"/>
                <a:cs typeface="Symbol" charset="2"/>
              </a:rPr>
              <a:t>D</a:t>
            </a:r>
            <a:r>
              <a:rPr lang="en-US" dirty="0" smtClean="0">
                <a:solidFill>
                  <a:srgbClr val="8D35D4"/>
                </a:solidFill>
              </a:rPr>
              <a:t>H = +22.0 kcal/</a:t>
            </a:r>
            <a:r>
              <a:rPr lang="en-US" dirty="0" err="1" smtClean="0">
                <a:solidFill>
                  <a:srgbClr val="8D35D4"/>
                </a:solidFill>
              </a:rPr>
              <a:t>mol</a:t>
            </a:r>
            <a:endParaRPr lang="en-US" dirty="0">
              <a:solidFill>
                <a:srgbClr val="8D35D4"/>
              </a:solidFill>
            </a:endParaRPr>
          </a:p>
        </p:txBody>
      </p:sp>
      <p:pic>
        <p:nvPicPr>
          <p:cNvPr id="6" name="Picture 5"/>
          <p:cNvPicPr>
            <a:picLocks noChangeAspect="1"/>
          </p:cNvPicPr>
          <p:nvPr/>
        </p:nvPicPr>
        <p:blipFill rotWithShape="1">
          <a:blip r:embed="rId2"/>
          <a:srcRect l="31349" t="1" r="31347" b="-2"/>
          <a:stretch/>
        </p:blipFill>
        <p:spPr bwMode="auto">
          <a:xfrm>
            <a:off x="1311395" y="3550284"/>
            <a:ext cx="6523384" cy="5648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47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a:t>
            </a:r>
            <a:r>
              <a:rPr lang="en-US" dirty="0" smtClean="0"/>
              <a:t>#5</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75000"/>
                    <a:lumOff val="25000"/>
                  </a:schemeClr>
                </a:solidFill>
              </a:rPr>
              <a:t>How many kilocalories of energy are released from 20.0 g of glucose (C</a:t>
            </a:r>
            <a:r>
              <a:rPr lang="en-US" baseline="-25000" dirty="0" smtClean="0">
                <a:solidFill>
                  <a:schemeClr val="tx1">
                    <a:lumMod val="75000"/>
                    <a:lumOff val="25000"/>
                  </a:schemeClr>
                </a:solidFill>
              </a:rPr>
              <a:t>6</a:t>
            </a:r>
            <a:r>
              <a:rPr lang="en-US" dirty="0" smtClean="0">
                <a:solidFill>
                  <a:schemeClr val="tx1">
                    <a:lumMod val="75000"/>
                    <a:lumOff val="25000"/>
                  </a:schemeClr>
                </a:solidFill>
              </a:rPr>
              <a:t>H</a:t>
            </a:r>
            <a:r>
              <a:rPr lang="en-US" baseline="-25000" dirty="0" smtClean="0">
                <a:solidFill>
                  <a:schemeClr val="tx1">
                    <a:lumMod val="75000"/>
                    <a:lumOff val="25000"/>
                  </a:schemeClr>
                </a:solidFill>
              </a:rPr>
              <a:t>12</a:t>
            </a:r>
            <a:r>
              <a:rPr lang="en-US" dirty="0" smtClean="0">
                <a:solidFill>
                  <a:schemeClr val="tx1">
                    <a:lumMod val="75000"/>
                    <a:lumOff val="25000"/>
                  </a:schemeClr>
                </a:solidFill>
              </a:rPr>
              <a:t>O</a:t>
            </a:r>
            <a:r>
              <a:rPr lang="en-US" baseline="-25000" dirty="0" smtClean="0">
                <a:solidFill>
                  <a:schemeClr val="tx1">
                    <a:lumMod val="75000"/>
                    <a:lumOff val="25000"/>
                  </a:schemeClr>
                </a:solidFill>
              </a:rPr>
              <a:t>6</a:t>
            </a:r>
            <a:r>
              <a:rPr lang="en-US" dirty="0" smtClean="0">
                <a:solidFill>
                  <a:schemeClr val="tx1">
                    <a:lumMod val="75000"/>
                    <a:lumOff val="25000"/>
                  </a:schemeClr>
                </a:solidFill>
              </a:rPr>
              <a:t>)?</a:t>
            </a:r>
          </a:p>
          <a:p>
            <a:pPr marL="0" indent="0">
              <a:buNone/>
            </a:pPr>
            <a:endParaRPr lang="en-US" dirty="0">
              <a:solidFill>
                <a:schemeClr val="tx1">
                  <a:lumMod val="75000"/>
                  <a:lumOff val="25000"/>
                </a:schemeClr>
              </a:solidFill>
            </a:endParaRPr>
          </a:p>
          <a:p>
            <a:pPr marL="0"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a:solidFill>
                  <a:srgbClr val="8D35D4"/>
                </a:solidFill>
                <a:latin typeface="Symbol" charset="2"/>
                <a:cs typeface="Symbol" charset="2"/>
              </a:rPr>
              <a:t>D</a:t>
            </a:r>
            <a:r>
              <a:rPr lang="en-US" dirty="0">
                <a:solidFill>
                  <a:srgbClr val="8D35D4"/>
                </a:solidFill>
              </a:rPr>
              <a:t>H = -16kcal/</a:t>
            </a:r>
            <a:r>
              <a:rPr lang="en-US" dirty="0" err="1" smtClean="0">
                <a:solidFill>
                  <a:srgbClr val="8D35D4"/>
                </a:solidFill>
              </a:rPr>
              <a:t>mol</a:t>
            </a:r>
            <a:endParaRPr lang="en-US" dirty="0">
              <a:solidFill>
                <a:srgbClr val="8D35D4"/>
              </a:solidFill>
            </a:endParaRPr>
          </a:p>
        </p:txBody>
      </p:sp>
      <p:pic>
        <p:nvPicPr>
          <p:cNvPr id="5" name="Picture 4"/>
          <p:cNvPicPr>
            <a:picLocks noChangeAspect="1"/>
          </p:cNvPicPr>
          <p:nvPr/>
        </p:nvPicPr>
        <p:blipFill rotWithShape="1">
          <a:blip r:embed="rId2"/>
          <a:srcRect l="26428" r="26345"/>
          <a:stretch/>
        </p:blipFill>
        <p:spPr bwMode="auto">
          <a:xfrm>
            <a:off x="264886" y="2678582"/>
            <a:ext cx="8635780" cy="5905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867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Energy</a:t>
            </a:r>
            <a:endParaRPr lang="en-US" dirty="0"/>
          </a:p>
        </p:txBody>
      </p:sp>
      <p:sp>
        <p:nvSpPr>
          <p:cNvPr id="3" name="Content Placeholder 2"/>
          <p:cNvSpPr>
            <a:spLocks noGrp="1"/>
          </p:cNvSpPr>
          <p:nvPr>
            <p:ph idx="1"/>
          </p:nvPr>
        </p:nvSpPr>
        <p:spPr/>
        <p:txBody>
          <a:bodyPr/>
          <a:lstStyle/>
          <a:p>
            <a:r>
              <a:rPr lang="en-US" dirty="0" smtClean="0">
                <a:solidFill>
                  <a:srgbClr val="404040"/>
                </a:solidFill>
              </a:rPr>
              <a:t>Defined as the “capacity to do work”</a:t>
            </a:r>
          </a:p>
          <a:p>
            <a:endParaRPr lang="en-US" dirty="0">
              <a:solidFill>
                <a:srgbClr val="404040"/>
              </a:solidFill>
            </a:endParaRPr>
          </a:p>
          <a:p>
            <a:r>
              <a:rPr lang="en-US" dirty="0" smtClean="0">
                <a:solidFill>
                  <a:srgbClr val="404040"/>
                </a:solidFill>
              </a:rPr>
              <a:t>Kinetic energy: energy of movement</a:t>
            </a:r>
          </a:p>
          <a:p>
            <a:endParaRPr lang="en-US" dirty="0">
              <a:solidFill>
                <a:srgbClr val="404040"/>
              </a:solidFill>
            </a:endParaRPr>
          </a:p>
          <a:p>
            <a:r>
              <a:rPr lang="en-US" dirty="0" smtClean="0">
                <a:solidFill>
                  <a:srgbClr val="404040"/>
                </a:solidFill>
              </a:rPr>
              <a:t>Potential energy: stored energy</a:t>
            </a:r>
          </a:p>
          <a:p>
            <a:endParaRPr lang="en-US" dirty="0">
              <a:solidFill>
                <a:srgbClr val="404040"/>
              </a:solidFill>
            </a:endParaRPr>
          </a:p>
          <a:p>
            <a:r>
              <a:rPr lang="en-US" dirty="0" smtClean="0">
                <a:solidFill>
                  <a:srgbClr val="404040"/>
                </a:solidFill>
              </a:rPr>
              <a:t>Conservation of energy energy can neither be created nor destroyed</a:t>
            </a:r>
            <a:endParaRPr lang="en-US" dirty="0">
              <a:solidFill>
                <a:srgbClr val="404040"/>
              </a:solidFill>
            </a:endParaRPr>
          </a:p>
        </p:txBody>
      </p:sp>
    </p:spTree>
    <p:extLst>
      <p:ext uri="{BB962C8B-B14F-4D97-AF65-F5344CB8AC3E}">
        <p14:creationId xmlns:p14="http://schemas.microsoft.com/office/powerpoint/2010/main" val="151226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Energy of Compounds</a:t>
            </a:r>
            <a:endParaRPr lang="en-US" dirty="0"/>
          </a:p>
        </p:txBody>
      </p:sp>
      <p:sp>
        <p:nvSpPr>
          <p:cNvPr id="3" name="Content Placeholder 2"/>
          <p:cNvSpPr>
            <a:spLocks noGrp="1"/>
          </p:cNvSpPr>
          <p:nvPr>
            <p:ph idx="1"/>
          </p:nvPr>
        </p:nvSpPr>
        <p:spPr/>
        <p:txBody>
          <a:bodyPr/>
          <a:lstStyle/>
          <a:p>
            <a:r>
              <a:rPr lang="en-US" dirty="0" smtClean="0">
                <a:solidFill>
                  <a:srgbClr val="404040"/>
                </a:solidFill>
              </a:rPr>
              <a:t>A compound with lower potential energy is more stable</a:t>
            </a:r>
          </a:p>
          <a:p>
            <a:endParaRPr lang="en-US" dirty="0" smtClean="0">
              <a:solidFill>
                <a:srgbClr val="404040"/>
              </a:solidFill>
            </a:endParaRPr>
          </a:p>
          <a:p>
            <a:r>
              <a:rPr lang="en-US" dirty="0" smtClean="0">
                <a:solidFill>
                  <a:srgbClr val="404040"/>
                </a:solidFill>
              </a:rPr>
              <a:t>Potential energy of compounds determined by the strength of the bonds in the compound</a:t>
            </a:r>
          </a:p>
          <a:p>
            <a:endParaRPr lang="en-US" dirty="0">
              <a:solidFill>
                <a:srgbClr val="404040"/>
              </a:solidFill>
            </a:endParaRPr>
          </a:p>
          <a:p>
            <a:r>
              <a:rPr lang="en-US" dirty="0" smtClean="0">
                <a:solidFill>
                  <a:srgbClr val="404040"/>
                </a:solidFill>
              </a:rPr>
              <a:t>Bond energy determined by how much energy is required to break the bond between the two atoms</a:t>
            </a:r>
            <a:endParaRPr lang="en-US" dirty="0">
              <a:solidFill>
                <a:srgbClr val="404040"/>
              </a:solidFill>
            </a:endParaRPr>
          </a:p>
        </p:txBody>
      </p:sp>
    </p:spTree>
    <p:extLst>
      <p:ext uri="{BB962C8B-B14F-4D97-AF65-F5344CB8AC3E}">
        <p14:creationId xmlns:p14="http://schemas.microsoft.com/office/powerpoint/2010/main" val="117758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Units of Energy</a:t>
            </a:r>
            <a:endParaRPr lang="en-US" dirty="0"/>
          </a:p>
        </p:txBody>
      </p:sp>
      <p:sp>
        <p:nvSpPr>
          <p:cNvPr id="3" name="Content Placeholder 2"/>
          <p:cNvSpPr>
            <a:spLocks noGrp="1"/>
          </p:cNvSpPr>
          <p:nvPr>
            <p:ph idx="1"/>
          </p:nvPr>
        </p:nvSpPr>
        <p:spPr/>
        <p:txBody>
          <a:bodyPr/>
          <a:lstStyle/>
          <a:p>
            <a:r>
              <a:rPr lang="en-US" dirty="0" smtClean="0">
                <a:solidFill>
                  <a:srgbClr val="404040"/>
                </a:solidFill>
              </a:rPr>
              <a:t>Calorie (</a:t>
            </a:r>
            <a:r>
              <a:rPr lang="en-US" dirty="0" err="1" smtClean="0">
                <a:solidFill>
                  <a:srgbClr val="404040"/>
                </a:solidFill>
              </a:rPr>
              <a:t>cal</a:t>
            </a:r>
            <a:r>
              <a:rPr lang="en-US" dirty="0" smtClean="0">
                <a:solidFill>
                  <a:srgbClr val="404040"/>
                </a:solidFill>
              </a:rPr>
              <a:t>)</a:t>
            </a:r>
          </a:p>
          <a:p>
            <a:pPr lvl="1"/>
            <a:r>
              <a:rPr lang="en-US" sz="1800" dirty="0" smtClean="0">
                <a:solidFill>
                  <a:srgbClr val="404040"/>
                </a:solidFill>
              </a:rPr>
              <a:t>Amount of energy needed to raise one mL of water one degree Celsius</a:t>
            </a:r>
          </a:p>
          <a:p>
            <a:endParaRPr lang="en-US" dirty="0" smtClean="0">
              <a:solidFill>
                <a:srgbClr val="404040"/>
              </a:solidFill>
            </a:endParaRPr>
          </a:p>
          <a:p>
            <a:r>
              <a:rPr lang="en-US" dirty="0" smtClean="0">
                <a:solidFill>
                  <a:srgbClr val="404040"/>
                </a:solidFill>
              </a:rPr>
              <a:t>Joules (J)</a:t>
            </a:r>
          </a:p>
          <a:p>
            <a:pPr lvl="1"/>
            <a:r>
              <a:rPr lang="en-US" sz="1800" dirty="0" smtClean="0">
                <a:solidFill>
                  <a:srgbClr val="404040"/>
                </a:solidFill>
              </a:rPr>
              <a:t>1 </a:t>
            </a:r>
            <a:r>
              <a:rPr lang="en-US" sz="1800" dirty="0" err="1" smtClean="0">
                <a:solidFill>
                  <a:srgbClr val="404040"/>
                </a:solidFill>
              </a:rPr>
              <a:t>cal</a:t>
            </a:r>
            <a:r>
              <a:rPr lang="en-US" sz="1800" dirty="0" smtClean="0">
                <a:solidFill>
                  <a:srgbClr val="404040"/>
                </a:solidFill>
              </a:rPr>
              <a:t> = 4.184 J</a:t>
            </a:r>
          </a:p>
          <a:p>
            <a:endParaRPr lang="en-US" dirty="0" smtClean="0">
              <a:solidFill>
                <a:srgbClr val="404040"/>
              </a:solidFill>
            </a:endParaRPr>
          </a:p>
          <a:p>
            <a:r>
              <a:rPr lang="en-US" dirty="0" smtClean="0">
                <a:solidFill>
                  <a:srgbClr val="404040"/>
                </a:solidFill>
              </a:rPr>
              <a:t>Calories of food labels use “Cal” which is in reality a kcal, 1 Cal = 1 kcal = 1000 </a:t>
            </a:r>
            <a:r>
              <a:rPr lang="en-US" dirty="0" err="1" smtClean="0">
                <a:solidFill>
                  <a:srgbClr val="404040"/>
                </a:solidFill>
              </a:rPr>
              <a:t>cal</a:t>
            </a:r>
            <a:endParaRPr lang="en-US" dirty="0" smtClean="0">
              <a:solidFill>
                <a:srgbClr val="404040"/>
              </a:solidFill>
            </a:endParaRPr>
          </a:p>
          <a:p>
            <a:endParaRPr lang="en-US" dirty="0">
              <a:solidFill>
                <a:srgbClr val="404040"/>
              </a:solidFill>
            </a:endParaRPr>
          </a:p>
          <a:p>
            <a:r>
              <a:rPr lang="en-US" dirty="0" smtClean="0">
                <a:solidFill>
                  <a:srgbClr val="404040"/>
                </a:solidFill>
              </a:rPr>
              <a:t>Use these equalities as conversion factors</a:t>
            </a:r>
          </a:p>
        </p:txBody>
      </p:sp>
    </p:spTree>
    <p:extLst>
      <p:ext uri="{BB962C8B-B14F-4D97-AF65-F5344CB8AC3E}">
        <p14:creationId xmlns:p14="http://schemas.microsoft.com/office/powerpoint/2010/main" val="262026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Carry out each of the following conversions:</a:t>
            </a:r>
          </a:p>
          <a:p>
            <a:pPr marL="0" indent="0">
              <a:buNone/>
            </a:pPr>
            <a:endParaRPr lang="en-US" dirty="0">
              <a:solidFill>
                <a:srgbClr val="404040"/>
              </a:solidFill>
            </a:endParaRPr>
          </a:p>
          <a:p>
            <a:pPr marL="457200" indent="-457200">
              <a:buFont typeface="+mj-lt"/>
              <a:buAutoNum type="alphaLcPeriod"/>
            </a:pPr>
            <a:r>
              <a:rPr lang="en-US" dirty="0" smtClean="0">
                <a:solidFill>
                  <a:srgbClr val="404040"/>
                </a:solidFill>
              </a:rPr>
              <a:t>42 J to </a:t>
            </a:r>
            <a:r>
              <a:rPr lang="en-US" dirty="0" err="1" smtClean="0">
                <a:solidFill>
                  <a:srgbClr val="404040"/>
                </a:solidFill>
              </a:rPr>
              <a:t>cal</a:t>
            </a:r>
            <a:endParaRPr lang="en-US" dirty="0" smtClean="0">
              <a:solidFill>
                <a:srgbClr val="404040"/>
              </a:solidFill>
            </a:endParaRPr>
          </a:p>
          <a:p>
            <a:pPr marL="457200" indent="-457200">
              <a:buFont typeface="+mj-lt"/>
              <a:buAutoNum type="alphaLcPeriod"/>
            </a:pPr>
            <a:endParaRPr lang="en-US" dirty="0">
              <a:solidFill>
                <a:srgbClr val="404040"/>
              </a:solidFill>
            </a:endParaRPr>
          </a:p>
          <a:p>
            <a:pPr marL="457200" indent="-457200">
              <a:buFont typeface="+mj-lt"/>
              <a:buAutoNum type="alphaLcPeriod"/>
            </a:pPr>
            <a:r>
              <a:rPr lang="en-US" dirty="0" smtClean="0">
                <a:solidFill>
                  <a:srgbClr val="404040"/>
                </a:solidFill>
              </a:rPr>
              <a:t>55.6 kcal to </a:t>
            </a:r>
            <a:r>
              <a:rPr lang="en-US" dirty="0" err="1" smtClean="0">
                <a:solidFill>
                  <a:srgbClr val="404040"/>
                </a:solidFill>
              </a:rPr>
              <a:t>cal</a:t>
            </a:r>
            <a:endParaRPr lang="en-US" dirty="0" smtClean="0">
              <a:solidFill>
                <a:srgbClr val="404040"/>
              </a:solidFill>
            </a:endParaRPr>
          </a:p>
          <a:p>
            <a:pPr marL="457200" indent="-457200">
              <a:buFont typeface="+mj-lt"/>
              <a:buAutoNum type="alphaLcPeriod"/>
            </a:pPr>
            <a:endParaRPr lang="en-US" dirty="0">
              <a:solidFill>
                <a:srgbClr val="404040"/>
              </a:solidFill>
            </a:endParaRPr>
          </a:p>
          <a:p>
            <a:pPr marL="457200" indent="-457200">
              <a:buFont typeface="+mj-lt"/>
              <a:buAutoNum type="alphaLcPeriod"/>
            </a:pPr>
            <a:r>
              <a:rPr lang="en-US" dirty="0" smtClean="0">
                <a:solidFill>
                  <a:srgbClr val="404040"/>
                </a:solidFill>
              </a:rPr>
              <a:t>25.6 kcal to J</a:t>
            </a:r>
            <a:endParaRPr lang="en-US" dirty="0">
              <a:solidFill>
                <a:srgbClr val="404040"/>
              </a:solidFill>
            </a:endParaRPr>
          </a:p>
        </p:txBody>
      </p:sp>
    </p:spTree>
    <p:extLst>
      <p:ext uri="{BB962C8B-B14F-4D97-AF65-F5344CB8AC3E}">
        <p14:creationId xmlns:p14="http://schemas.microsoft.com/office/powerpoint/2010/main" val="400374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 Solved</a:t>
            </a:r>
            <a:endParaRPr lang="en-US" dirty="0"/>
          </a:p>
        </p:txBody>
      </p:sp>
      <p:sp>
        <p:nvSpPr>
          <p:cNvPr id="3" name="Content Placeholder 2"/>
          <p:cNvSpPr>
            <a:spLocks noGrp="1"/>
          </p:cNvSpPr>
          <p:nvPr>
            <p:ph idx="1"/>
          </p:nvPr>
        </p:nvSpPr>
        <p:spPr/>
        <p:txBody>
          <a:bodyPr/>
          <a:lstStyle/>
          <a:p>
            <a:pPr marL="457200" indent="-457200">
              <a:buFont typeface="+mj-lt"/>
              <a:buAutoNum type="alphaLcPeriod"/>
            </a:pPr>
            <a:r>
              <a:rPr lang="en-US" dirty="0" smtClean="0">
                <a:solidFill>
                  <a:schemeClr val="tx1">
                    <a:lumMod val="75000"/>
                    <a:lumOff val="25000"/>
                  </a:schemeClr>
                </a:solidFill>
              </a:rPr>
              <a:t>42 </a:t>
            </a:r>
            <a:r>
              <a:rPr lang="en-US" dirty="0">
                <a:solidFill>
                  <a:schemeClr val="tx1">
                    <a:lumMod val="75000"/>
                    <a:lumOff val="25000"/>
                  </a:schemeClr>
                </a:solidFill>
              </a:rPr>
              <a:t>J to </a:t>
            </a:r>
            <a:r>
              <a:rPr lang="en-US" dirty="0" err="1" smtClean="0">
                <a:solidFill>
                  <a:schemeClr val="tx1">
                    <a:lumMod val="75000"/>
                    <a:lumOff val="25000"/>
                  </a:schemeClr>
                </a:solidFill>
              </a:rPr>
              <a:t>cal</a:t>
            </a:r>
            <a:endParaRPr lang="en-US" dirty="0" smtClean="0">
              <a:solidFill>
                <a:schemeClr val="tx1">
                  <a:lumMod val="75000"/>
                  <a:lumOff val="25000"/>
                </a:schemeClr>
              </a:solidFill>
            </a:endParaRPr>
          </a:p>
          <a:p>
            <a:pPr marL="457200" indent="-457200">
              <a:buFont typeface="+mj-lt"/>
              <a:buAutoNum type="alphaLcPeriod"/>
            </a:pPr>
            <a:endParaRPr lang="en-US" dirty="0">
              <a:solidFill>
                <a:schemeClr val="tx1">
                  <a:lumMod val="75000"/>
                  <a:lumOff val="25000"/>
                </a:schemeClr>
              </a:solidFill>
            </a:endParaRPr>
          </a:p>
          <a:p>
            <a:pPr marL="457200" indent="-457200">
              <a:buFont typeface="+mj-lt"/>
              <a:buAutoNum type="alphaLcPeriod"/>
            </a:pPr>
            <a:endParaRPr lang="en-US" dirty="0">
              <a:solidFill>
                <a:schemeClr val="tx1">
                  <a:lumMod val="75000"/>
                  <a:lumOff val="25000"/>
                </a:schemeClr>
              </a:solidFill>
            </a:endParaRPr>
          </a:p>
          <a:p>
            <a:pPr marL="457200" indent="-457200">
              <a:buFont typeface="+mj-lt"/>
              <a:buAutoNum type="alphaLcPeriod"/>
            </a:pPr>
            <a:r>
              <a:rPr lang="en-US" dirty="0">
                <a:solidFill>
                  <a:schemeClr val="tx1">
                    <a:lumMod val="75000"/>
                    <a:lumOff val="25000"/>
                  </a:schemeClr>
                </a:solidFill>
              </a:rPr>
              <a:t>55.6 kcal to </a:t>
            </a:r>
            <a:r>
              <a:rPr lang="en-US" dirty="0" err="1" smtClean="0">
                <a:solidFill>
                  <a:schemeClr val="tx1">
                    <a:lumMod val="75000"/>
                    <a:lumOff val="25000"/>
                  </a:schemeClr>
                </a:solidFill>
              </a:rPr>
              <a:t>cal</a:t>
            </a:r>
            <a:endParaRPr lang="en-US" dirty="0" smtClean="0">
              <a:solidFill>
                <a:schemeClr val="tx1">
                  <a:lumMod val="75000"/>
                  <a:lumOff val="25000"/>
                </a:schemeClr>
              </a:solidFill>
            </a:endParaRPr>
          </a:p>
          <a:p>
            <a:pPr marL="457200" indent="-457200">
              <a:buFont typeface="+mj-lt"/>
              <a:buAutoNum type="alphaLcPeriod"/>
            </a:pPr>
            <a:endParaRPr lang="en-US" dirty="0">
              <a:solidFill>
                <a:schemeClr val="tx1">
                  <a:lumMod val="75000"/>
                  <a:lumOff val="25000"/>
                </a:schemeClr>
              </a:solidFill>
            </a:endParaRPr>
          </a:p>
          <a:p>
            <a:pPr marL="457200" indent="-457200">
              <a:buFont typeface="+mj-lt"/>
              <a:buAutoNum type="alphaLcPeriod"/>
            </a:pPr>
            <a:endParaRPr lang="en-US" dirty="0">
              <a:solidFill>
                <a:schemeClr val="tx1">
                  <a:lumMod val="75000"/>
                  <a:lumOff val="25000"/>
                </a:schemeClr>
              </a:solidFill>
            </a:endParaRPr>
          </a:p>
          <a:p>
            <a:pPr marL="457200" indent="-457200">
              <a:buFont typeface="+mj-lt"/>
              <a:buAutoNum type="alphaLcPeriod"/>
            </a:pPr>
            <a:r>
              <a:rPr lang="en-US" dirty="0">
                <a:solidFill>
                  <a:schemeClr val="tx1">
                    <a:lumMod val="75000"/>
                    <a:lumOff val="25000"/>
                  </a:schemeClr>
                </a:solidFill>
              </a:rPr>
              <a:t>25.6 kcal to J</a:t>
            </a:r>
          </a:p>
          <a:p>
            <a:endParaRPr lang="en-US" dirty="0">
              <a:solidFill>
                <a:schemeClr val="tx1">
                  <a:lumMod val="75000"/>
                  <a:lumOff val="25000"/>
                </a:schemeClr>
              </a:solidFill>
            </a:endParaRPr>
          </a:p>
        </p:txBody>
      </p:sp>
      <p:pic>
        <p:nvPicPr>
          <p:cNvPr id="8" name="Picture 7"/>
          <p:cNvPicPr>
            <a:picLocks noChangeAspect="1"/>
          </p:cNvPicPr>
          <p:nvPr/>
        </p:nvPicPr>
        <p:blipFill rotWithShape="1">
          <a:blip r:embed="rId2"/>
          <a:srcRect l="35824" r="35951"/>
          <a:stretch/>
        </p:blipFill>
        <p:spPr bwMode="auto">
          <a:xfrm>
            <a:off x="2857271" y="2018578"/>
            <a:ext cx="3418874" cy="841374"/>
          </a:xfrm>
          <a:prstGeom prst="rect">
            <a:avLst/>
          </a:prstGeom>
          <a:ln>
            <a:noFill/>
          </a:ln>
          <a:extLst>
            <a:ext uri="{53640926-AAD7-44d8-BBD7-CCE9431645EC}">
              <a14:shadowObscured xmlns:a14="http://schemas.microsoft.com/office/drawing/2010/main"/>
            </a:ext>
          </a:extLst>
        </p:spPr>
      </p:pic>
      <p:pic>
        <p:nvPicPr>
          <p:cNvPr id="11" name="Picture 10"/>
          <p:cNvPicPr>
            <a:picLocks noChangeAspect="1"/>
          </p:cNvPicPr>
          <p:nvPr/>
        </p:nvPicPr>
        <p:blipFill rotWithShape="1">
          <a:blip r:embed="rId3"/>
          <a:srcRect l="29841" r="29678"/>
          <a:stretch/>
        </p:blipFill>
        <p:spPr bwMode="auto">
          <a:xfrm>
            <a:off x="2156968" y="3459660"/>
            <a:ext cx="4816556" cy="742386"/>
          </a:xfrm>
          <a:prstGeom prst="rect">
            <a:avLst/>
          </a:prstGeom>
          <a:ln>
            <a:noFill/>
          </a:ln>
          <a:extLst>
            <a:ext uri="{53640926-AAD7-44d8-BBD7-CCE9431645EC}">
              <a14:shadowObscured xmlns:a14="http://schemas.microsoft.com/office/drawing/2010/main"/>
            </a:ext>
          </a:extLst>
        </p:spPr>
      </p:pic>
      <p:pic>
        <p:nvPicPr>
          <p:cNvPr id="13" name="Picture 12"/>
          <p:cNvPicPr>
            <a:picLocks noChangeAspect="1"/>
          </p:cNvPicPr>
          <p:nvPr/>
        </p:nvPicPr>
        <p:blipFill rotWithShape="1">
          <a:blip r:embed="rId4"/>
          <a:srcRect l="24207" r="24122"/>
          <a:stretch/>
        </p:blipFill>
        <p:spPr bwMode="auto">
          <a:xfrm>
            <a:off x="1350508" y="4873219"/>
            <a:ext cx="6435913" cy="77709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2869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Energy Changes</a:t>
            </a:r>
            <a:endParaRPr lang="en-US" dirty="0"/>
          </a:p>
        </p:txBody>
      </p:sp>
      <p:sp>
        <p:nvSpPr>
          <p:cNvPr id="3" name="Content Placeholder 2"/>
          <p:cNvSpPr>
            <a:spLocks noGrp="1"/>
          </p:cNvSpPr>
          <p:nvPr>
            <p:ph idx="1"/>
          </p:nvPr>
        </p:nvSpPr>
        <p:spPr/>
        <p:txBody>
          <a:bodyPr>
            <a:normAutofit/>
          </a:bodyPr>
          <a:lstStyle/>
          <a:p>
            <a:r>
              <a:rPr lang="en-US" dirty="0" smtClean="0">
                <a:solidFill>
                  <a:srgbClr val="404040"/>
                </a:solidFill>
              </a:rPr>
              <a:t>In a reaction, the bonds in the reactants are broken and the bonds in the products are formed</a:t>
            </a:r>
          </a:p>
          <a:p>
            <a:endParaRPr lang="en-US" dirty="0">
              <a:solidFill>
                <a:srgbClr val="404040"/>
              </a:solidFill>
            </a:endParaRPr>
          </a:p>
          <a:p>
            <a:r>
              <a:rPr lang="en-US" dirty="0" smtClean="0">
                <a:solidFill>
                  <a:srgbClr val="404040"/>
                </a:solidFill>
              </a:rPr>
              <a:t>Bond breaking always requires energy</a:t>
            </a:r>
          </a:p>
          <a:p>
            <a:endParaRPr lang="en-US" dirty="0">
              <a:solidFill>
                <a:srgbClr val="404040"/>
              </a:solidFill>
            </a:endParaRPr>
          </a:p>
          <a:p>
            <a:r>
              <a:rPr lang="en-US" dirty="0" smtClean="0">
                <a:solidFill>
                  <a:srgbClr val="404040"/>
                </a:solidFill>
              </a:rPr>
              <a:t>Bond forming always releases energy</a:t>
            </a:r>
          </a:p>
          <a:p>
            <a:endParaRPr lang="en-US" dirty="0">
              <a:solidFill>
                <a:srgbClr val="404040"/>
              </a:solidFill>
            </a:endParaRPr>
          </a:p>
          <a:p>
            <a:r>
              <a:rPr lang="en-US" dirty="0" smtClean="0">
                <a:solidFill>
                  <a:srgbClr val="404040"/>
                </a:solidFill>
              </a:rPr>
              <a:t>The differences between these values is known as the </a:t>
            </a:r>
            <a:r>
              <a:rPr lang="en-US" b="1" dirty="0" smtClean="0">
                <a:solidFill>
                  <a:srgbClr val="8D35D4"/>
                </a:solidFill>
              </a:rPr>
              <a:t>heat of reaction</a:t>
            </a:r>
            <a:r>
              <a:rPr lang="en-US" dirty="0" smtClean="0">
                <a:solidFill>
                  <a:srgbClr val="8D35D4"/>
                </a:solidFill>
              </a:rPr>
              <a:t>, </a:t>
            </a:r>
            <a:r>
              <a:rPr lang="en-US" b="1" dirty="0" smtClean="0">
                <a:solidFill>
                  <a:srgbClr val="8D35D4"/>
                </a:solidFill>
                <a:latin typeface="Symbol" charset="2"/>
                <a:cs typeface="Symbol" charset="2"/>
              </a:rPr>
              <a:t>D</a:t>
            </a:r>
            <a:r>
              <a:rPr lang="en-US" b="1" dirty="0" smtClean="0">
                <a:solidFill>
                  <a:srgbClr val="8D35D4"/>
                </a:solidFill>
              </a:rPr>
              <a:t>H</a:t>
            </a:r>
          </a:p>
        </p:txBody>
      </p:sp>
    </p:spTree>
    <p:extLst>
      <p:ext uri="{BB962C8B-B14F-4D97-AF65-F5344CB8AC3E}">
        <p14:creationId xmlns:p14="http://schemas.microsoft.com/office/powerpoint/2010/main" val="2966168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Energy Changes</a:t>
            </a:r>
            <a:endParaRPr lang="en-US" dirty="0"/>
          </a:p>
        </p:txBody>
      </p:sp>
      <p:sp>
        <p:nvSpPr>
          <p:cNvPr id="3" name="Content Placeholder 2"/>
          <p:cNvSpPr>
            <a:spLocks noGrp="1"/>
          </p:cNvSpPr>
          <p:nvPr>
            <p:ph idx="1"/>
          </p:nvPr>
        </p:nvSpPr>
        <p:spPr>
          <a:xfrm>
            <a:off x="457200" y="1600200"/>
            <a:ext cx="8229600" cy="4779674"/>
          </a:xfrm>
        </p:spPr>
        <p:txBody>
          <a:bodyPr>
            <a:normAutofit/>
          </a:bodyPr>
          <a:lstStyle/>
          <a:p>
            <a:r>
              <a:rPr lang="en-US" dirty="0">
                <a:solidFill>
                  <a:schemeClr val="tx1">
                    <a:lumMod val="75000"/>
                    <a:lumOff val="25000"/>
                  </a:schemeClr>
                </a:solidFill>
              </a:rPr>
              <a:t>The energy required to break a bond is known as </a:t>
            </a:r>
            <a:r>
              <a:rPr lang="en-US" b="1" dirty="0">
                <a:solidFill>
                  <a:schemeClr val="tx1">
                    <a:lumMod val="75000"/>
                    <a:lumOff val="25000"/>
                  </a:schemeClr>
                </a:solidFill>
              </a:rPr>
              <a:t>bond dissociation energy</a:t>
            </a:r>
            <a:endParaRPr lang="en-US" dirty="0">
              <a:solidFill>
                <a:schemeClr val="tx1">
                  <a:lumMod val="75000"/>
                  <a:lumOff val="25000"/>
                </a:schemeClr>
              </a:solidFill>
            </a:endParaRPr>
          </a:p>
          <a:p>
            <a:endParaRPr lang="en-US" dirty="0">
              <a:solidFill>
                <a:schemeClr val="tx1">
                  <a:lumMod val="75000"/>
                  <a:lumOff val="25000"/>
                </a:schemeClr>
              </a:solidFill>
            </a:endParaRPr>
          </a:p>
          <a:p>
            <a:r>
              <a:rPr lang="en-US" dirty="0">
                <a:solidFill>
                  <a:schemeClr val="tx1">
                    <a:lumMod val="75000"/>
                    <a:lumOff val="25000"/>
                  </a:schemeClr>
                </a:solidFill>
              </a:rPr>
              <a:t>It is the </a:t>
            </a:r>
            <a:r>
              <a:rPr lang="en-US" dirty="0" smtClean="0">
                <a:solidFill>
                  <a:schemeClr val="tx1">
                    <a:lumMod val="75000"/>
                    <a:lumOff val="25000"/>
                  </a:schemeClr>
                </a:solidFill>
              </a:rPr>
              <a:t>same amount </a:t>
            </a:r>
            <a:r>
              <a:rPr lang="en-US" dirty="0">
                <a:solidFill>
                  <a:schemeClr val="tx1">
                    <a:lumMod val="75000"/>
                    <a:lumOff val="25000"/>
                  </a:schemeClr>
                </a:solidFill>
              </a:rPr>
              <a:t>of energy that is given off when a bond is formed</a:t>
            </a:r>
          </a:p>
          <a:p>
            <a:endParaRPr lang="en-US" dirty="0">
              <a:solidFill>
                <a:schemeClr val="tx1">
                  <a:lumMod val="75000"/>
                  <a:lumOff val="25000"/>
                </a:schemeClr>
              </a:solidFill>
            </a:endParaRPr>
          </a:p>
          <a:p>
            <a:r>
              <a:rPr lang="en-US" dirty="0">
                <a:solidFill>
                  <a:schemeClr val="tx1">
                    <a:lumMod val="75000"/>
                    <a:lumOff val="25000"/>
                  </a:schemeClr>
                </a:solidFill>
              </a:rPr>
              <a:t>That’s how energy changes in a reaction are determined</a:t>
            </a:r>
          </a:p>
          <a:p>
            <a:endParaRPr lang="en-US" dirty="0" smtClean="0">
              <a:solidFill>
                <a:schemeClr val="tx1">
                  <a:lumMod val="75000"/>
                  <a:lumOff val="25000"/>
                </a:schemeClr>
              </a:solidFill>
            </a:endParaRPr>
          </a:p>
          <a:p>
            <a:r>
              <a:rPr lang="en-US" dirty="0" smtClean="0">
                <a:solidFill>
                  <a:schemeClr val="tx1">
                    <a:lumMod val="75000"/>
                    <a:lumOff val="25000"/>
                  </a:schemeClr>
                </a:solidFill>
              </a:rPr>
              <a:t>Comparison of reactants energy to products energy tells us sign of </a:t>
            </a:r>
            <a:r>
              <a:rPr lang="en-US" dirty="0" smtClean="0">
                <a:solidFill>
                  <a:schemeClr val="tx1">
                    <a:lumMod val="75000"/>
                    <a:lumOff val="25000"/>
                  </a:schemeClr>
                </a:solidFill>
                <a:latin typeface="Symbol" charset="2"/>
                <a:cs typeface="Symbol" charset="2"/>
              </a:rPr>
              <a:t>D</a:t>
            </a:r>
            <a:r>
              <a:rPr lang="en-US" dirty="0" smtClean="0">
                <a:solidFill>
                  <a:schemeClr val="tx1">
                    <a:lumMod val="75000"/>
                    <a:lumOff val="25000"/>
                  </a:schemeClr>
                </a:solidFill>
              </a:rPr>
              <a:t>H</a:t>
            </a:r>
            <a:endParaRPr lang="en-US" dirty="0">
              <a:solidFill>
                <a:schemeClr val="tx1">
                  <a:lumMod val="75000"/>
                  <a:lumOff val="25000"/>
                </a:schemeClr>
              </a:solidFill>
            </a:endParaRPr>
          </a:p>
        </p:txBody>
      </p:sp>
    </p:spTree>
    <p:extLst>
      <p:ext uri="{BB962C8B-B14F-4D97-AF65-F5344CB8AC3E}">
        <p14:creationId xmlns:p14="http://schemas.microsoft.com/office/powerpoint/2010/main" val="286668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Heat of Reaction, </a:t>
            </a:r>
            <a:r>
              <a:rPr lang="en-US" dirty="0" smtClean="0">
                <a:latin typeface="Symbol" charset="2"/>
                <a:cs typeface="Symbol" charset="2"/>
              </a:rPr>
              <a:t>D</a:t>
            </a:r>
            <a:r>
              <a:rPr lang="en-US" dirty="0" smtClean="0"/>
              <a:t>H</a:t>
            </a:r>
            <a:endParaRPr lang="en-US" dirty="0"/>
          </a:p>
        </p:txBody>
      </p:sp>
      <p:sp>
        <p:nvSpPr>
          <p:cNvPr id="3" name="Content Placeholder 2"/>
          <p:cNvSpPr>
            <a:spLocks noGrp="1"/>
          </p:cNvSpPr>
          <p:nvPr>
            <p:ph idx="1"/>
          </p:nvPr>
        </p:nvSpPr>
        <p:spPr/>
        <p:txBody>
          <a:bodyPr/>
          <a:lstStyle/>
          <a:p>
            <a:r>
              <a:rPr lang="en-US" dirty="0" smtClean="0">
                <a:solidFill>
                  <a:srgbClr val="8D35D4"/>
                </a:solidFill>
                <a:latin typeface="Symbol" charset="2"/>
                <a:cs typeface="Symbol" charset="2"/>
              </a:rPr>
              <a:t>D</a:t>
            </a:r>
            <a:r>
              <a:rPr lang="en-US" dirty="0" smtClean="0">
                <a:solidFill>
                  <a:srgbClr val="8D35D4"/>
                </a:solidFill>
              </a:rPr>
              <a:t>H = energy of </a:t>
            </a:r>
            <a:r>
              <a:rPr lang="en-US" dirty="0" smtClean="0">
                <a:solidFill>
                  <a:srgbClr val="8D35D4"/>
                </a:solidFill>
              </a:rPr>
              <a:t>products </a:t>
            </a:r>
            <a:r>
              <a:rPr lang="en-US" dirty="0" smtClean="0">
                <a:solidFill>
                  <a:srgbClr val="8D35D4"/>
                </a:solidFill>
              </a:rPr>
              <a:t>- energy of </a:t>
            </a:r>
            <a:r>
              <a:rPr lang="en-US" dirty="0" smtClean="0">
                <a:solidFill>
                  <a:srgbClr val="8D35D4"/>
                </a:solidFill>
              </a:rPr>
              <a:t>reactants</a:t>
            </a:r>
            <a:endParaRPr lang="en-US" dirty="0" smtClean="0">
              <a:solidFill>
                <a:srgbClr val="8D35D4"/>
              </a:solidFill>
            </a:endParaRPr>
          </a:p>
          <a:p>
            <a:endParaRPr lang="en-US" dirty="0" smtClean="0">
              <a:solidFill>
                <a:schemeClr val="tx1">
                  <a:lumMod val="75000"/>
                  <a:lumOff val="25000"/>
                </a:schemeClr>
              </a:solidFill>
            </a:endParaRPr>
          </a:p>
          <a:p>
            <a:r>
              <a:rPr lang="en-US" dirty="0" smtClean="0">
                <a:solidFill>
                  <a:schemeClr val="tx1">
                    <a:lumMod val="75000"/>
                    <a:lumOff val="25000"/>
                  </a:schemeClr>
                </a:solidFill>
              </a:rPr>
              <a:t>If energy of reactants is higher than that of the products, the overall sign of </a:t>
            </a:r>
            <a:r>
              <a:rPr lang="en-US" dirty="0">
                <a:solidFill>
                  <a:srgbClr val="9C5252"/>
                </a:solidFill>
                <a:latin typeface="Symbol" charset="2"/>
                <a:cs typeface="Symbol" charset="2"/>
              </a:rPr>
              <a:t>D</a:t>
            </a:r>
            <a:r>
              <a:rPr lang="en-US" dirty="0" smtClean="0">
                <a:solidFill>
                  <a:srgbClr val="9C5252"/>
                </a:solidFill>
              </a:rPr>
              <a:t>H is </a:t>
            </a:r>
            <a:r>
              <a:rPr lang="en-US" dirty="0" smtClean="0">
                <a:solidFill>
                  <a:srgbClr val="9C5252"/>
                </a:solidFill>
              </a:rPr>
              <a:t>negative</a:t>
            </a:r>
            <a:endParaRPr lang="en-US" dirty="0" smtClean="0">
              <a:solidFill>
                <a:srgbClr val="9C5252"/>
              </a:solidFill>
            </a:endParaRPr>
          </a:p>
          <a:p>
            <a:pPr lvl="1"/>
            <a:r>
              <a:rPr lang="en-US" sz="2000" dirty="0" smtClean="0">
                <a:solidFill>
                  <a:schemeClr val="tx1">
                    <a:lumMod val="75000"/>
                    <a:lumOff val="25000"/>
                  </a:schemeClr>
                </a:solidFill>
              </a:rPr>
              <a:t>Called an </a:t>
            </a:r>
            <a:r>
              <a:rPr lang="en-US" sz="2000" b="1" dirty="0" smtClean="0">
                <a:solidFill>
                  <a:schemeClr val="accent2"/>
                </a:solidFill>
              </a:rPr>
              <a:t>exothermic</a:t>
            </a:r>
            <a:r>
              <a:rPr lang="en-US" sz="2000" b="1" dirty="0" smtClean="0">
                <a:solidFill>
                  <a:schemeClr val="tx1">
                    <a:lumMod val="75000"/>
                    <a:lumOff val="25000"/>
                  </a:schemeClr>
                </a:solidFill>
              </a:rPr>
              <a:t> </a:t>
            </a:r>
            <a:r>
              <a:rPr lang="en-US" sz="2000" dirty="0" smtClean="0">
                <a:solidFill>
                  <a:schemeClr val="tx1">
                    <a:lumMod val="75000"/>
                    <a:lumOff val="25000"/>
                  </a:schemeClr>
                </a:solidFill>
              </a:rPr>
              <a:t>reaction</a:t>
            </a:r>
          </a:p>
          <a:p>
            <a:endParaRPr lang="en-US" sz="2800" dirty="0" smtClean="0">
              <a:solidFill>
                <a:schemeClr val="tx1">
                  <a:lumMod val="75000"/>
                  <a:lumOff val="25000"/>
                </a:schemeClr>
              </a:solidFill>
            </a:endParaRPr>
          </a:p>
          <a:p>
            <a:r>
              <a:rPr lang="en-US" dirty="0" smtClean="0">
                <a:solidFill>
                  <a:schemeClr val="tx1">
                    <a:lumMod val="75000"/>
                    <a:lumOff val="25000"/>
                  </a:schemeClr>
                </a:solidFill>
              </a:rPr>
              <a:t>If energy of reactants is lower than that of the products, the overall sign of </a:t>
            </a:r>
            <a:r>
              <a:rPr lang="en-US" dirty="0">
                <a:solidFill>
                  <a:schemeClr val="tx2"/>
                </a:solidFill>
                <a:latin typeface="Symbol" charset="2"/>
                <a:cs typeface="Symbol" charset="2"/>
              </a:rPr>
              <a:t>D</a:t>
            </a:r>
            <a:r>
              <a:rPr lang="en-US" dirty="0">
                <a:solidFill>
                  <a:schemeClr val="tx2"/>
                </a:solidFill>
              </a:rPr>
              <a:t>H is </a:t>
            </a:r>
            <a:r>
              <a:rPr lang="en-US" dirty="0" smtClean="0">
                <a:solidFill>
                  <a:schemeClr val="tx2"/>
                </a:solidFill>
              </a:rPr>
              <a:t>positive</a:t>
            </a:r>
            <a:endParaRPr lang="en-US" dirty="0" smtClean="0">
              <a:solidFill>
                <a:schemeClr val="tx2"/>
              </a:solidFill>
            </a:endParaRPr>
          </a:p>
          <a:p>
            <a:pPr lvl="1"/>
            <a:r>
              <a:rPr lang="en-US" sz="2000" dirty="0" smtClean="0">
                <a:solidFill>
                  <a:schemeClr val="tx1">
                    <a:lumMod val="75000"/>
                    <a:lumOff val="25000"/>
                  </a:schemeClr>
                </a:solidFill>
              </a:rPr>
              <a:t>Called an </a:t>
            </a:r>
            <a:r>
              <a:rPr lang="en-US" sz="2000" b="1" dirty="0" smtClean="0">
                <a:solidFill>
                  <a:srgbClr val="2F5897"/>
                </a:solidFill>
              </a:rPr>
              <a:t>endothermic</a:t>
            </a:r>
            <a:r>
              <a:rPr lang="en-US" sz="2000" dirty="0" smtClean="0">
                <a:solidFill>
                  <a:schemeClr val="tx1">
                    <a:lumMod val="75000"/>
                    <a:lumOff val="25000"/>
                  </a:schemeClr>
                </a:solidFill>
              </a:rPr>
              <a:t> </a:t>
            </a:r>
            <a:r>
              <a:rPr lang="en-US" sz="2000" dirty="0" smtClean="0">
                <a:solidFill>
                  <a:schemeClr val="tx1">
                    <a:lumMod val="75000"/>
                    <a:lumOff val="25000"/>
                  </a:schemeClr>
                </a:solidFill>
              </a:rPr>
              <a:t>reaction</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277966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246</TotalTime>
  <Words>570</Words>
  <Application>Microsoft Macintosh PowerPoint</Application>
  <PresentationFormat>On-screen Show (4:3)</PresentationFormat>
  <Paragraphs>111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Energy of Reactions</vt:lpstr>
      <vt:lpstr>Energy</vt:lpstr>
      <vt:lpstr>Energy of Compounds</vt:lpstr>
      <vt:lpstr>Units of Energy</vt:lpstr>
      <vt:lpstr>Example #1</vt:lpstr>
      <vt:lpstr>Example #1 Solved</vt:lpstr>
      <vt:lpstr>Energy Changes</vt:lpstr>
      <vt:lpstr>Energy Changes</vt:lpstr>
      <vt:lpstr>Heat of Reaction, DH</vt:lpstr>
      <vt:lpstr>Heat of Reaction, DH</vt:lpstr>
      <vt:lpstr>DH in Reactions</vt:lpstr>
      <vt:lpstr>Example #2</vt:lpstr>
      <vt:lpstr>Example #2 Solved</vt:lpstr>
      <vt:lpstr>Example #3</vt:lpstr>
      <vt:lpstr>Example #4</vt:lpstr>
      <vt:lpstr>Example #5</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emily sprafka</dc:creator>
  <cp:lastModifiedBy>Emily</cp:lastModifiedBy>
  <cp:revision>42</cp:revision>
  <cp:lastPrinted>2014-05-05T21:33:09Z</cp:lastPrinted>
  <dcterms:created xsi:type="dcterms:W3CDTF">2014-03-08T16:53:10Z</dcterms:created>
  <dcterms:modified xsi:type="dcterms:W3CDTF">2015-09-15T19:52:43Z</dcterms:modified>
</cp:coreProperties>
</file>