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70" r:id="rId13"/>
    <p:sldId id="272" r:id="rId14"/>
    <p:sldId id="271" r:id="rId15"/>
    <p:sldId id="269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54F8D-934E-1447-8433-75D802402DA9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C79E2-2895-BF4F-9BBC-BE8F14DF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56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A2405-D166-674E-885C-72B49F827710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08A5B-8D56-D849-B5F6-3E4E8D75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72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13E4-DAFE-074A-BD80-5952A6BB1448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5698-0B47-5546-A9A0-3A1F85868806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E6E3-C52E-164C-A607-AB9682D44E67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BEFC-CEFB-9E44-B2A6-5C0099E31690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101E-399D-6B43-96A9-294C0A158AA4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2584-8CC1-0645-8D3F-D586396CE96D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735B-97D2-7A4F-9225-B8F451E9609F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63-CEF5-964A-B9E8-DA9EF84C3E7E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1960-CB43-144F-B835-28F5AD885872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87B9-37D3-8D44-BF92-7AFADD91A657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62E2-B8F1-A949-9EB4-9242B044228F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599CBA-4332-6840-A62A-BC8D83D7AD2F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Oxidation/</a:t>
            </a:r>
            <a:br>
              <a:rPr lang="en-US" dirty="0" smtClean="0"/>
            </a:br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5.9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 turns into Al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so it has been </a:t>
            </a:r>
            <a:r>
              <a:rPr lang="en-US" dirty="0" smtClean="0">
                <a:solidFill>
                  <a:schemeClr val="tx2"/>
                </a:solidFill>
              </a:rPr>
              <a:t>oxidized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making it the </a:t>
            </a:r>
            <a:r>
              <a:rPr lang="en-US" dirty="0" smtClean="0">
                <a:solidFill>
                  <a:srgbClr val="2F5897"/>
                </a:solidFill>
              </a:rPr>
              <a:t>reducing agent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turns into Fe, so it has been </a:t>
            </a:r>
            <a:r>
              <a:rPr lang="en-US" dirty="0" smtClean="0">
                <a:solidFill>
                  <a:schemeClr val="accent2"/>
                </a:solidFill>
              </a:rPr>
              <a:t>reduced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making it the </a:t>
            </a:r>
            <a:r>
              <a:rPr lang="en-US" dirty="0" smtClean="0">
                <a:solidFill>
                  <a:srgbClr val="9C5252"/>
                </a:solidFill>
              </a:rPr>
              <a:t>oxidizing agent</a:t>
            </a:r>
            <a:endParaRPr lang="en-US" dirty="0">
              <a:solidFill>
                <a:srgbClr val="9C52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7852" y="1600200"/>
            <a:ext cx="7888297" cy="584776"/>
            <a:chOff x="627852" y="2982724"/>
            <a:chExt cx="7888297" cy="584776"/>
          </a:xfrm>
        </p:grpSpPr>
        <p:sp>
          <p:nvSpPr>
            <p:cNvPr id="7" name="Rectangle 6"/>
            <p:cNvSpPr/>
            <p:nvPr/>
          </p:nvSpPr>
          <p:spPr>
            <a:xfrm>
              <a:off x="627852" y="2982724"/>
              <a:ext cx="7888297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Al(s)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Fe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3+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Al</a:t>
              </a:r>
              <a:r>
                <a:rPr lang="en-US" sz="3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3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Fe(s)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11906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510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with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reactions, the reactants will not always be represented as ions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will be in ionic compound form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Just identify the ions in the compound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7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with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ionic compounds into individual ions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equation into two half reactions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 it is possible to identify oxidation and reduction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3044" y="1786042"/>
            <a:ext cx="4506696" cy="584776"/>
            <a:chOff x="2318653" y="2982724"/>
            <a:chExt cx="4506696" cy="584776"/>
          </a:xfrm>
        </p:grpSpPr>
        <p:sp>
          <p:nvSpPr>
            <p:cNvPr id="10" name="Rectangle 9"/>
            <p:cNvSpPr/>
            <p:nvPr/>
          </p:nvSpPr>
          <p:spPr>
            <a:xfrm>
              <a:off x="2318653" y="2982724"/>
              <a:ext cx="4506696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2AgBr	      2Ag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Br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810124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712417" y="3077041"/>
            <a:ext cx="5671678" cy="584776"/>
            <a:chOff x="1736162" y="2982724"/>
            <a:chExt cx="5671678" cy="584776"/>
          </a:xfrm>
        </p:grpSpPr>
        <p:sp>
          <p:nvSpPr>
            <p:cNvPr id="13" name="Rectangle 12"/>
            <p:cNvSpPr/>
            <p:nvPr/>
          </p:nvSpPr>
          <p:spPr>
            <a:xfrm>
              <a:off x="1736162" y="2982724"/>
              <a:ext cx="5671678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2Ag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2Br</a:t>
              </a:r>
              <a:r>
                <a:rPr lang="en-US" sz="3200" b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2Ag + Br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296769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039485" y="4437640"/>
            <a:ext cx="3292889" cy="584776"/>
            <a:chOff x="2925558" y="2982724"/>
            <a:chExt cx="3292889" cy="584776"/>
          </a:xfrm>
        </p:grpSpPr>
        <p:sp>
          <p:nvSpPr>
            <p:cNvPr id="16" name="Rectangle 15"/>
            <p:cNvSpPr/>
            <p:nvPr/>
          </p:nvSpPr>
          <p:spPr>
            <a:xfrm>
              <a:off x="2925558" y="2982724"/>
              <a:ext cx="329288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2Ag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	    2Ag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172145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210718" y="4437640"/>
            <a:ext cx="2655628" cy="584776"/>
            <a:chOff x="3244187" y="2982724"/>
            <a:chExt cx="2655628" cy="584776"/>
          </a:xfrm>
        </p:grpSpPr>
        <p:sp>
          <p:nvSpPr>
            <p:cNvPr id="19" name="Rectangle 18"/>
            <p:cNvSpPr/>
            <p:nvPr/>
          </p:nvSpPr>
          <p:spPr>
            <a:xfrm>
              <a:off x="3244187" y="2982724"/>
              <a:ext cx="2655628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2Br</a:t>
              </a:r>
              <a:r>
                <a:rPr lang="en-US" sz="3200" b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Br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4201813" y="3302119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0963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oxidizing agent in the following reaction.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977742" y="2438903"/>
            <a:ext cx="5117306" cy="584776"/>
            <a:chOff x="2013351" y="2982724"/>
            <a:chExt cx="5117306" cy="584776"/>
          </a:xfrm>
        </p:grpSpPr>
        <p:sp>
          <p:nvSpPr>
            <p:cNvPr id="7" name="Rectangle 6"/>
            <p:cNvSpPr/>
            <p:nvPr/>
          </p:nvSpPr>
          <p:spPr>
            <a:xfrm>
              <a:off x="2013351" y="2982724"/>
              <a:ext cx="5117306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 + 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HgO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           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ZnO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94992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19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ionic compounds into individual 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equation into two half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reactions, leave out oxygen since it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doesn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change charge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 it is possible to identify oxidation and reduction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77742" y="1418067"/>
            <a:ext cx="5117306" cy="584776"/>
            <a:chOff x="2013351" y="2982724"/>
            <a:chExt cx="5117306" cy="584776"/>
          </a:xfrm>
        </p:grpSpPr>
        <p:sp>
          <p:nvSpPr>
            <p:cNvPr id="10" name="Rectangle 9"/>
            <p:cNvSpPr/>
            <p:nvPr/>
          </p:nvSpPr>
          <p:spPr>
            <a:xfrm>
              <a:off x="2013351" y="2982724"/>
              <a:ext cx="5117306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 + 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HgO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           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ZnO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094992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66840" y="3108285"/>
            <a:ext cx="7711566" cy="584776"/>
            <a:chOff x="716222" y="2982724"/>
            <a:chExt cx="7711566" cy="584776"/>
          </a:xfrm>
        </p:grpSpPr>
        <p:sp>
          <p:nvSpPr>
            <p:cNvPr id="13" name="Rectangle 12"/>
            <p:cNvSpPr/>
            <p:nvPr/>
          </p:nvSpPr>
          <p:spPr>
            <a:xfrm>
              <a:off x="716222" y="2982724"/>
              <a:ext cx="7711566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 + Hg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+ O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2-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      Zn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+ O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2-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094992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82698" y="4763040"/>
            <a:ext cx="2554305" cy="584776"/>
            <a:chOff x="3294851" y="2982724"/>
            <a:chExt cx="2554305" cy="584776"/>
          </a:xfrm>
        </p:grpSpPr>
        <p:sp>
          <p:nvSpPr>
            <p:cNvPr id="16" name="Rectangle 15"/>
            <p:cNvSpPr/>
            <p:nvPr/>
          </p:nvSpPr>
          <p:spPr>
            <a:xfrm>
              <a:off x="3294851" y="2982724"/>
              <a:ext cx="2554305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	      Zn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2+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964427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912087" y="4763040"/>
            <a:ext cx="2800566" cy="584776"/>
            <a:chOff x="3171723" y="2982724"/>
            <a:chExt cx="2800566" cy="584776"/>
          </a:xfrm>
        </p:grpSpPr>
        <p:sp>
          <p:nvSpPr>
            <p:cNvPr id="19" name="Rectangle 18"/>
            <p:cNvSpPr/>
            <p:nvPr/>
          </p:nvSpPr>
          <p:spPr>
            <a:xfrm>
              <a:off x="3171723" y="2982724"/>
              <a:ext cx="2800566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          Hg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4237427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721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Reduction reaction identifies oxidizing agent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rgbClr val="9C5252"/>
                </a:solidFill>
              </a:rPr>
              <a:t>Hg</a:t>
            </a:r>
            <a:r>
              <a:rPr lang="en-US" baseline="30000" dirty="0" smtClean="0">
                <a:solidFill>
                  <a:srgbClr val="9C5252"/>
                </a:solidFill>
              </a:rPr>
              <a:t>2+</a:t>
            </a:r>
            <a:r>
              <a:rPr lang="en-US" dirty="0" smtClean="0">
                <a:solidFill>
                  <a:srgbClr val="9C5252"/>
                </a:solidFill>
              </a:rPr>
              <a:t> is oxidizing agent</a:t>
            </a:r>
            <a:endParaRPr lang="en-US" dirty="0">
              <a:solidFill>
                <a:srgbClr val="9C52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115328" y="2329652"/>
            <a:ext cx="2800566" cy="584776"/>
            <a:chOff x="3171723" y="2982724"/>
            <a:chExt cx="2800566" cy="584776"/>
          </a:xfrm>
        </p:grpSpPr>
        <p:sp>
          <p:nvSpPr>
            <p:cNvPr id="7" name="Rectangle 6"/>
            <p:cNvSpPr/>
            <p:nvPr/>
          </p:nvSpPr>
          <p:spPr>
            <a:xfrm>
              <a:off x="3171723" y="2982724"/>
              <a:ext cx="2800566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Hg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          Hg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237427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3403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reducing agent in the following reaction: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21056" y="2336723"/>
            <a:ext cx="4454398" cy="584776"/>
            <a:chOff x="2344801" y="2982724"/>
            <a:chExt cx="4454398" cy="584776"/>
          </a:xfrm>
        </p:grpSpPr>
        <p:sp>
          <p:nvSpPr>
            <p:cNvPr id="7" name="Rectangle 6"/>
            <p:cNvSpPr/>
            <p:nvPr/>
          </p:nvSpPr>
          <p:spPr>
            <a:xfrm>
              <a:off x="2344801" y="2982724"/>
              <a:ext cx="4454398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2I</a:t>
              </a:r>
              <a:r>
                <a:rPr lang="en-US" sz="3200" b="1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I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+ 2Cl</a:t>
              </a:r>
              <a:r>
                <a:rPr lang="en-US" sz="3200" b="1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sz="32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142465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374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two half reactions for the following redox reaction. Identify what is being reduced and what is being oxidized.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423294" y="3127373"/>
            <a:ext cx="4577829" cy="584776"/>
            <a:chOff x="2283086" y="2982724"/>
            <a:chExt cx="4577829" cy="584776"/>
          </a:xfrm>
        </p:grpSpPr>
        <p:sp>
          <p:nvSpPr>
            <p:cNvPr id="7" name="Rectangle 6"/>
            <p:cNvSpPr/>
            <p:nvPr/>
          </p:nvSpPr>
          <p:spPr>
            <a:xfrm>
              <a:off x="2283086" y="2982724"/>
              <a:ext cx="457782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2MgO	      2Mg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O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endParaRPr lang="en-US" sz="32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810124" y="3302118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842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Electron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2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most chemical reactions, there is a transfer of electrons from one element to another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this transfer, both oxidation and reduction take place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Oxidation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loss of electrons form an atom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Reduction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gain of electrons by an atom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ince both take place, reactions are called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redox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0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2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 has two components to the reaction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reactant is </a:t>
            </a:r>
            <a:r>
              <a:rPr lang="en-US" dirty="0" smtClean="0">
                <a:solidFill>
                  <a:schemeClr val="tx2"/>
                </a:solidFill>
              </a:rPr>
              <a:t>oxidized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reactant is </a:t>
            </a:r>
            <a:r>
              <a:rPr lang="en-US" dirty="0" smtClean="0">
                <a:solidFill>
                  <a:srgbClr val="9C5252"/>
                </a:solidFill>
              </a:rPr>
              <a:t>reduced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reactant that is oxidized will be </a:t>
            </a:r>
            <a:r>
              <a:rPr lang="en-US" dirty="0" smtClean="0">
                <a:solidFill>
                  <a:schemeClr val="tx2"/>
                </a:solidFill>
              </a:rPr>
              <a:t>more positive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the end of the reaction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reactant that is reduced will be </a:t>
            </a:r>
            <a:r>
              <a:rPr lang="en-US" dirty="0" smtClean="0">
                <a:solidFill>
                  <a:schemeClr val="accent2"/>
                </a:solidFill>
              </a:rPr>
              <a:t>more negative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the end of the reaction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2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Sample Redox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46411"/>
            <a:ext cx="8229600" cy="140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 loses two electrons to form Zn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so </a:t>
            </a:r>
            <a:r>
              <a:rPr lang="en-US" b="1" dirty="0" smtClean="0">
                <a:solidFill>
                  <a:schemeClr val="tx2"/>
                </a:solidFill>
              </a:rPr>
              <a:t>Zn is oxidized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gains two electrons to form Cu, so </a:t>
            </a:r>
            <a:r>
              <a:rPr lang="en-US" b="1" dirty="0" smtClean="0">
                <a:solidFill>
                  <a:schemeClr val="accent2"/>
                </a:solidFill>
              </a:rPr>
              <a:t>Cu</a:t>
            </a:r>
            <a:r>
              <a:rPr lang="en-US" b="1" baseline="30000" dirty="0" smtClean="0">
                <a:solidFill>
                  <a:schemeClr val="accent2"/>
                </a:solidFill>
              </a:rPr>
              <a:t>2+</a:t>
            </a:r>
            <a:r>
              <a:rPr lang="en-US" b="1" dirty="0" smtClean="0">
                <a:solidFill>
                  <a:schemeClr val="accent2"/>
                </a:solidFill>
              </a:rPr>
              <a:t> is reduced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732953" y="1625333"/>
            <a:ext cx="5685637" cy="2143404"/>
            <a:chOff x="1732953" y="1625333"/>
            <a:chExt cx="5685637" cy="2143404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4225558" y="2668174"/>
              <a:ext cx="747781" cy="1187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1732953" y="1625333"/>
              <a:ext cx="5685637" cy="2143404"/>
              <a:chOff x="1908069" y="1677173"/>
              <a:chExt cx="5320609" cy="182583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908069" y="2356163"/>
                <a:ext cx="5320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Zn + Cu</a:t>
                </a:r>
                <a:r>
                  <a:rPr lang="en-US" sz="2800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2+</a:t>
                </a:r>
                <a:r>
                  <a:rPr lang="en-US" sz="2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		Zn</a:t>
                </a:r>
                <a:r>
                  <a:rPr lang="en-US" sz="2800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2+</a:t>
                </a:r>
                <a:r>
                  <a:rPr lang="en-US" sz="2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+ Cu</a:t>
                </a:r>
                <a:endPara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3474790" y="2077283"/>
                <a:ext cx="2958503" cy="278881"/>
                <a:chOff x="3474790" y="2077283"/>
                <a:chExt cx="2958503" cy="27888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3474790" y="2077283"/>
                  <a:ext cx="0" cy="278881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474790" y="2077283"/>
                  <a:ext cx="2958503" cy="0"/>
                </a:xfrm>
                <a:prstGeom prst="line">
                  <a:avLst/>
                </a:prstGeom>
                <a:ln>
                  <a:solidFill>
                    <a:srgbClr val="9C525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6433293" y="2077283"/>
                  <a:ext cx="0" cy="278880"/>
                </a:xfrm>
                <a:prstGeom prst="straightConnector1">
                  <a:avLst/>
                </a:prstGeom>
                <a:ln>
                  <a:solidFill>
                    <a:srgbClr val="9C5252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24"/>
              <p:cNvSpPr txBox="1"/>
              <p:nvPr/>
            </p:nvSpPr>
            <p:spPr>
              <a:xfrm>
                <a:off x="3237970" y="1677173"/>
                <a:ext cx="34707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Cu</a:t>
                </a:r>
                <a:r>
                  <a:rPr lang="en-US" sz="2000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2+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gains two electrons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 flipV="1">
                <a:off x="2558931" y="2802425"/>
                <a:ext cx="2958503" cy="278881"/>
                <a:chOff x="3474790" y="2181143"/>
                <a:chExt cx="2958503" cy="278881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3474790" y="2181143"/>
                  <a:ext cx="0" cy="27888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474790" y="2181143"/>
                  <a:ext cx="2958503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6433293" y="2181143"/>
                  <a:ext cx="0" cy="278880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Box 29"/>
              <p:cNvSpPr txBox="1"/>
              <p:nvPr/>
            </p:nvSpPr>
            <p:spPr>
              <a:xfrm>
                <a:off x="2286502" y="3102894"/>
                <a:ext cx="34707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Zn loses two electrons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2298389" y="2422424"/>
            <a:ext cx="585909" cy="5095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63229" y="2422423"/>
            <a:ext cx="875991" cy="50951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1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which reactant is oxidized and which is reduced in the following reaction.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13959" y="2982724"/>
            <a:ext cx="7916082" cy="584776"/>
            <a:chOff x="613959" y="2982724"/>
            <a:chExt cx="7916082" cy="584776"/>
          </a:xfrm>
        </p:grpSpPr>
        <p:sp>
          <p:nvSpPr>
            <p:cNvPr id="6" name="Rectangle 5"/>
            <p:cNvSpPr/>
            <p:nvPr/>
          </p:nvSpPr>
          <p:spPr>
            <a:xfrm>
              <a:off x="613959" y="2982724"/>
              <a:ext cx="791608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Zn(s)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2H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Zn</a:t>
              </a:r>
              <a:r>
                <a:rPr lang="en-US" sz="3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(g)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11906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150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 becomes Zn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which means it </a:t>
            </a:r>
            <a:r>
              <a:rPr lang="en-US" dirty="0" smtClean="0">
                <a:solidFill>
                  <a:schemeClr val="tx2"/>
                </a:solidFill>
              </a:rPr>
              <a:t>lost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becomes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which means it </a:t>
            </a:r>
            <a:r>
              <a:rPr lang="en-US" dirty="0" smtClean="0">
                <a:solidFill>
                  <a:schemeClr val="accent2"/>
                </a:solidFill>
              </a:rPr>
              <a:t>gained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 electrons</a:t>
            </a:r>
          </a:p>
          <a:p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 becomes </a:t>
            </a:r>
            <a:r>
              <a:rPr lang="en-US" dirty="0" smtClean="0">
                <a:solidFill>
                  <a:schemeClr val="tx2"/>
                </a:solidFill>
              </a:rPr>
              <a:t>more positive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 </a:t>
            </a:r>
            <a:r>
              <a:rPr lang="en-US" b="1" dirty="0" smtClean="0">
                <a:solidFill>
                  <a:schemeClr val="tx2"/>
                </a:solidFill>
              </a:rPr>
              <a:t>Zn has been oxidized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becomes </a:t>
            </a:r>
            <a:r>
              <a:rPr lang="en-US" dirty="0" smtClean="0">
                <a:solidFill>
                  <a:srgbClr val="9C5252"/>
                </a:solidFill>
              </a:rPr>
              <a:t>more negative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 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baseline="30000" dirty="0" smtClean="0">
                <a:solidFill>
                  <a:schemeClr val="accent2"/>
                </a:solidFill>
              </a:rPr>
              <a:t>+</a:t>
            </a:r>
            <a:r>
              <a:rPr lang="en-US" b="1" dirty="0" smtClean="0">
                <a:solidFill>
                  <a:schemeClr val="accent2"/>
                </a:solidFill>
              </a:rPr>
              <a:t> has been reduced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3959" y="1878798"/>
            <a:ext cx="7916082" cy="584776"/>
            <a:chOff x="613959" y="2982724"/>
            <a:chExt cx="7916082" cy="584776"/>
          </a:xfrm>
        </p:grpSpPr>
        <p:sp>
          <p:nvSpPr>
            <p:cNvPr id="7" name="Rectangle 6"/>
            <p:cNvSpPr/>
            <p:nvPr/>
          </p:nvSpPr>
          <p:spPr>
            <a:xfrm>
              <a:off x="613959" y="2982724"/>
              <a:ext cx="791608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Zn(s)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2H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Zn</a:t>
              </a:r>
              <a:r>
                <a:rPr lang="en-US" sz="3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(g)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11906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631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Half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Split into two parts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Oxidation half reaction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Reduction half reaction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13959" y="1355292"/>
            <a:ext cx="7916082" cy="584776"/>
            <a:chOff x="613959" y="2982724"/>
            <a:chExt cx="7916082" cy="584776"/>
          </a:xfrm>
        </p:grpSpPr>
        <p:sp>
          <p:nvSpPr>
            <p:cNvPr id="9" name="Rectangle 8"/>
            <p:cNvSpPr/>
            <p:nvPr/>
          </p:nvSpPr>
          <p:spPr>
            <a:xfrm>
              <a:off x="613959" y="2982724"/>
              <a:ext cx="791608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Zn(s)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2H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Zn</a:t>
              </a:r>
              <a:r>
                <a:rPr lang="en-US" sz="3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(g)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011906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529317" y="3952951"/>
            <a:ext cx="4085373" cy="584776"/>
            <a:chOff x="2529317" y="2872764"/>
            <a:chExt cx="4085373" cy="584776"/>
          </a:xfrm>
        </p:grpSpPr>
        <p:sp>
          <p:nvSpPr>
            <p:cNvPr id="12" name="Rectangle 11"/>
            <p:cNvSpPr/>
            <p:nvPr/>
          </p:nvSpPr>
          <p:spPr>
            <a:xfrm>
              <a:off x="2529317" y="2872764"/>
              <a:ext cx="4085373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Zn(s)            Zn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750778" y="318995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476056" y="5289266"/>
            <a:ext cx="3965682" cy="584776"/>
            <a:chOff x="2589158" y="2982724"/>
            <a:chExt cx="3965682" cy="584776"/>
          </a:xfrm>
        </p:grpSpPr>
        <p:sp>
          <p:nvSpPr>
            <p:cNvPr id="16" name="Rectangle 15"/>
            <p:cNvSpPr/>
            <p:nvPr/>
          </p:nvSpPr>
          <p:spPr>
            <a:xfrm>
              <a:off x="2589158" y="2982724"/>
              <a:ext cx="396568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2H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(g)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342424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222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Redox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2"/>
                </a:solidFill>
              </a:rPr>
              <a:t>reactant that is reduced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 cause of the oxidation so it is known as the </a:t>
            </a:r>
            <a:r>
              <a:rPr lang="en-US" b="1" dirty="0" smtClean="0">
                <a:solidFill>
                  <a:srgbClr val="9C5252"/>
                </a:solidFill>
              </a:rPr>
              <a:t>oxidizing agent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tx2"/>
                </a:solidFill>
              </a:rPr>
              <a:t>reactant that is oxidized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 cause of the reduction so it is known as the </a:t>
            </a:r>
            <a:r>
              <a:rPr lang="en-US" b="1" dirty="0" smtClean="0">
                <a:solidFill>
                  <a:srgbClr val="2F5897"/>
                </a:solidFill>
              </a:rPr>
              <a:t>reducing agent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rgbClr val="2F5897"/>
                </a:solidFill>
              </a:rPr>
              <a:t>Zn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en-US" dirty="0" smtClean="0">
                <a:solidFill>
                  <a:srgbClr val="2F5897"/>
                </a:solidFill>
              </a:rPr>
              <a:t>oxidized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 it is the </a:t>
            </a:r>
            <a:r>
              <a:rPr lang="en-US" dirty="0" smtClean="0">
                <a:solidFill>
                  <a:srgbClr val="2F5897"/>
                </a:solidFill>
              </a:rPr>
              <a:t>reducing agent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</a:t>
            </a:r>
            <a:r>
              <a:rPr lang="en-US" baseline="30000" dirty="0" smtClean="0">
                <a:solidFill>
                  <a:schemeClr val="accent2"/>
                </a:solidFill>
              </a:rPr>
              <a:t>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</a:t>
            </a:r>
            <a:r>
              <a:rPr lang="en-US" dirty="0" smtClean="0">
                <a:solidFill>
                  <a:srgbClr val="9C5252"/>
                </a:solidFill>
              </a:rPr>
              <a:t>reduced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 it is the </a:t>
            </a:r>
            <a:r>
              <a:rPr lang="en-US" dirty="0" smtClean="0">
                <a:solidFill>
                  <a:srgbClr val="9C5252"/>
                </a:solidFill>
              </a:rPr>
              <a:t>oxidizing agent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7196" y="3800551"/>
            <a:ext cx="7916082" cy="584776"/>
            <a:chOff x="613959" y="2982724"/>
            <a:chExt cx="7916082" cy="584776"/>
          </a:xfrm>
        </p:grpSpPr>
        <p:sp>
          <p:nvSpPr>
            <p:cNvPr id="7" name="Rectangle 6"/>
            <p:cNvSpPr/>
            <p:nvPr/>
          </p:nvSpPr>
          <p:spPr>
            <a:xfrm>
              <a:off x="613959" y="2982724"/>
              <a:ext cx="7916082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Zn(s)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2H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Zn</a:t>
              </a:r>
              <a:r>
                <a:rPr lang="en-US" sz="3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r>
                <a:rPr lang="en-US" sz="3200" baseline="-25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(g)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11906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07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oxidizing and reducing agents in the following reaction.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7852" y="2785773"/>
            <a:ext cx="7888297" cy="584776"/>
            <a:chOff x="627852" y="2982724"/>
            <a:chExt cx="7888297" cy="584776"/>
          </a:xfrm>
        </p:grpSpPr>
        <p:sp>
          <p:nvSpPr>
            <p:cNvPr id="7" name="Rectangle 6"/>
            <p:cNvSpPr/>
            <p:nvPr/>
          </p:nvSpPr>
          <p:spPr>
            <a:xfrm>
              <a:off x="627852" y="2982724"/>
              <a:ext cx="7888297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Al(s)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Fe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3+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	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Al</a:t>
              </a:r>
              <a:r>
                <a:rPr lang="en-US" sz="3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3</a:t>
              </a:r>
              <a:r>
                <a:rPr lang="en-US" sz="3200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(</a:t>
              </a:r>
              <a:r>
                <a:rPr lang="en-US" sz="3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aq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) </a:t>
              </a:r>
              <a:r>
                <a: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+ </a:t>
              </a:r>
              <a:r>
                <a:rPr 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Fe(s)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11906" y="3299912"/>
              <a:ext cx="937694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4505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182</TotalTime>
  <Words>604</Words>
  <Application>Microsoft Macintosh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Oxidation/ Reduction</vt:lpstr>
      <vt:lpstr>Electron Transfer</vt:lpstr>
      <vt:lpstr>Redox</vt:lpstr>
      <vt:lpstr>Sample Redox</vt:lpstr>
      <vt:lpstr>Example #1</vt:lpstr>
      <vt:lpstr>Example #1 Solved</vt:lpstr>
      <vt:lpstr>Half Reactions</vt:lpstr>
      <vt:lpstr>Redox Agents</vt:lpstr>
      <vt:lpstr>Example #2</vt:lpstr>
      <vt:lpstr>Example #2 Solved</vt:lpstr>
      <vt:lpstr>Reactions with Compounds</vt:lpstr>
      <vt:lpstr>Reactions with Compounds</vt:lpstr>
      <vt:lpstr>Example #3</vt:lpstr>
      <vt:lpstr>Example #3 Solved</vt:lpstr>
      <vt:lpstr>Example #3 Solved</vt:lpstr>
      <vt:lpstr>Example #4</vt:lpstr>
      <vt:lpstr>Example #5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45</cp:revision>
  <dcterms:created xsi:type="dcterms:W3CDTF">2014-03-08T16:53:10Z</dcterms:created>
  <dcterms:modified xsi:type="dcterms:W3CDTF">2015-09-15T18:41:11Z</dcterms:modified>
</cp:coreProperties>
</file>