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0" r:id="rId4"/>
    <p:sldId id="259" r:id="rId5"/>
    <p:sldId id="260" r:id="rId6"/>
    <p:sldId id="258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320" y="-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FE522-198C-6F40-B7A0-115E9ABD853C}" type="datetimeFigureOut">
              <a:rPr lang="en-US" smtClean="0"/>
              <a:t>9/15/15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D9DCA-A033-1B4F-A2DF-602CFC197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10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BF06E-2D6F-9748-9F84-42A734569A50}" type="datetimeFigureOut">
              <a:rPr lang="en-US" smtClean="0"/>
              <a:t>9/15/15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214E0-CC08-4C4B-A6E9-A40BD2B89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167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2FA09-9298-DE49-ACE5-8C0B7E5F32E1}" type="datetime4">
              <a:rPr lang="en-US" smtClean="0"/>
              <a:t>September 15,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91404-3685-8C4F-BBBF-FD653B29E55C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5D433-4B3E-7C4E-982C-9C0BDB7DDBFE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5DD5-0954-4D40-A128-CB264E93F631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6026-14E4-DB4F-894E-466DAF35A9AE}" type="datetime4">
              <a:rPr lang="en-US" smtClean="0"/>
              <a:t>September 15,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2580E-AC16-384F-A33D-565F07821C24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6C259-924C-1443-BF5D-33047B89AFD2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D41F0-6FFB-F543-A7C6-CD245ACA5E70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F448-D9CA-C94E-854F-5BE907A88469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97-D05E-6C4E-AE4C-34D9C03A6B6B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3111-9EE7-8A47-87F8-9FC3E4ED9D35}" type="datetime4">
              <a:rPr lang="en-US" smtClean="0"/>
              <a:t>September 15,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ADF924C-36AD-BB40-A038-6DEE82EB1BF9}" type="datetime4">
              <a:rPr lang="en-US" smtClean="0"/>
              <a:t>September 15,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Limiting Reactant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Section 5.8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8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Using the same reaction from example #1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20.0 g of CO reacted with 25.0 g 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Which is the limiting reactant?</a:t>
            </a:r>
            <a:endParaRPr lang="en-US" baseline="-25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Determine how many grams of CH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OH will form.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6767" t="2" r="36745" b="-3"/>
          <a:stretch/>
        </p:blipFill>
        <p:spPr bwMode="auto">
          <a:xfrm>
            <a:off x="1308100" y="2330824"/>
            <a:ext cx="6523644" cy="7982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64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404040"/>
                </a:solidFill>
              </a:rPr>
              <a:t>Identify first reactant, </a:t>
            </a:r>
            <a:r>
              <a:rPr lang="en-US" dirty="0">
                <a:solidFill>
                  <a:schemeClr val="tx2"/>
                </a:solidFill>
              </a:rPr>
              <a:t>R</a:t>
            </a:r>
            <a:r>
              <a:rPr lang="en-US" baseline="-25000" dirty="0">
                <a:solidFill>
                  <a:schemeClr val="tx2"/>
                </a:solidFill>
              </a:rPr>
              <a:t>1</a:t>
            </a:r>
            <a:r>
              <a:rPr lang="en-US" dirty="0">
                <a:solidFill>
                  <a:srgbClr val="404040"/>
                </a:solidFill>
              </a:rPr>
              <a:t>: </a:t>
            </a:r>
            <a:r>
              <a:rPr lang="en-US" dirty="0" smtClean="0">
                <a:solidFill>
                  <a:srgbClr val="2F5897"/>
                </a:solidFill>
              </a:rPr>
              <a:t>20.0 g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>
                <a:solidFill>
                  <a:srgbClr val="404040"/>
                </a:solidFill>
              </a:rPr>
              <a:t>CO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404040"/>
                </a:solidFill>
              </a:rPr>
              <a:t>Identify second reactant, </a:t>
            </a:r>
            <a:r>
              <a:rPr lang="en-US" dirty="0">
                <a:solidFill>
                  <a:schemeClr val="accent4"/>
                </a:solidFill>
              </a:rPr>
              <a:t>R</a:t>
            </a:r>
            <a:r>
              <a:rPr lang="en-US" baseline="-25000" dirty="0">
                <a:solidFill>
                  <a:schemeClr val="accent4"/>
                </a:solidFill>
              </a:rPr>
              <a:t>2</a:t>
            </a:r>
            <a:r>
              <a:rPr lang="en-US" dirty="0">
                <a:solidFill>
                  <a:srgbClr val="404040"/>
                </a:solidFill>
              </a:rPr>
              <a:t>: </a:t>
            </a:r>
            <a:r>
              <a:rPr lang="en-US" dirty="0" smtClean="0">
                <a:solidFill>
                  <a:srgbClr val="846648"/>
                </a:solidFill>
              </a:rPr>
              <a:t>25.0 g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>
                <a:solidFill>
                  <a:srgbClr val="404040"/>
                </a:solidFill>
              </a:rPr>
              <a:t>H</a:t>
            </a:r>
            <a:r>
              <a:rPr lang="en-US" baseline="-25000" dirty="0">
                <a:solidFill>
                  <a:srgbClr val="404040"/>
                </a:solidFill>
              </a:rPr>
              <a:t>2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404040"/>
                </a:solidFill>
              </a:rPr>
              <a:t>Pick a product, </a:t>
            </a:r>
            <a:r>
              <a:rPr lang="en-US" dirty="0">
                <a:solidFill>
                  <a:schemeClr val="accent2"/>
                </a:solidFill>
              </a:rPr>
              <a:t>P</a:t>
            </a:r>
            <a:r>
              <a:rPr lang="en-US" dirty="0">
                <a:solidFill>
                  <a:srgbClr val="404040"/>
                </a:solidFill>
              </a:rPr>
              <a:t>: </a:t>
            </a:r>
            <a:r>
              <a:rPr lang="en-US" dirty="0">
                <a:solidFill>
                  <a:srgbClr val="9C5252"/>
                </a:solidFill>
              </a:rPr>
              <a:t>CH</a:t>
            </a:r>
            <a:r>
              <a:rPr lang="en-US" baseline="-25000" dirty="0">
                <a:solidFill>
                  <a:srgbClr val="9C5252"/>
                </a:solidFill>
              </a:rPr>
              <a:t>3</a:t>
            </a:r>
            <a:r>
              <a:rPr lang="en-US" dirty="0">
                <a:solidFill>
                  <a:srgbClr val="9C5252"/>
                </a:solidFill>
              </a:rPr>
              <a:t>OH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rgbClr val="40404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404040"/>
                </a:solidFill>
              </a:rPr>
              <a:t>Use flow chart to get </a:t>
            </a:r>
            <a:r>
              <a:rPr lang="en-US" dirty="0">
                <a:solidFill>
                  <a:schemeClr val="tx2"/>
                </a:solidFill>
              </a:rPr>
              <a:t>R</a:t>
            </a:r>
            <a:r>
              <a:rPr lang="en-US" baseline="-25000" dirty="0">
                <a:solidFill>
                  <a:schemeClr val="tx2"/>
                </a:solidFill>
              </a:rPr>
              <a:t>1</a:t>
            </a:r>
            <a:r>
              <a:rPr lang="en-US" dirty="0">
                <a:solidFill>
                  <a:srgbClr val="404040"/>
                </a:solidFill>
              </a:rPr>
              <a:t> to </a:t>
            </a:r>
            <a:r>
              <a:rPr lang="en-US" dirty="0" smtClean="0">
                <a:solidFill>
                  <a:schemeClr val="accent2"/>
                </a:solidFill>
              </a:rPr>
              <a:t>P</a:t>
            </a:r>
            <a:r>
              <a:rPr lang="en-US" dirty="0" smtClean="0">
                <a:solidFill>
                  <a:srgbClr val="404040"/>
                </a:solidFill>
              </a:rPr>
              <a:t>:</a:t>
            </a:r>
            <a:endParaRPr lang="en-US" dirty="0">
              <a:solidFill>
                <a:srgbClr val="40404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7385" r="27699"/>
          <a:stretch/>
        </p:blipFill>
        <p:spPr bwMode="auto">
          <a:xfrm>
            <a:off x="1905748" y="4876182"/>
            <a:ext cx="5502558" cy="4524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4841" r="5080"/>
          <a:stretch/>
        </p:blipFill>
        <p:spPr bwMode="auto">
          <a:xfrm>
            <a:off x="278392" y="5584582"/>
            <a:ext cx="8585274" cy="6608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80447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#2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9766"/>
            <a:ext cx="8229600" cy="524435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flow chart to get </a:t>
            </a:r>
            <a:r>
              <a:rPr lang="en-US" dirty="0">
                <a:solidFill>
                  <a:schemeClr val="accent4"/>
                </a:solidFill>
              </a:rPr>
              <a:t>R</a:t>
            </a:r>
            <a:r>
              <a:rPr lang="en-US" baseline="-25000" dirty="0">
                <a:solidFill>
                  <a:schemeClr val="accent4"/>
                </a:solidFill>
              </a:rPr>
              <a:t>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en-US" dirty="0">
                <a:solidFill>
                  <a:schemeClr val="accent2"/>
                </a:solidFill>
              </a:rPr>
              <a:t>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5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5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5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6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6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Compare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 from step 4 to P from step 5, which ever is lower determines the limiting reactant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 yields </a:t>
            </a:r>
            <a:r>
              <a:rPr lang="en-US" sz="2000" dirty="0" smtClean="0">
                <a:solidFill>
                  <a:srgbClr val="9C5252"/>
                </a:solidFill>
              </a:rPr>
              <a:t>22.9 g </a:t>
            </a:r>
            <a:r>
              <a:rPr lang="en-US" sz="2000" dirty="0">
                <a:solidFill>
                  <a:srgbClr val="9C5252"/>
                </a:solidFill>
              </a:rPr>
              <a:t>CH</a:t>
            </a:r>
            <a:r>
              <a:rPr lang="en-US" sz="2000" baseline="-25000" dirty="0">
                <a:solidFill>
                  <a:srgbClr val="9C5252"/>
                </a:solidFill>
              </a:rPr>
              <a:t>3</a:t>
            </a:r>
            <a:r>
              <a:rPr lang="en-US" sz="2000" dirty="0">
                <a:solidFill>
                  <a:srgbClr val="9C5252"/>
                </a:solidFill>
              </a:rPr>
              <a:t>OH</a:t>
            </a:r>
          </a:p>
          <a:p>
            <a:pPr lvl="1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sz="20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yields </a:t>
            </a:r>
            <a:r>
              <a:rPr lang="en-US" sz="2000" dirty="0" smtClean="0">
                <a:solidFill>
                  <a:srgbClr val="9C5252"/>
                </a:solidFill>
              </a:rPr>
              <a:t>199 g </a:t>
            </a:r>
            <a:r>
              <a:rPr lang="en-US" sz="2000" dirty="0">
                <a:solidFill>
                  <a:srgbClr val="9C5252"/>
                </a:solidFill>
              </a:rPr>
              <a:t>CH</a:t>
            </a:r>
            <a:r>
              <a:rPr lang="en-US" sz="2000" baseline="-25000" dirty="0">
                <a:solidFill>
                  <a:srgbClr val="9C5252"/>
                </a:solidFill>
              </a:rPr>
              <a:t>3</a:t>
            </a:r>
            <a:r>
              <a:rPr lang="en-US" sz="2000" dirty="0">
                <a:solidFill>
                  <a:srgbClr val="9C5252"/>
                </a:solidFill>
              </a:rPr>
              <a:t>OH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smtClean="0">
                <a:solidFill>
                  <a:srgbClr val="9C5252"/>
                </a:solidFill>
              </a:rPr>
              <a:t>22.9 </a:t>
            </a:r>
            <a:r>
              <a:rPr lang="en-US" dirty="0">
                <a:solidFill>
                  <a:srgbClr val="9C5252"/>
                </a:solidFill>
              </a:rPr>
              <a:t>&lt; </a:t>
            </a:r>
            <a:r>
              <a:rPr lang="en-US" dirty="0" smtClean="0">
                <a:solidFill>
                  <a:srgbClr val="9C5252"/>
                </a:solidFill>
              </a:rPr>
              <a:t>199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therefore </a:t>
            </a:r>
            <a:r>
              <a:rPr lang="en-US" b="1" dirty="0" smtClean="0">
                <a:solidFill>
                  <a:schemeClr val="tx2"/>
                </a:solidFill>
              </a:rPr>
              <a:t>CO </a:t>
            </a:r>
            <a:r>
              <a:rPr lang="en-US" b="1" dirty="0">
                <a:solidFill>
                  <a:schemeClr val="tx2"/>
                </a:solidFill>
              </a:rPr>
              <a:t>is limiting reactant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22.9 </a:t>
            </a:r>
            <a:r>
              <a:rPr lang="en-US" dirty="0">
                <a:solidFill>
                  <a:schemeClr val="accent2"/>
                </a:solidFill>
              </a:rPr>
              <a:t>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CH</a:t>
            </a:r>
            <a:r>
              <a:rPr lang="en-US" baseline="-25000" dirty="0">
                <a:solidFill>
                  <a:schemeClr val="accent2"/>
                </a:solidFill>
              </a:rPr>
              <a:t>3</a:t>
            </a:r>
            <a:r>
              <a:rPr lang="en-US" dirty="0">
                <a:solidFill>
                  <a:schemeClr val="accent2"/>
                </a:solidFill>
              </a:rPr>
              <a:t>OH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can be produced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5318" r="5397"/>
          <a:stretch/>
        </p:blipFill>
        <p:spPr bwMode="auto">
          <a:xfrm>
            <a:off x="125606" y="2665290"/>
            <a:ext cx="8979647" cy="6973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27859" r="27936"/>
          <a:stretch/>
        </p:blipFill>
        <p:spPr bwMode="auto">
          <a:xfrm>
            <a:off x="1805584" y="1938187"/>
            <a:ext cx="5594919" cy="4673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94916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Calculate the mass of Fe that can be produced if the reaction of 50.0 g of Fe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reacts with 150. g of CO. Identify the limiting reactant.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4603" r="24759"/>
          <a:stretch/>
        </p:blipFill>
        <p:spPr bwMode="auto">
          <a:xfrm>
            <a:off x="181815" y="3116298"/>
            <a:ext cx="8803859" cy="5615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42112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404040"/>
                </a:solidFill>
              </a:rPr>
              <a:t>How many grams of CO are produced from a mixture of 70.0 g of SiO</a:t>
            </a:r>
            <a:r>
              <a:rPr lang="en-US" baseline="-25000" dirty="0" smtClean="0">
                <a:solidFill>
                  <a:srgbClr val="404040"/>
                </a:solidFill>
              </a:rPr>
              <a:t>2</a:t>
            </a:r>
            <a:r>
              <a:rPr lang="en-US" dirty="0" smtClean="0">
                <a:solidFill>
                  <a:srgbClr val="404040"/>
                </a:solidFill>
              </a:rPr>
              <a:t> and 50.0 g of C?</a:t>
            </a:r>
            <a:endParaRPr lang="en-US" baseline="-25000" dirty="0">
              <a:solidFill>
                <a:srgbClr val="40404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27701" r="27619"/>
          <a:stretch/>
        </p:blipFill>
        <p:spPr bwMode="auto">
          <a:xfrm>
            <a:off x="601608" y="2826010"/>
            <a:ext cx="7941670" cy="5741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7068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Stoichiometry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4040"/>
                </a:solidFill>
              </a:rPr>
              <a:t>Use the stoichiometric flow chart to calculate theoretical </a:t>
            </a:r>
            <a:r>
              <a:rPr lang="en-US" dirty="0" smtClean="0">
                <a:solidFill>
                  <a:srgbClr val="404040"/>
                </a:solidFill>
              </a:rPr>
              <a:t>amounts of reactant in a reaction</a:t>
            </a:r>
            <a:endParaRPr lang="en-US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If the reaction </a:t>
            </a:r>
            <a:r>
              <a:rPr lang="en-US" dirty="0" smtClean="0">
                <a:solidFill>
                  <a:srgbClr val="404040"/>
                </a:solidFill>
              </a:rPr>
              <a:t>had exactly the right amount of each reactant needed</a:t>
            </a:r>
            <a:endParaRPr lang="en-US" dirty="0">
              <a:solidFill>
                <a:srgbClr val="404040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But that rarely happens in real life</a:t>
            </a:r>
          </a:p>
          <a:p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37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Practical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04040"/>
                </a:solidFill>
              </a:rPr>
              <a:t>We can use knowledge of stoichiometry to determine which reactant will run out first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We can compare the theoretical amounts of products to determine which reactant runs out first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This is the idea behind limiting reactant</a:t>
            </a:r>
          </a:p>
          <a:p>
            <a:endParaRPr lang="en-US" dirty="0">
              <a:solidFill>
                <a:srgbClr val="404040"/>
              </a:solidFill>
            </a:endParaRPr>
          </a:p>
        </p:txBody>
      </p:sp>
      <p:pic>
        <p:nvPicPr>
          <p:cNvPr id="4" name="Picture 3" descr="smi02788_05_page151c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24"/>
          <a:stretch/>
        </p:blipFill>
        <p:spPr bwMode="auto">
          <a:xfrm>
            <a:off x="457200" y="4661647"/>
            <a:ext cx="8204200" cy="1683871"/>
          </a:xfrm>
          <a:prstGeom prst="rect">
            <a:avLst/>
          </a:prstGeom>
          <a:noFill/>
          <a:ln w="38100" cmpd="sng">
            <a:solidFill>
              <a:srgbClr val="6076B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21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Limiting Reactant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comparison of one reactant to another, indirectly through amount of product produced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Can’t directly compare one substance to another so take both reactants to the same product and compare those amounts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Smallest amount of product formed comes from limiting reactant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22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404040"/>
                </a:solidFill>
              </a:rPr>
              <a:t>A typical </a:t>
            </a:r>
            <a:r>
              <a:rPr lang="en-US" dirty="0" smtClean="0">
                <a:solidFill>
                  <a:srgbClr val="404040"/>
                </a:solidFill>
              </a:rPr>
              <a:t>limiting reactant problem </a:t>
            </a:r>
            <a:r>
              <a:rPr lang="en-US" dirty="0">
                <a:solidFill>
                  <a:srgbClr val="404040"/>
                </a:solidFill>
              </a:rPr>
              <a:t>will have 2 values in the problem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One value is associated with </a:t>
            </a:r>
            <a:r>
              <a:rPr lang="en-US" dirty="0" smtClean="0">
                <a:solidFill>
                  <a:srgbClr val="404040"/>
                </a:solidFill>
              </a:rPr>
              <a:t>a </a:t>
            </a:r>
            <a:r>
              <a:rPr lang="en-US" dirty="0" smtClean="0">
                <a:solidFill>
                  <a:schemeClr val="tx2"/>
                </a:solidFill>
              </a:rPr>
              <a:t>first reactant</a:t>
            </a:r>
            <a:endParaRPr lang="en-US" dirty="0">
              <a:solidFill>
                <a:schemeClr val="tx2"/>
              </a:solidFill>
            </a:endParaRPr>
          </a:p>
          <a:p>
            <a:pPr lvl="1"/>
            <a:r>
              <a:rPr lang="en-US" sz="1800" dirty="0">
                <a:solidFill>
                  <a:srgbClr val="404040"/>
                </a:solidFill>
              </a:rPr>
              <a:t>This will be used in the flow </a:t>
            </a:r>
            <a:r>
              <a:rPr lang="en-US" sz="1800" dirty="0" smtClean="0">
                <a:solidFill>
                  <a:srgbClr val="404040"/>
                </a:solidFill>
              </a:rPr>
              <a:t>chart, </a:t>
            </a:r>
            <a:r>
              <a:rPr lang="en-US" sz="1800" dirty="0" smtClean="0">
                <a:solidFill>
                  <a:srgbClr val="2F5897"/>
                </a:solidFill>
              </a:rPr>
              <a:t>R</a:t>
            </a:r>
            <a:r>
              <a:rPr lang="en-US" sz="1800" baseline="-25000" dirty="0" smtClean="0">
                <a:solidFill>
                  <a:srgbClr val="2F5897"/>
                </a:solidFill>
              </a:rPr>
              <a:t>1</a:t>
            </a:r>
            <a:r>
              <a:rPr lang="en-US" sz="1800" dirty="0" smtClean="0">
                <a:solidFill>
                  <a:srgbClr val="2F5897"/>
                </a:solidFill>
              </a:rPr>
              <a:t> to P</a:t>
            </a:r>
            <a:endParaRPr lang="en-US" sz="1800" dirty="0">
              <a:solidFill>
                <a:srgbClr val="2F5897"/>
              </a:solidFill>
            </a:endParaRP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>
                <a:solidFill>
                  <a:srgbClr val="404040"/>
                </a:solidFill>
              </a:rPr>
              <a:t>Another is associated with </a:t>
            </a:r>
            <a:r>
              <a:rPr lang="en-US" dirty="0" smtClean="0">
                <a:solidFill>
                  <a:srgbClr val="404040"/>
                </a:solidFill>
              </a:rPr>
              <a:t>a </a:t>
            </a:r>
            <a:r>
              <a:rPr lang="en-US" dirty="0" smtClean="0">
                <a:solidFill>
                  <a:srgbClr val="846648"/>
                </a:solidFill>
              </a:rPr>
              <a:t>second reactant</a:t>
            </a:r>
          </a:p>
          <a:p>
            <a:pPr lvl="1"/>
            <a:r>
              <a:rPr lang="en-US" sz="1800" dirty="0" smtClean="0">
                <a:solidFill>
                  <a:srgbClr val="404040"/>
                </a:solidFill>
              </a:rPr>
              <a:t>This will be used in the flow chart, </a:t>
            </a:r>
            <a:r>
              <a:rPr lang="en-US" sz="1800" dirty="0" smtClean="0">
                <a:solidFill>
                  <a:srgbClr val="846648"/>
                </a:solidFill>
              </a:rPr>
              <a:t>R</a:t>
            </a:r>
            <a:r>
              <a:rPr lang="en-US" sz="1800" baseline="-25000" dirty="0" smtClean="0">
                <a:solidFill>
                  <a:srgbClr val="846648"/>
                </a:solidFill>
              </a:rPr>
              <a:t>2</a:t>
            </a:r>
            <a:r>
              <a:rPr lang="en-US" sz="1800" dirty="0" smtClean="0">
                <a:solidFill>
                  <a:srgbClr val="846648"/>
                </a:solidFill>
              </a:rPr>
              <a:t> to P</a:t>
            </a:r>
          </a:p>
          <a:p>
            <a:endParaRPr lang="en-US" dirty="0">
              <a:solidFill>
                <a:srgbClr val="404040"/>
              </a:solidFill>
            </a:endParaRPr>
          </a:p>
          <a:p>
            <a:r>
              <a:rPr lang="en-US" dirty="0" smtClean="0">
                <a:solidFill>
                  <a:srgbClr val="404040"/>
                </a:solidFill>
              </a:rPr>
              <a:t>Sometimes asked to find only the amount of product formed, not which is the limiting reactant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1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How to Solve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</a:t>
            </a:r>
            <a:r>
              <a:rPr lang="en-US" dirty="0" smtClean="0">
                <a:solidFill>
                  <a:schemeClr val="tx2"/>
                </a:solidFill>
              </a:rPr>
              <a:t>first reactant, R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endParaRPr lang="en-US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</a:t>
            </a:r>
            <a:r>
              <a:rPr lang="en-US" dirty="0" smtClean="0">
                <a:solidFill>
                  <a:schemeClr val="accent4"/>
                </a:solidFill>
              </a:rPr>
              <a:t>second reactant, R</a:t>
            </a:r>
            <a:r>
              <a:rPr lang="en-US" baseline="-25000" dirty="0" smtClean="0">
                <a:solidFill>
                  <a:schemeClr val="accent4"/>
                </a:solidFill>
              </a:rPr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Pick a </a:t>
            </a:r>
            <a:r>
              <a:rPr lang="en-US" dirty="0" smtClean="0">
                <a:solidFill>
                  <a:schemeClr val="accent2"/>
                </a:solidFill>
              </a:rPr>
              <a:t>product, 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flow chart to get</a:t>
            </a:r>
            <a:r>
              <a:rPr lang="en-US" dirty="0" smtClean="0">
                <a:solidFill>
                  <a:srgbClr val="2F5897"/>
                </a:solidFill>
              </a:rPr>
              <a:t> R</a:t>
            </a:r>
            <a:r>
              <a:rPr lang="en-US" baseline="-25000" dirty="0" smtClean="0">
                <a:solidFill>
                  <a:srgbClr val="2F5897"/>
                </a:solidFill>
              </a:rPr>
              <a:t>1</a:t>
            </a:r>
            <a:r>
              <a:rPr lang="en-US" dirty="0" smtClean="0">
                <a:solidFill>
                  <a:srgbClr val="2F5897"/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en-US" dirty="0" smtClean="0">
                <a:solidFill>
                  <a:schemeClr val="accent2"/>
                </a:solidFill>
              </a:rPr>
              <a:t>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flow chart to get </a:t>
            </a:r>
            <a:r>
              <a:rPr lang="en-US" dirty="0" smtClean="0">
                <a:solidFill>
                  <a:schemeClr val="accent4"/>
                </a:solidFill>
              </a:rPr>
              <a:t>R</a:t>
            </a:r>
            <a:r>
              <a:rPr lang="en-US" baseline="-25000" dirty="0" smtClean="0">
                <a:solidFill>
                  <a:schemeClr val="accent4"/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en-US" dirty="0" smtClean="0">
                <a:solidFill>
                  <a:srgbClr val="9C5252"/>
                </a:solidFill>
              </a:rPr>
              <a:t>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Compare </a:t>
            </a:r>
            <a:r>
              <a:rPr lang="en-US" dirty="0" smtClean="0">
                <a:solidFill>
                  <a:schemeClr val="accent2"/>
                </a:solidFill>
              </a:rPr>
              <a:t>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from step 4 to </a:t>
            </a:r>
            <a:r>
              <a:rPr lang="en-US" dirty="0" smtClean="0">
                <a:solidFill>
                  <a:srgbClr val="9C5252"/>
                </a:solidFill>
              </a:rPr>
              <a:t>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from step 5, which ever is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lower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determines the limiting reactant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62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Consider the reaction for the synthesis of methanol (CH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OH)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3.00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CO and 5.00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 combined. Identify the limiting reactant. Determine the number of moles of CH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OH that can form.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6767" t="2" r="36745" b="-3"/>
          <a:stretch/>
        </p:blipFill>
        <p:spPr bwMode="auto">
          <a:xfrm>
            <a:off x="1308100" y="2599765"/>
            <a:ext cx="6523644" cy="7982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98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first reactant, </a:t>
            </a:r>
            <a:r>
              <a:rPr lang="en-US" dirty="0" smtClean="0">
                <a:solidFill>
                  <a:schemeClr val="tx2"/>
                </a:solidFill>
              </a:rPr>
              <a:t>R</a:t>
            </a:r>
            <a:r>
              <a:rPr lang="en-US" baseline="-25000" dirty="0" smtClean="0">
                <a:solidFill>
                  <a:schemeClr val="tx2"/>
                </a:solidFill>
              </a:rPr>
              <a:t>1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dirty="0" smtClean="0">
                <a:solidFill>
                  <a:srgbClr val="2F5897"/>
                </a:solidFill>
              </a:rPr>
              <a:t>3.00 </a:t>
            </a:r>
            <a:r>
              <a:rPr lang="en-US" dirty="0" err="1" smtClean="0">
                <a:solidFill>
                  <a:srgbClr val="2F5897"/>
                </a:solidFill>
              </a:rPr>
              <a:t>mol</a:t>
            </a:r>
            <a:r>
              <a:rPr lang="en-US" dirty="0" smtClean="0">
                <a:solidFill>
                  <a:srgbClr val="2F5897"/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Identify second reactant, </a:t>
            </a:r>
            <a:r>
              <a:rPr lang="en-US" dirty="0" smtClean="0">
                <a:solidFill>
                  <a:schemeClr val="accent4"/>
                </a:solidFill>
              </a:rPr>
              <a:t>R</a:t>
            </a:r>
            <a:r>
              <a:rPr lang="en-US" baseline="-25000" dirty="0" smtClean="0">
                <a:solidFill>
                  <a:schemeClr val="accent4"/>
                </a:solidFill>
              </a:rPr>
              <a:t>2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dirty="0" smtClean="0">
                <a:solidFill>
                  <a:srgbClr val="846648"/>
                </a:solidFill>
              </a:rPr>
              <a:t>5.00 </a:t>
            </a:r>
            <a:r>
              <a:rPr lang="en-US" dirty="0" err="1" smtClean="0">
                <a:solidFill>
                  <a:srgbClr val="846648"/>
                </a:solidFill>
              </a:rPr>
              <a:t>mol</a:t>
            </a:r>
            <a:r>
              <a:rPr lang="en-US" dirty="0" smtClean="0">
                <a:solidFill>
                  <a:srgbClr val="846648"/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Pick a product, </a:t>
            </a:r>
            <a:r>
              <a:rPr lang="en-US" dirty="0" smtClean="0">
                <a:solidFill>
                  <a:schemeClr val="accent2"/>
                </a:solidFill>
              </a:rPr>
              <a:t>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dirty="0" smtClean="0">
                <a:solidFill>
                  <a:srgbClr val="9C5252"/>
                </a:solidFill>
              </a:rPr>
              <a:t>CH</a:t>
            </a:r>
            <a:r>
              <a:rPr lang="en-US" baseline="-25000" dirty="0" smtClean="0">
                <a:solidFill>
                  <a:srgbClr val="9C5252"/>
                </a:solidFill>
              </a:rPr>
              <a:t>3</a:t>
            </a:r>
            <a:r>
              <a:rPr lang="en-US" dirty="0" smtClean="0">
                <a:solidFill>
                  <a:srgbClr val="9C5252"/>
                </a:solidFill>
              </a:rPr>
              <a:t>OH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flow chart to get </a:t>
            </a:r>
            <a:r>
              <a:rPr lang="en-US" dirty="0">
                <a:solidFill>
                  <a:schemeClr val="tx2"/>
                </a:solidFill>
              </a:rPr>
              <a:t>R</a:t>
            </a:r>
            <a:r>
              <a:rPr lang="en-US" baseline="-25000" dirty="0">
                <a:solidFill>
                  <a:schemeClr val="tx2"/>
                </a:solidFill>
              </a:rPr>
              <a:t>1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en-US" dirty="0" smtClean="0">
                <a:solidFill>
                  <a:schemeClr val="accent2"/>
                </a:solidFill>
              </a:rPr>
              <a:t>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7726" r="37699"/>
          <a:stretch/>
        </p:blipFill>
        <p:spPr bwMode="auto">
          <a:xfrm>
            <a:off x="5295673" y="4229045"/>
            <a:ext cx="3525596" cy="5315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21676" r="21635" b="-5410"/>
          <a:stretch/>
        </p:blipFill>
        <p:spPr bwMode="auto">
          <a:xfrm>
            <a:off x="836107" y="5101048"/>
            <a:ext cx="7404077" cy="8604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17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06424"/>
          </a:xfrm>
        </p:spPr>
        <p:txBody>
          <a:bodyPr/>
          <a:lstStyle/>
          <a:p>
            <a:r>
              <a:rPr lang="en-US" dirty="0" smtClean="0"/>
              <a:t>Example #1 Solved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4471"/>
            <a:ext cx="8229600" cy="496046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Use flow chart to get </a:t>
            </a:r>
            <a:r>
              <a:rPr lang="en-US" dirty="0">
                <a:solidFill>
                  <a:schemeClr val="accent4"/>
                </a:solidFill>
              </a:rPr>
              <a:t>R</a:t>
            </a:r>
            <a:r>
              <a:rPr lang="en-US" baseline="-25000" dirty="0">
                <a:solidFill>
                  <a:schemeClr val="accent4"/>
                </a:solidFill>
              </a:rPr>
              <a:t>2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 </a:t>
            </a:r>
            <a:r>
              <a:rPr lang="en-US" dirty="0">
                <a:solidFill>
                  <a:schemeClr val="accent2"/>
                </a:solidFill>
              </a:rPr>
              <a:t>P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5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5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6"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 startAt="6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Compare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 from step 4 to P from step 5, which ever is lower determines the limiting reactant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yields </a:t>
            </a:r>
            <a:r>
              <a:rPr lang="en-US" sz="2000" dirty="0">
                <a:solidFill>
                  <a:srgbClr val="9C5252"/>
                </a:solidFill>
              </a:rPr>
              <a:t>3.00 </a:t>
            </a:r>
            <a:r>
              <a:rPr lang="en-US" sz="2000" dirty="0" err="1">
                <a:solidFill>
                  <a:srgbClr val="9C5252"/>
                </a:solidFill>
              </a:rPr>
              <a:t>mol</a:t>
            </a:r>
            <a:r>
              <a:rPr lang="en-US" sz="2000" dirty="0">
                <a:solidFill>
                  <a:srgbClr val="9C5252"/>
                </a:solidFill>
              </a:rPr>
              <a:t> </a:t>
            </a:r>
            <a:r>
              <a:rPr lang="en-US" sz="2000" dirty="0" smtClean="0">
                <a:solidFill>
                  <a:srgbClr val="9C5252"/>
                </a:solidFill>
              </a:rPr>
              <a:t>CH</a:t>
            </a:r>
            <a:r>
              <a:rPr lang="en-US" sz="2000" baseline="-25000" dirty="0" smtClean="0">
                <a:solidFill>
                  <a:srgbClr val="9C5252"/>
                </a:solidFill>
              </a:rPr>
              <a:t>3</a:t>
            </a:r>
            <a:r>
              <a:rPr lang="en-US" sz="2000" dirty="0" smtClean="0">
                <a:solidFill>
                  <a:srgbClr val="9C5252"/>
                </a:solidFill>
              </a:rPr>
              <a:t>OH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</a:t>
            </a:r>
            <a:r>
              <a:rPr lang="en-US" sz="20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yields </a:t>
            </a:r>
            <a:r>
              <a:rPr lang="en-US" sz="2000" dirty="0">
                <a:solidFill>
                  <a:srgbClr val="9C5252"/>
                </a:solidFill>
              </a:rPr>
              <a:t>2.50 </a:t>
            </a:r>
            <a:r>
              <a:rPr lang="en-US" sz="2000" dirty="0" err="1">
                <a:solidFill>
                  <a:srgbClr val="9C5252"/>
                </a:solidFill>
              </a:rPr>
              <a:t>mol</a:t>
            </a:r>
            <a:r>
              <a:rPr lang="en-US" sz="2000" dirty="0">
                <a:solidFill>
                  <a:srgbClr val="9C5252"/>
                </a:solidFill>
              </a:rPr>
              <a:t> </a:t>
            </a:r>
            <a:r>
              <a:rPr lang="en-US" sz="2000" dirty="0" smtClean="0">
                <a:solidFill>
                  <a:srgbClr val="9C5252"/>
                </a:solidFill>
              </a:rPr>
              <a:t>CH</a:t>
            </a:r>
            <a:r>
              <a:rPr lang="en-US" sz="2000" baseline="-25000" dirty="0" smtClean="0">
                <a:solidFill>
                  <a:srgbClr val="9C5252"/>
                </a:solidFill>
              </a:rPr>
              <a:t>3</a:t>
            </a:r>
            <a:r>
              <a:rPr lang="en-US" sz="2000" dirty="0" smtClean="0">
                <a:solidFill>
                  <a:srgbClr val="9C5252"/>
                </a:solidFill>
              </a:rPr>
              <a:t>OH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smtClean="0">
                <a:solidFill>
                  <a:srgbClr val="9C5252"/>
                </a:solidFill>
              </a:rPr>
              <a:t>2.50 </a:t>
            </a:r>
            <a:r>
              <a:rPr lang="en-US" dirty="0">
                <a:solidFill>
                  <a:srgbClr val="9C5252"/>
                </a:solidFill>
              </a:rPr>
              <a:t>&lt; 3.00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therefore </a:t>
            </a:r>
            <a:r>
              <a:rPr lang="en-US" b="1" dirty="0">
                <a:solidFill>
                  <a:schemeClr val="accent4"/>
                </a:solidFill>
              </a:rPr>
              <a:t>H</a:t>
            </a:r>
            <a:r>
              <a:rPr lang="en-US" b="1" baseline="-25000" dirty="0">
                <a:solidFill>
                  <a:schemeClr val="accent4"/>
                </a:solidFill>
              </a:rPr>
              <a:t>2</a:t>
            </a:r>
            <a:r>
              <a:rPr lang="en-US" b="1" dirty="0">
                <a:solidFill>
                  <a:schemeClr val="accent4"/>
                </a:solidFill>
              </a:rPr>
              <a:t> is limiting reactant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2.50 </a:t>
            </a:r>
            <a:r>
              <a:rPr lang="en-US" dirty="0" err="1">
                <a:solidFill>
                  <a:schemeClr val="accent2"/>
                </a:solidFill>
              </a:rPr>
              <a:t>mol</a:t>
            </a:r>
            <a:r>
              <a:rPr lang="en-US" dirty="0">
                <a:solidFill>
                  <a:schemeClr val="accent2"/>
                </a:solidFill>
              </a:rPr>
              <a:t> CH</a:t>
            </a:r>
            <a:r>
              <a:rPr lang="en-US" baseline="-25000" dirty="0">
                <a:solidFill>
                  <a:schemeClr val="accent2"/>
                </a:solidFill>
              </a:rPr>
              <a:t>3</a:t>
            </a:r>
            <a:r>
              <a:rPr lang="en-US" dirty="0">
                <a:solidFill>
                  <a:schemeClr val="accent2"/>
                </a:solidFill>
              </a:rPr>
              <a:t>OH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can be produced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37778" r="37936"/>
          <a:stretch/>
        </p:blipFill>
        <p:spPr bwMode="auto">
          <a:xfrm>
            <a:off x="5326840" y="1420908"/>
            <a:ext cx="3359960" cy="5124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20952" r="20708"/>
          <a:stretch/>
        </p:blipFill>
        <p:spPr bwMode="auto">
          <a:xfrm>
            <a:off x="486535" y="2088347"/>
            <a:ext cx="8200265" cy="9745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29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2003</TotalTime>
  <Words>549</Words>
  <Application>Microsoft Macintosh PowerPoint</Application>
  <PresentationFormat>On-screen Show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Executive</vt:lpstr>
      <vt:lpstr>Limiting Reactant</vt:lpstr>
      <vt:lpstr>Stoichiometry</vt:lpstr>
      <vt:lpstr>Practical Applications</vt:lpstr>
      <vt:lpstr>Limiting Reactant</vt:lpstr>
      <vt:lpstr>Sample Problem</vt:lpstr>
      <vt:lpstr>How to Solve</vt:lpstr>
      <vt:lpstr>Example #1</vt:lpstr>
      <vt:lpstr>Example #1 Solved</vt:lpstr>
      <vt:lpstr>Example #1 Solved</vt:lpstr>
      <vt:lpstr>Example #2</vt:lpstr>
      <vt:lpstr>Example #2 Solved</vt:lpstr>
      <vt:lpstr>Example #2 Solved</vt:lpstr>
      <vt:lpstr>Example #3</vt:lpstr>
      <vt:lpstr>Example #4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emily sprafka</dc:creator>
  <cp:lastModifiedBy>Emily</cp:lastModifiedBy>
  <cp:revision>21</cp:revision>
  <dcterms:created xsi:type="dcterms:W3CDTF">2014-03-08T16:53:10Z</dcterms:created>
  <dcterms:modified xsi:type="dcterms:W3CDTF">2015-09-15T16:59:10Z</dcterms:modified>
</cp:coreProperties>
</file>