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4" r:id="rId4"/>
    <p:sldId id="266" r:id="rId5"/>
    <p:sldId id="267" r:id="rId6"/>
    <p:sldId id="265" r:id="rId7"/>
    <p:sldId id="258" r:id="rId8"/>
    <p:sldId id="259" r:id="rId9"/>
    <p:sldId id="260" r:id="rId10"/>
    <p:sldId id="261" r:id="rId11"/>
    <p:sldId id="268" r:id="rId12"/>
    <p:sldId id="269" r:id="rId13"/>
    <p:sldId id="270" r:id="rId14"/>
    <p:sldId id="271" r:id="rId15"/>
    <p:sldId id="272" r:id="rId16"/>
    <p:sldId id="262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94685-8CF2-AE42-94FA-9ADFEC8EA138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C695D-C60A-D549-8CCD-DA74C8A01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764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5A4C1-5B33-434D-84E7-8CAEE6794B5C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45D9A-9D13-354B-9D8A-B8D51452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377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088-2451-B54F-A66E-599A3FFEBE2F}" type="datetime4">
              <a:rPr lang="en-US" smtClean="0"/>
              <a:t>September 15,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092-81C1-3841-82B6-83C253C65BA1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4527-0A58-E94A-A323-25EA3009B2AF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318-8211-2E44-A67D-6473974216D2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B9F8-C335-5F41-BEC1-858933A9ADC3}" type="datetime4">
              <a:rPr lang="en-US" smtClean="0"/>
              <a:t>September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A511-3CE3-8443-9151-4A63C75EE9DE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3BD1-0DAE-0E49-BA88-6884F86E9540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0B56-0C47-8D47-9A03-AC71E023B4D9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17A5-2C45-374E-9A23-D2D72B1011C4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1CC6-A2F5-764C-ABEF-76087382D988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0BD3-59C8-5B47-83F2-7C42EFA571BA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8694A77-F1F6-AF41-9E82-1C9A18C1CA4F}" type="datetime4">
              <a:rPr lang="en-US" smtClean="0"/>
              <a:t>September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Percent Yield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5.7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Consider the following reaction and determine the percent yield if 50.0 g of 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reacted and 15.7 g of water was produced.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2063" r="31900"/>
          <a:stretch/>
        </p:blipFill>
        <p:spPr bwMode="auto">
          <a:xfrm>
            <a:off x="551271" y="3775475"/>
            <a:ext cx="8049883" cy="7214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64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Follow the 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</a:t>
            </a:r>
            <a:r>
              <a:rPr lang="en-US" b="1" dirty="0">
                <a:solidFill>
                  <a:schemeClr val="accent2"/>
                </a:solidFill>
              </a:rPr>
              <a:t>actual yield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(product)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en-US" dirty="0" smtClean="0">
                <a:solidFill>
                  <a:srgbClr val="9C5252"/>
                </a:solidFill>
              </a:rPr>
              <a:t>15.7 </a:t>
            </a:r>
            <a:r>
              <a:rPr lang="en-US" dirty="0">
                <a:solidFill>
                  <a:srgbClr val="9C5252"/>
                </a:solidFill>
              </a:rPr>
              <a:t>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</a:t>
            </a:r>
            <a:r>
              <a:rPr lang="en-US" dirty="0">
                <a:solidFill>
                  <a:schemeClr val="tx2"/>
                </a:solidFill>
              </a:rPr>
              <a:t>reactant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 use of stoichiometry flow chart – </a:t>
            </a:r>
            <a:r>
              <a:rPr lang="en-US" dirty="0" smtClean="0">
                <a:solidFill>
                  <a:srgbClr val="2F5897"/>
                </a:solidFill>
              </a:rPr>
              <a:t>50.0 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O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flow chart to get from reactant to product in step one, </a:t>
            </a:r>
            <a:r>
              <a:rPr lang="en-US" b="1" dirty="0">
                <a:solidFill>
                  <a:schemeClr val="accent3"/>
                </a:solidFill>
              </a:rPr>
              <a:t>theoretical yield</a:t>
            </a:r>
            <a:endParaRPr lang="en-US" dirty="0">
              <a:solidFill>
                <a:schemeClr val="accent3"/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9935" r="30308"/>
          <a:stretch/>
        </p:blipFill>
        <p:spPr bwMode="auto">
          <a:xfrm>
            <a:off x="2409451" y="5049532"/>
            <a:ext cx="4318619" cy="402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0556" r="10635"/>
          <a:stretch/>
        </p:blipFill>
        <p:spPr bwMode="auto">
          <a:xfrm>
            <a:off x="648269" y="5629424"/>
            <a:ext cx="7943715" cy="6988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20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Plug into percent yield equation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2123" r="32372"/>
          <a:stretch/>
        </p:blipFill>
        <p:spPr bwMode="auto">
          <a:xfrm>
            <a:off x="2524386" y="2364795"/>
            <a:ext cx="4071881" cy="7167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23572" r="23806"/>
          <a:stretch/>
        </p:blipFill>
        <p:spPr bwMode="auto">
          <a:xfrm>
            <a:off x="529910" y="4132445"/>
            <a:ext cx="8156890" cy="10747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32234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Consider the following reaction and determine the actual yield given there was a 59% yield when 141 g of N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react.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9941" t="2" r="39864" b="-3"/>
          <a:stretch/>
        </p:blipFill>
        <p:spPr bwMode="auto">
          <a:xfrm>
            <a:off x="2399082" y="3323237"/>
            <a:ext cx="4337625" cy="6938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66318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 quite the same as previous problems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Skip step 1, start with determining theoretical yield (flow chart)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Then use % yield equation to solve for actual yield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2123" r="32372"/>
          <a:stretch/>
        </p:blipFill>
        <p:spPr bwMode="auto">
          <a:xfrm>
            <a:off x="2524386" y="5266969"/>
            <a:ext cx="4071881" cy="7167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13255" r="13175"/>
          <a:stretch/>
        </p:blipFill>
        <p:spPr bwMode="auto">
          <a:xfrm>
            <a:off x="539669" y="3586700"/>
            <a:ext cx="8147131" cy="7679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30953" r="31504"/>
          <a:stretch/>
        </p:blipFill>
        <p:spPr bwMode="auto">
          <a:xfrm>
            <a:off x="2060728" y="2880772"/>
            <a:ext cx="5049046" cy="4966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22147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Solve for </a:t>
            </a:r>
            <a:r>
              <a:rPr lang="en-US" dirty="0" smtClean="0">
                <a:solidFill>
                  <a:schemeClr val="accent2"/>
                </a:solidFill>
              </a:rPr>
              <a:t>x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 smtClean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9C5252"/>
                </a:solidFill>
              </a:rPr>
              <a:t>x</a:t>
            </a:r>
            <a:r>
              <a:rPr lang="en-US" dirty="0" smtClean="0">
                <a:solidFill>
                  <a:srgbClr val="404040"/>
                </a:solidFill>
              </a:rPr>
              <a:t> = </a:t>
            </a:r>
            <a:r>
              <a:rPr lang="en-US" dirty="0" smtClean="0">
                <a:solidFill>
                  <a:srgbClr val="9C5252"/>
                </a:solidFill>
              </a:rPr>
              <a:t>actual yield </a:t>
            </a:r>
            <a:r>
              <a:rPr lang="en-US" dirty="0" smtClean="0">
                <a:solidFill>
                  <a:srgbClr val="404040"/>
                </a:solidFill>
              </a:rPr>
              <a:t>= </a:t>
            </a:r>
            <a:r>
              <a:rPr lang="en-US" b="1" dirty="0" smtClean="0">
                <a:solidFill>
                  <a:srgbClr val="9C5252"/>
                </a:solidFill>
              </a:rPr>
              <a:t>180 g NO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0238" r="30315"/>
          <a:stretch/>
        </p:blipFill>
        <p:spPr bwMode="auto">
          <a:xfrm>
            <a:off x="1865377" y="2515376"/>
            <a:ext cx="5433806" cy="9550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40838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When 12.3 g of CO react with 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according to the chemical equation: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18.0 g of CO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obtained. What is the percent yield of CO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this reaction?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7993" t="2" r="38333" b="-3"/>
          <a:stretch/>
        </p:blipFill>
        <p:spPr bwMode="auto">
          <a:xfrm>
            <a:off x="1854480" y="2486678"/>
            <a:ext cx="5421821" cy="7399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56999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When 12.3 g of 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react with N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according to the chemical equation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55.8 g of NH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obtained. What is the percent yield of NH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this reaction?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8124" t="1" r="38175" b="-2"/>
          <a:stretch/>
        </p:blipFill>
        <p:spPr bwMode="auto">
          <a:xfrm>
            <a:off x="2128105" y="2540547"/>
            <a:ext cx="4885060" cy="6681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0669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the stoichiometric flow chart to calculate theoretical results of a reaction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the reaction went 100% correctly to completion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that rarely happens in real life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1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Practical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We can use knowledge of stoichiometry to evaluate the results of an experiment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We can compare our actual results to our theoretical results (from the flow chart)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This is the idea behind percent yield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Percent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A comparison of actual to theoretical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Term “yield” implies product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 smtClean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Units need to match, can be </a:t>
            </a:r>
            <a:r>
              <a:rPr lang="en-US" dirty="0" err="1" smtClean="0">
                <a:solidFill>
                  <a:srgbClr val="404040"/>
                </a:solidFill>
              </a:rPr>
              <a:t>mol</a:t>
            </a:r>
            <a:r>
              <a:rPr lang="en-US" dirty="0" smtClean="0">
                <a:solidFill>
                  <a:srgbClr val="404040"/>
                </a:solidFill>
              </a:rPr>
              <a:t> or g (usually g)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Actual value does not include a calculation, it is experimentally determined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Theoretical value requires a stoichiometric calculation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2123" r="32372"/>
          <a:stretch/>
        </p:blipFill>
        <p:spPr bwMode="auto">
          <a:xfrm>
            <a:off x="2524386" y="2719494"/>
            <a:ext cx="4071881" cy="716768"/>
          </a:xfrm>
          <a:prstGeom prst="rect">
            <a:avLst/>
          </a:prstGeom>
          <a:ln w="38100" cmpd="sng">
            <a:solidFill>
              <a:srgbClr val="6076B4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38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typical percent yield problem will have 2 values in the problem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 value is associated with a </a:t>
            </a:r>
            <a:r>
              <a:rPr lang="en-US" dirty="0" smtClean="0">
                <a:solidFill>
                  <a:srgbClr val="2F5897"/>
                </a:solidFill>
              </a:rPr>
              <a:t>reactant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will be used in the flow chart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nother is associated with a </a:t>
            </a:r>
            <a:r>
              <a:rPr lang="en-US" dirty="0" smtClean="0">
                <a:solidFill>
                  <a:schemeClr val="accent2"/>
                </a:solidFill>
              </a:rPr>
              <a:t>product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the actual yield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01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How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</a:t>
            </a:r>
            <a:r>
              <a:rPr lang="en-US" b="1" dirty="0" smtClean="0">
                <a:solidFill>
                  <a:schemeClr val="accent2"/>
                </a:solidFill>
              </a:rPr>
              <a:t>actual yield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(product)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reactant for use of stoichiometry flow chart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flow chart to get from reactant to product in step one, </a:t>
            </a:r>
            <a:r>
              <a:rPr lang="en-US" b="1" dirty="0" smtClean="0">
                <a:solidFill>
                  <a:schemeClr val="accent3"/>
                </a:solidFill>
              </a:rPr>
              <a:t>theoretical yield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Plug into percent yield equation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14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Consider the conversion of oxygen (O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to ozone (O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 What is the percent yield if 8.0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reacted to form 155 g of 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42318" t="2" r="42734" b="-3"/>
          <a:stretch/>
        </p:blipFill>
        <p:spPr bwMode="auto">
          <a:xfrm>
            <a:off x="3112418" y="3299867"/>
            <a:ext cx="2923241" cy="6339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9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Follow the steps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</a:t>
            </a:r>
            <a:r>
              <a:rPr lang="en-US" b="1" dirty="0">
                <a:solidFill>
                  <a:schemeClr val="accent2"/>
                </a:solidFill>
              </a:rPr>
              <a:t>actual yield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(product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- </a:t>
            </a:r>
            <a:r>
              <a:rPr lang="en-US" dirty="0">
                <a:solidFill>
                  <a:srgbClr val="9C5252"/>
                </a:solidFill>
              </a:rPr>
              <a:t>155 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O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</a:t>
            </a:r>
            <a:r>
              <a:rPr lang="en-US" dirty="0">
                <a:solidFill>
                  <a:schemeClr val="tx2"/>
                </a:solidFill>
              </a:rPr>
              <a:t>reactant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 use of stoichiometry flow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chart – </a:t>
            </a:r>
            <a:r>
              <a:rPr lang="en-US" dirty="0" smtClean="0">
                <a:solidFill>
                  <a:srgbClr val="2F5897"/>
                </a:solidFill>
              </a:rPr>
              <a:t>8.0 </a:t>
            </a:r>
            <a:r>
              <a:rPr lang="en-US" dirty="0" err="1" smtClean="0">
                <a:solidFill>
                  <a:srgbClr val="2F5897"/>
                </a:solidFill>
              </a:rPr>
              <a:t>mol</a:t>
            </a:r>
            <a:r>
              <a:rPr lang="en-US" dirty="0" smtClean="0">
                <a:solidFill>
                  <a:srgbClr val="2F5897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flow chart to get from reactant to product in step one, </a:t>
            </a:r>
            <a:r>
              <a:rPr lang="en-US" b="1" dirty="0">
                <a:solidFill>
                  <a:schemeClr val="accent3"/>
                </a:solidFill>
              </a:rPr>
              <a:t>theoretical </a:t>
            </a:r>
            <a:r>
              <a:rPr lang="en-US" b="1" dirty="0" smtClean="0">
                <a:solidFill>
                  <a:schemeClr val="accent3"/>
                </a:solidFill>
              </a:rPr>
              <a:t>yield</a:t>
            </a:r>
            <a:endParaRPr lang="en-US" dirty="0" smtClean="0">
              <a:solidFill>
                <a:schemeClr val="accent3"/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20954" r="20952"/>
          <a:stretch/>
        </p:blipFill>
        <p:spPr bwMode="auto">
          <a:xfrm>
            <a:off x="999538" y="5695100"/>
            <a:ext cx="7222285" cy="8621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36145" r="36025"/>
          <a:stretch/>
        </p:blipFill>
        <p:spPr bwMode="auto">
          <a:xfrm>
            <a:off x="2930334" y="5032881"/>
            <a:ext cx="3287764" cy="4363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22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Plug into percent yield equation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2123" r="32372"/>
          <a:stretch/>
        </p:blipFill>
        <p:spPr bwMode="auto">
          <a:xfrm>
            <a:off x="2524386" y="2524981"/>
            <a:ext cx="4071881" cy="7167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25714" r="26111"/>
          <a:stretch/>
        </p:blipFill>
        <p:spPr bwMode="auto">
          <a:xfrm>
            <a:off x="1032371" y="4244949"/>
            <a:ext cx="7063822" cy="10183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91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481</TotalTime>
  <Words>525</Words>
  <Application>Microsoft Macintosh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Percent Yield</vt:lpstr>
      <vt:lpstr>Stoichiometry</vt:lpstr>
      <vt:lpstr>Practical Applications</vt:lpstr>
      <vt:lpstr>Percent Yield</vt:lpstr>
      <vt:lpstr>Sample Problem</vt:lpstr>
      <vt:lpstr>How to Solve</vt:lpstr>
      <vt:lpstr>Example #1</vt:lpstr>
      <vt:lpstr>Example #1 Solved</vt:lpstr>
      <vt:lpstr>Example #1 Solved</vt:lpstr>
      <vt:lpstr>Example #2</vt:lpstr>
      <vt:lpstr>Example #2 Solved</vt:lpstr>
      <vt:lpstr>Example #2 Solved</vt:lpstr>
      <vt:lpstr>Example #3</vt:lpstr>
      <vt:lpstr>Example #3 Solved</vt:lpstr>
      <vt:lpstr>Example #3 Solved</vt:lpstr>
      <vt:lpstr>Example #4</vt:lpstr>
      <vt:lpstr>Example #5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26</cp:revision>
  <dcterms:created xsi:type="dcterms:W3CDTF">2014-03-08T16:53:10Z</dcterms:created>
  <dcterms:modified xsi:type="dcterms:W3CDTF">2015-09-15T16:21:55Z</dcterms:modified>
</cp:coreProperties>
</file>