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6" r:id="rId5"/>
    <p:sldId id="277" r:id="rId6"/>
    <p:sldId id="27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79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6A336-7934-9E45-B2BD-F84FD1AD4227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957A-5398-034E-A742-5059E2A6F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49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23DD4-58C3-C54A-BA33-01258B4F7C4D}" type="datetimeFigureOut">
              <a:rPr lang="en-US" smtClean="0"/>
              <a:t>9/14/15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EF774-5A71-004D-86D8-7C3F1C8DE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3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6149-0DAC-634A-93D3-DF3E2D3D47A0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96C5-B1D3-994B-BD2C-08BEB30B7E59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1A33-762A-EE40-9F13-7A6BBCF95970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94B3-797E-ED44-BABA-8835D5D4F17B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73EB-56A9-F149-AF60-9CD1F8CFFBEB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82F2-903F-6048-87CE-AD309D9E818D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2CD2-AD7D-244F-BC76-6776D406F389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27DEC-39F5-544E-9542-393E01A63411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A9CE-83A9-614F-80FC-91D9895E20D5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7CAB-6B32-B64E-92BE-8D20694A1E10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B891-EB6A-714D-BAF4-A14D95BCBC6C}" type="datetime4">
              <a:rPr lang="en-US" smtClean="0"/>
              <a:t>September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723871D-AE88-E442-9B35-AD72C12BBB4B}" type="datetime4">
              <a:rPr lang="en-US" smtClean="0"/>
              <a:t>September 14,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5.5-5.6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will need to label both the unit (g,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and the substance (molecular formula)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should be done in ALL steps of stoichiometric calculations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7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4668"/>
            <a:ext cx="8229600" cy="5188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We’ll construct a flow chart for stoichiometry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Thus far, we’ve added one (arguably the most important) step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the middle of the flow chart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b="1" dirty="0" smtClean="0">
                <a:solidFill>
                  <a:schemeClr val="accent3"/>
                </a:solidFill>
              </a:rPr>
              <a:t>molar ratio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subscripts 1 and 2 simply refer to which substance you are using,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will substitute formulas when creating a flow chart for the specific problem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41430" t="2" r="41444" b="-3"/>
          <a:stretch/>
        </p:blipFill>
        <p:spPr bwMode="auto">
          <a:xfrm>
            <a:off x="2602465" y="3252392"/>
            <a:ext cx="3949681" cy="7474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7622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Mass in 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07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a problem gives mass instead of moles, cannot start with moles of a substance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a problem asks for mass instead of moles, cannot stop with moles of a substance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 convert to/from grams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Relationship between mass and moles: </a:t>
            </a:r>
            <a:r>
              <a:rPr lang="en-US" b="1" dirty="0" smtClean="0">
                <a:solidFill>
                  <a:schemeClr val="accent5"/>
                </a:solidFill>
              </a:rPr>
              <a:t>molar mass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14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Expanded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 we must incorporate masses into flow chart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beginning with mass of 1, you must first convert to moles of 1: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divide by </a:t>
            </a:r>
            <a:r>
              <a:rPr lang="en-US" b="1" dirty="0" smtClean="0">
                <a:solidFill>
                  <a:schemeClr val="accent5"/>
                </a:solidFill>
              </a:rPr>
              <a:t>molar mass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substance 1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ending with mass of 2, you must convert from moles of 2: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multiply by </a:t>
            </a:r>
            <a:r>
              <a:rPr lang="en-US" b="1" dirty="0" smtClean="0">
                <a:solidFill>
                  <a:srgbClr val="63891F"/>
                </a:solidFill>
              </a:rPr>
              <a:t>molar mass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substance 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different molar masses will be used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why labeling is important!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4951" t="2" r="35277" b="-3"/>
          <a:stretch/>
        </p:blipFill>
        <p:spPr bwMode="auto">
          <a:xfrm>
            <a:off x="1404034" y="2132067"/>
            <a:ext cx="6300634" cy="683675"/>
          </a:xfrm>
          <a:prstGeom prst="rect">
            <a:avLst/>
          </a:prstGeom>
          <a:ln w="38100" cmpd="sng">
            <a:solidFill>
              <a:schemeClr val="tx2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073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Carry out the following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conversion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given the balanced chemical equation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Fe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produced when 0.74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Fe react?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593719" y="2582377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1219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useful part of flow chart, starting at moles of 1, going to grams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2, with formula labels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conversion factors (</a:t>
            </a:r>
            <a:r>
              <a:rPr lang="en-US" dirty="0" smtClean="0">
                <a:solidFill>
                  <a:schemeClr val="accent3"/>
                </a:solidFill>
              </a:rPr>
              <a:t>molar ratio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5"/>
                </a:solidFill>
              </a:rPr>
              <a:t>molar mass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molar ratio:			molar mass: Fe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0" indent="0">
              <a:buNone/>
            </a:pP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Fe:</a:t>
            </a:r>
            <a:r>
              <a:rPr lang="en-US" dirty="0" smtClean="0">
                <a:solidFill>
                  <a:schemeClr val="accent5"/>
                </a:solidFill>
              </a:rPr>
              <a:t>2(55.85)</a:t>
            </a:r>
          </a:p>
          <a:p>
            <a:pPr marL="0" indent="0">
              <a:buNone/>
            </a:pP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S:  </a:t>
            </a:r>
            <a:r>
              <a:rPr lang="en-US" u="sng" dirty="0" smtClean="0">
                <a:solidFill>
                  <a:srgbClr val="63891F"/>
                </a:solidFill>
              </a:rPr>
              <a:t>3(32.07)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    </a:t>
            </a:r>
            <a:r>
              <a:rPr lang="en-US" dirty="0" smtClean="0">
                <a:solidFill>
                  <a:srgbClr val="63891F"/>
                </a:solidFill>
              </a:rPr>
              <a:t>207.9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endParaRPr lang="en-US" dirty="0">
              <a:solidFill>
                <a:srgbClr val="63891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593719" y="1326275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2003" r="41608"/>
          <a:stretch/>
        </p:blipFill>
        <p:spPr bwMode="auto">
          <a:xfrm>
            <a:off x="1312169" y="4822709"/>
            <a:ext cx="2015895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33544" r="33629" b="-5381"/>
          <a:stretch/>
        </p:blipFill>
        <p:spPr bwMode="auto">
          <a:xfrm>
            <a:off x="2160299" y="2914954"/>
            <a:ext cx="4815815" cy="572664"/>
          </a:xfrm>
          <a:prstGeom prst="rect">
            <a:avLst/>
          </a:prstGeom>
          <a:ln w="38100" cmpd="sng">
            <a:solidFill>
              <a:srgbClr val="2F5897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473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Plug in conversion factors and solve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5506" r="15293"/>
          <a:stretch/>
        </p:blipFill>
        <p:spPr bwMode="auto">
          <a:xfrm>
            <a:off x="174330" y="2955241"/>
            <a:ext cx="8812432" cy="8830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973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Carry out the following conversion using the given the balanced chemical equation: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react with 23.96 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Fe?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593719" y="2582377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61623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useful part of flow chart, starting 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grams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1, going to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moles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2, with formula labels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conversion factors (</a:t>
            </a:r>
            <a:r>
              <a:rPr lang="en-US" dirty="0">
                <a:solidFill>
                  <a:srgbClr val="63891F"/>
                </a:solidFill>
              </a:rPr>
              <a:t>molar </a:t>
            </a:r>
            <a:r>
              <a:rPr lang="en-US" dirty="0" smtClean="0">
                <a:solidFill>
                  <a:srgbClr val="63891F"/>
                </a:solidFill>
              </a:rPr>
              <a:t>mass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3"/>
                </a:solidFill>
              </a:rPr>
              <a:t>molar ratio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molar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mass: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		molar ratio: 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55.85 g/</a:t>
            </a:r>
            <a:r>
              <a:rPr lang="en-US" dirty="0" err="1" smtClean="0">
                <a:solidFill>
                  <a:schemeClr val="accent5"/>
                </a:solidFill>
              </a:rPr>
              <a:t>mol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593719" y="1326275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6427" t="-3253" r="37095" b="-2"/>
          <a:stretch/>
        </p:blipFill>
        <p:spPr bwMode="auto">
          <a:xfrm>
            <a:off x="2593719" y="2927049"/>
            <a:ext cx="4116870" cy="520503"/>
          </a:xfrm>
          <a:prstGeom prst="rect">
            <a:avLst/>
          </a:prstGeom>
          <a:ln w="38100" cmpd="sng">
            <a:solidFill>
              <a:srgbClr val="2F5897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43144" r="43751"/>
          <a:stretch/>
        </p:blipFill>
        <p:spPr bwMode="auto">
          <a:xfrm>
            <a:off x="6710589" y="4283982"/>
            <a:ext cx="1613288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1964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Plug in conversion factors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solve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8941" r="18845"/>
          <a:stretch/>
        </p:blipFill>
        <p:spPr bwMode="auto">
          <a:xfrm>
            <a:off x="253183" y="2854477"/>
            <a:ext cx="8705387" cy="9703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250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Math involved in chemical equations is known as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stoichiometry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involves going from one substance in the equation to another substance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Before you start any math, you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have a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chemical equation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coefficients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12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Carry out the following conversion using the given the balanced chemical equation: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Fe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are produced when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8.41 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593719" y="2582377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308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useful part of flow chart, starting at grams of 1, going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grams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2, with formula labels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conversion factors (</a:t>
            </a:r>
            <a:r>
              <a:rPr lang="en-US" dirty="0">
                <a:solidFill>
                  <a:schemeClr val="accent5"/>
                </a:solidFill>
              </a:rPr>
              <a:t>molar mass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dirty="0">
                <a:solidFill>
                  <a:schemeClr val="accent3"/>
                </a:solidFill>
              </a:rPr>
              <a:t>molar ratio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molar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mass: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molar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ratio: 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63891F"/>
                </a:solidFill>
              </a:rPr>
              <a:t>32.07 g/</a:t>
            </a:r>
            <a:r>
              <a:rPr lang="en-US" dirty="0" err="1" smtClean="0">
                <a:solidFill>
                  <a:srgbClr val="63891F"/>
                </a:solidFill>
              </a:rPr>
              <a:t>mol</a:t>
            </a:r>
            <a:endParaRPr lang="en-US" dirty="0">
              <a:solidFill>
                <a:srgbClr val="63891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Fe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	 </a:t>
            </a:r>
            <a:r>
              <a:rPr lang="en-US" dirty="0">
                <a:solidFill>
                  <a:schemeClr val="accent5"/>
                </a:solidFill>
              </a:rPr>
              <a:t>207.9	g/</a:t>
            </a:r>
            <a:r>
              <a:rPr lang="en-US" dirty="0" err="1">
                <a:solidFill>
                  <a:schemeClr val="accent5"/>
                </a:solidFill>
              </a:rPr>
              <a:t>mol</a:t>
            </a:r>
            <a:r>
              <a:rPr lang="en-US" dirty="0">
                <a:solidFill>
                  <a:schemeClr val="accent5"/>
                </a:solidFill>
              </a:rPr>
              <a:t>	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593719" y="1326275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2110" r="41612"/>
          <a:stretch/>
        </p:blipFill>
        <p:spPr bwMode="auto">
          <a:xfrm>
            <a:off x="5565090" y="4813173"/>
            <a:ext cx="2003046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30682" r="30555" b="200"/>
          <a:stretch/>
        </p:blipFill>
        <p:spPr bwMode="auto">
          <a:xfrm>
            <a:off x="2106596" y="2963333"/>
            <a:ext cx="4931805" cy="470187"/>
          </a:xfrm>
          <a:prstGeom prst="rect">
            <a:avLst/>
          </a:prstGeom>
          <a:ln w="38100" cmpd="sng">
            <a:solidFill>
              <a:srgbClr val="2F5897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8262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Plug in conversion factors and solve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9376" r="9564"/>
          <a:stretch/>
        </p:blipFill>
        <p:spPr bwMode="auto">
          <a:xfrm>
            <a:off x="227391" y="2798373"/>
            <a:ext cx="8686800" cy="7430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7351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82359" y="2261804"/>
            <a:ext cx="8756142" cy="1975616"/>
            <a:chOff x="146074" y="1995714"/>
            <a:chExt cx="8756142" cy="197561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34951" t="2" r="35277" b="-3"/>
            <a:stretch/>
          </p:blipFill>
          <p:spPr bwMode="auto">
            <a:xfrm>
              <a:off x="146074" y="1995714"/>
              <a:ext cx="8756142" cy="950119"/>
            </a:xfrm>
            <a:prstGeom prst="rect">
              <a:avLst/>
            </a:prstGeom>
            <a:ln w="38100" cmpd="sng"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91809" y="3048000"/>
              <a:ext cx="1487714" cy="923330"/>
            </a:xfrm>
            <a:prstGeom prst="rect">
              <a:avLst/>
            </a:prstGeom>
            <a:noFill/>
            <a:ln w="19050" cmpd="sng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404040"/>
                  </a:solidFill>
                  <a:latin typeface="Century Gothic"/>
                  <a:cs typeface="Century Gothic"/>
                </a:rPr>
                <a:t>m</a:t>
              </a:r>
              <a:r>
                <a:rPr lang="en-US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ultiply by </a:t>
              </a:r>
              <a:r>
                <a:rPr lang="en-US" dirty="0" smtClean="0">
                  <a:solidFill>
                    <a:srgbClr val="63891F"/>
                  </a:solidFill>
                  <a:latin typeface="Century Gothic"/>
                  <a:cs typeface="Century Gothic"/>
                </a:rPr>
                <a:t>molar mass </a:t>
              </a:r>
            </a:p>
            <a:p>
              <a:pPr algn="ctr"/>
              <a:r>
                <a:rPr lang="en-US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of 1</a:t>
              </a:r>
              <a:endParaRPr lang="en-US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35449" y="3048000"/>
              <a:ext cx="1487714" cy="923330"/>
            </a:xfrm>
            <a:prstGeom prst="rect">
              <a:avLst/>
            </a:prstGeom>
            <a:noFill/>
            <a:ln w="19050" cmpd="sng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divide by </a:t>
              </a:r>
              <a:r>
                <a:rPr lang="en-US" dirty="0" smtClean="0">
                  <a:solidFill>
                    <a:srgbClr val="63891F"/>
                  </a:solidFill>
                  <a:latin typeface="Century Gothic"/>
                  <a:cs typeface="Century Gothic"/>
                </a:rPr>
                <a:t>molar mass </a:t>
              </a:r>
            </a:p>
            <a:p>
              <a:pPr algn="ctr"/>
              <a:r>
                <a:rPr lang="en-US" dirty="0">
                  <a:solidFill>
                    <a:srgbClr val="404040"/>
                  </a:solidFill>
                  <a:latin typeface="Century Gothic"/>
                  <a:cs typeface="Century Gothic"/>
                </a:rPr>
                <a:t>o</a:t>
              </a:r>
              <a:r>
                <a:rPr lang="en-US" dirty="0" smtClean="0">
                  <a:solidFill>
                    <a:srgbClr val="404040"/>
                  </a:solidFill>
                  <a:latin typeface="Century Gothic"/>
                  <a:cs typeface="Century Gothic"/>
                </a:rPr>
                <a:t>f 2</a:t>
              </a:r>
              <a:endParaRPr lang="en-US" dirty="0">
                <a:solidFill>
                  <a:srgbClr val="404040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05162" y="3048000"/>
              <a:ext cx="1487714" cy="923330"/>
            </a:xfrm>
            <a:prstGeom prst="rect">
              <a:avLst/>
            </a:prstGeom>
            <a:noFill/>
            <a:ln w="19050" cmpd="sng"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m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ultiply by </a:t>
              </a:r>
              <a:r>
                <a:rPr lang="en-US" dirty="0" smtClean="0">
                  <a:solidFill>
                    <a:schemeClr val="accent3"/>
                  </a:solidFill>
                  <a:latin typeface="Century Gothic"/>
                  <a:cs typeface="Century Gothic"/>
                </a:rPr>
                <a:t>molar ratio</a:t>
              </a:r>
            </a:p>
            <a:p>
              <a:pPr algn="ctr"/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o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 2 to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397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balanced equation for the combustion of ethanol, answer the following questions: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formed from 0.50mol of ethanol?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of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are formed from 24 g of ethanol?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needed to react with 0.25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ethanol?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1281" t="2" r="31109" b="-3"/>
          <a:stretch/>
        </p:blipFill>
        <p:spPr bwMode="auto">
          <a:xfrm>
            <a:off x="943777" y="2698462"/>
            <a:ext cx="7294929" cy="6265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8806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the balanced reaction to answer the following questions: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NO are formed from 10.0 g of 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NO are formed from 10.0 g of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grams of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needed to react completely with 10.0 g of 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9941" t="2" r="39864" b="-3"/>
          <a:stretch/>
        </p:blipFill>
        <p:spPr bwMode="auto">
          <a:xfrm>
            <a:off x="2181709" y="2476535"/>
            <a:ext cx="4337625" cy="6938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434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Sample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Let’s use this same equation for this topic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step: ALWAYS check balance!!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1803158" y="4330256"/>
            <a:ext cx="5471330" cy="7544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40029" t="2" r="39958" b="-3"/>
          <a:stretch/>
        </p:blipFill>
        <p:spPr bwMode="auto">
          <a:xfrm>
            <a:off x="2527359" y="2370666"/>
            <a:ext cx="4103972" cy="6624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7842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Coefficients were a means of balancing the equation, but they have another purpose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represent the </a:t>
            </a:r>
            <a:r>
              <a:rPr lang="en-US" b="1" u="sng" dirty="0" smtClean="0">
                <a:solidFill>
                  <a:schemeClr val="accent3"/>
                </a:solidFill>
              </a:rPr>
              <a:t>molar ratio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a chemical reaction, not a mass ratio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our sample equation:</a:t>
            </a:r>
          </a:p>
          <a:p>
            <a:r>
              <a:rPr lang="en-US" b="1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E68422"/>
                </a:solidFill>
              </a:rPr>
              <a:t>moles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iron react with </a:t>
            </a:r>
            <a:r>
              <a:rPr lang="en-US" b="1" dirty="0" smtClean="0">
                <a:solidFill>
                  <a:srgbClr val="E68422"/>
                </a:solidFill>
              </a:rPr>
              <a:t>3</a:t>
            </a:r>
            <a:r>
              <a:rPr lang="en-US" dirty="0" smtClean="0">
                <a:solidFill>
                  <a:srgbClr val="E68422"/>
                </a:solidFill>
              </a:rPr>
              <a:t> moles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sulfur to form </a:t>
            </a:r>
            <a:r>
              <a:rPr lang="en-US" b="1" dirty="0" smtClean="0">
                <a:solidFill>
                  <a:srgbClr val="E68422"/>
                </a:solidFill>
              </a:rPr>
              <a:t>1</a:t>
            </a:r>
            <a:r>
              <a:rPr lang="en-US" dirty="0" smtClean="0">
                <a:solidFill>
                  <a:srgbClr val="E68422"/>
                </a:solidFill>
              </a:rPr>
              <a:t> mole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iron(III) sulfide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4936718" y="4107284"/>
            <a:ext cx="3300746" cy="4551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093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Molar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our equation: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Molar ratio are a comparison of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two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compounds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be reactant and product, reactant and reactant, or product and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as a ratio (i.e. a fraction)</a:t>
            </a:r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3690416" y="1600200"/>
            <a:ext cx="3300746" cy="4551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43017" r="43557"/>
          <a:stretch/>
        </p:blipFill>
        <p:spPr bwMode="auto">
          <a:xfrm>
            <a:off x="988005" y="4429125"/>
            <a:ext cx="1635164" cy="7603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43144" r="43751"/>
          <a:stretch/>
        </p:blipFill>
        <p:spPr bwMode="auto">
          <a:xfrm>
            <a:off x="2623168" y="4429125"/>
            <a:ext cx="1613288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l="42003" r="41722"/>
          <a:stretch/>
        </p:blipFill>
        <p:spPr bwMode="auto">
          <a:xfrm>
            <a:off x="4483153" y="4429125"/>
            <a:ext cx="1802071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/>
          <a:srcRect l="42110" r="41612"/>
          <a:stretch/>
        </p:blipFill>
        <p:spPr bwMode="auto">
          <a:xfrm>
            <a:off x="6429238" y="4429125"/>
            <a:ext cx="2003046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/>
          <a:srcRect l="42003" r="41608"/>
          <a:stretch/>
        </p:blipFill>
        <p:spPr bwMode="auto">
          <a:xfrm>
            <a:off x="4586602" y="5524233"/>
            <a:ext cx="2015895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8"/>
          <a:srcRect l="41984" r="41527"/>
          <a:stretch/>
        </p:blipFill>
        <p:spPr bwMode="auto">
          <a:xfrm>
            <a:off x="2628127" y="5524233"/>
            <a:ext cx="1825191" cy="768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7371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Molar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before: if it can be written as a fraction with two different units, it can be used as a conversion factor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where labeling becomes SUPER IMPORTANT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 to label, not only with moles, but also with substance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it moles of compound A or compound B?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1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Molar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dirty="0" smtClean="0">
                <a:solidFill>
                  <a:schemeClr val="accent3"/>
                </a:solidFill>
              </a:rPr>
              <a:t>molar ratio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go from one substance to another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MUST ALWAYS DO THIS STEP!!!!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 the ratio comes from the coefficients of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chemical equation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7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Carry out the following conversions using the given the balanced chemical equation: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of S are used to react with 0.39 moles of Fe?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of Fe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produced when 1.27 moles of Fe react?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moles of S were used if 0.536 moles of Fe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were produced?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645896" y="2563959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388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 </a:t>
            </a:r>
          </a:p>
          <a:p>
            <a:pPr marL="457200" indent="-457200"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8104" t="2" r="38466" b="-3"/>
          <a:stretch/>
        </p:blipFill>
        <p:spPr bwMode="auto">
          <a:xfrm>
            <a:off x="2714672" y="1421235"/>
            <a:ext cx="3972894" cy="547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7426" r="27743"/>
          <a:stretch/>
        </p:blipFill>
        <p:spPr bwMode="auto">
          <a:xfrm>
            <a:off x="990634" y="2257530"/>
            <a:ext cx="5910155" cy="8225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2047" r="22572"/>
          <a:stretch/>
        </p:blipFill>
        <p:spPr bwMode="auto">
          <a:xfrm>
            <a:off x="990634" y="3595852"/>
            <a:ext cx="6693925" cy="7541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22679" r="23102"/>
          <a:stretch/>
        </p:blipFill>
        <p:spPr bwMode="auto">
          <a:xfrm>
            <a:off x="990634" y="4985944"/>
            <a:ext cx="6399556" cy="8183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4483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7747</TotalTime>
  <Words>915</Words>
  <Application>Microsoft Macintosh PowerPoint</Application>
  <PresentationFormat>On-screen Show (4:3)</PresentationFormat>
  <Paragraphs>182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Stoichiometry</vt:lpstr>
      <vt:lpstr>Chemical Equations</vt:lpstr>
      <vt:lpstr>Sample Equation</vt:lpstr>
      <vt:lpstr>Coefficients</vt:lpstr>
      <vt:lpstr>Molar Ratio</vt:lpstr>
      <vt:lpstr>Molar Ratio</vt:lpstr>
      <vt:lpstr>Molar Ratio</vt:lpstr>
      <vt:lpstr>Example #1</vt:lpstr>
      <vt:lpstr>Example #1 Solved</vt:lpstr>
      <vt:lpstr>Labeling</vt:lpstr>
      <vt:lpstr>Flow Chart</vt:lpstr>
      <vt:lpstr>Mass in Stoichiometry</vt:lpstr>
      <vt:lpstr>Expanded Flow Chart</vt:lpstr>
      <vt:lpstr>Example #2</vt:lpstr>
      <vt:lpstr>Example #2 Solved</vt:lpstr>
      <vt:lpstr>Example #2 Solved</vt:lpstr>
      <vt:lpstr>Example #3</vt:lpstr>
      <vt:lpstr>Example #3 Solved</vt:lpstr>
      <vt:lpstr>Example #3 Solved</vt:lpstr>
      <vt:lpstr>Example #4</vt:lpstr>
      <vt:lpstr>Example #4 Solved</vt:lpstr>
      <vt:lpstr>Example #4 Solved</vt:lpstr>
      <vt:lpstr>Summary</vt:lpstr>
      <vt:lpstr>Example #5</vt:lpstr>
      <vt:lpstr>Example #6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40</cp:revision>
  <dcterms:created xsi:type="dcterms:W3CDTF">2014-03-08T16:53:10Z</dcterms:created>
  <dcterms:modified xsi:type="dcterms:W3CDTF">2015-09-15T07:37:51Z</dcterms:modified>
</cp:coreProperties>
</file>