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4" r:id="rId9"/>
    <p:sldId id="265" r:id="rId10"/>
    <p:sldId id="266" r:id="rId11"/>
    <p:sldId id="268" r:id="rId12"/>
    <p:sldId id="269" r:id="rId13"/>
    <p:sldId id="270" r:id="rId14"/>
    <p:sldId id="267" r:id="rId15"/>
    <p:sldId id="260" r:id="rId16"/>
    <p:sldId id="272" r:id="rId17"/>
    <p:sldId id="274" r:id="rId18"/>
    <p:sldId id="271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192C3-4024-EC46-8E05-664ACBE4BEFE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FB433-EE68-3E41-94CB-4F03266EC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455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585E9-1923-9047-87E9-A510E6D28AB4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E142A-DC1A-BF45-ACD4-870995B96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2B10-9306-9A47-B078-7A01CBE4EC6C}" type="datetime4">
              <a:rPr lang="en-US" smtClean="0"/>
              <a:t>September 14,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D372-30DE-384C-A456-FEA5B900876B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90F1-6B77-394A-B2C9-E97CA79F1EB1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412C-1A87-D04F-A358-EAF041ED7FCA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E724-1791-D14B-BB17-11D23F019B65}" type="datetime4">
              <a:rPr lang="en-US" smtClean="0"/>
              <a:t>September 14,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EBFE-4A34-614D-9B26-0EC6BF71075A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A4A4-2A54-CD4D-BABB-7F232D7BC5FC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A23C-794D-8543-864B-3A2BF42C02EC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45E6-EDD3-5546-AC96-5A4D0D0D3ECA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5CC-CB94-0A4C-B853-32287285DA3C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E291-2BBE-3542-B170-DA0C84868D7C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C230AC-CD06-D640-AD1F-03AA4BFB7F34}" type="datetime4">
              <a:rPr lang="en-US" smtClean="0"/>
              <a:t>September 14,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Molar Mass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5.4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Unit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Unit for </a:t>
            </a:r>
            <a:r>
              <a:rPr lang="en-US" dirty="0" smtClean="0">
                <a:solidFill>
                  <a:srgbClr val="63891F"/>
                </a:solidFill>
              </a:rPr>
              <a:t>molar mass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</a:t>
            </a:r>
            <a:r>
              <a:rPr lang="en-US" b="1" dirty="0" smtClean="0">
                <a:solidFill>
                  <a:schemeClr val="accent5"/>
                </a:solidFill>
              </a:rPr>
              <a:t>g/</a:t>
            </a:r>
            <a:r>
              <a:rPr lang="en-US" b="1" dirty="0" err="1" smtClean="0">
                <a:solidFill>
                  <a:schemeClr val="accent5"/>
                </a:solidFill>
              </a:rPr>
              <a:t>mol</a:t>
            </a:r>
            <a:endParaRPr lang="en-US" b="1" dirty="0" smtClean="0">
              <a:solidFill>
                <a:schemeClr val="accent5"/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two units so it can (and will) be used as a conversion factor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Any conversion from mass to moles or moles to mass will involve the molar mass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Avogadro’s number (that’s only for M/A/P)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17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Unit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Usually conversion factors are given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 you’ll have to solve for </a:t>
            </a:r>
            <a:r>
              <a:rPr lang="en-US" dirty="0" smtClean="0">
                <a:solidFill>
                  <a:schemeClr val="accent5"/>
                </a:solidFill>
              </a:rPr>
              <a:t>molar mass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before you can use it as a conversion factor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Don’t forget significant figures!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24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 the number of grams contained in each of the following number of moles: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3.60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0.820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NaCl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66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3.60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			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Molar mass:		C: 	</a:t>
            </a:r>
            <a:r>
              <a:rPr lang="en-US" dirty="0" smtClean="0">
                <a:solidFill>
                  <a:schemeClr val="accent5"/>
                </a:solidFill>
              </a:rPr>
              <a:t>2(12.01)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H:	</a:t>
            </a:r>
            <a:r>
              <a:rPr lang="en-US" u="sng" dirty="0" smtClean="0">
                <a:solidFill>
                  <a:srgbClr val="63891F"/>
                </a:solidFill>
              </a:rPr>
              <a:t>4(1.008)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    			</a:t>
            </a:r>
            <a:r>
              <a:rPr lang="en-US" dirty="0" smtClean="0">
                <a:solidFill>
                  <a:srgbClr val="63891F"/>
                </a:solidFill>
              </a:rPr>
              <a:t>28.06 g/</a:t>
            </a:r>
            <a:r>
              <a:rPr lang="en-US" dirty="0" err="1" smtClean="0">
                <a:solidFill>
                  <a:srgbClr val="63891F"/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22407" t="1" r="22592" b="-10345"/>
          <a:stretch/>
        </p:blipFill>
        <p:spPr bwMode="auto">
          <a:xfrm>
            <a:off x="1247200" y="3961750"/>
            <a:ext cx="6456134" cy="940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5187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 startAt="2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0.820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NaCl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Molar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mass:		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/>
                </a:solidFill>
              </a:rPr>
              <a:t>22.99</a:t>
            </a:r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u="sng" dirty="0" smtClean="0">
                <a:solidFill>
                  <a:srgbClr val="63891F"/>
                </a:solidFill>
              </a:rPr>
              <a:t>35.45</a:t>
            </a:r>
            <a:endParaRPr lang="en-US" dirty="0">
              <a:solidFill>
                <a:srgbClr val="63891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</a:t>
            </a:r>
            <a:r>
              <a:rPr lang="en-US" dirty="0" smtClean="0">
                <a:solidFill>
                  <a:srgbClr val="63891F"/>
                </a:solidFill>
              </a:rPr>
              <a:t>58.44 </a:t>
            </a:r>
            <a:r>
              <a:rPr lang="en-US" dirty="0">
                <a:solidFill>
                  <a:srgbClr val="63891F"/>
                </a:solidFill>
              </a:rPr>
              <a:t>g/</a:t>
            </a:r>
            <a:r>
              <a:rPr lang="en-US" dirty="0" err="1">
                <a:solidFill>
                  <a:srgbClr val="63891F"/>
                </a:solidFill>
              </a:rPr>
              <a:t>mol</a:t>
            </a:r>
            <a:endParaRPr lang="en-US" dirty="0">
              <a:solidFill>
                <a:srgbClr val="63891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2155" r="22249"/>
          <a:stretch/>
        </p:blipFill>
        <p:spPr bwMode="auto">
          <a:xfrm>
            <a:off x="870222" y="4039810"/>
            <a:ext cx="7492625" cy="8410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6793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moles are contained in each of the following?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25.0 g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25.5 g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LiOH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07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25.0 g H</a:t>
            </a:r>
            <a:r>
              <a:rPr lang="en-US" baseline="-25000" dirty="0">
                <a:solidFill>
                  <a:srgbClr val="404040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O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Molar mass:		H:	</a:t>
            </a:r>
            <a:r>
              <a:rPr lang="en-US" dirty="0" smtClean="0">
                <a:solidFill>
                  <a:schemeClr val="accent5"/>
                </a:solidFill>
              </a:rPr>
              <a:t>2(1.008)</a:t>
            </a: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rgbClr val="404040"/>
                </a:solidFill>
              </a:rPr>
              <a:t>		O:	</a:t>
            </a:r>
            <a:r>
              <a:rPr lang="en-US" u="sng" dirty="0" smtClean="0">
                <a:solidFill>
                  <a:srgbClr val="63891F"/>
                </a:solidFill>
              </a:rPr>
              <a:t>16.00</a:t>
            </a:r>
            <a:endParaRPr lang="en-US" dirty="0" smtClean="0">
              <a:solidFill>
                <a:srgbClr val="63891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rgbClr val="404040"/>
                </a:solidFill>
              </a:rPr>
              <a:t>			</a:t>
            </a:r>
            <a:r>
              <a:rPr lang="en-US" dirty="0" smtClean="0">
                <a:solidFill>
                  <a:srgbClr val="63891F"/>
                </a:solidFill>
              </a:rPr>
              <a:t>18.02 g/</a:t>
            </a:r>
            <a:r>
              <a:rPr lang="en-US" dirty="0" err="1" smtClean="0">
                <a:solidFill>
                  <a:srgbClr val="63891F"/>
                </a:solidFill>
              </a:rPr>
              <a:t>mol</a:t>
            </a:r>
            <a:endParaRPr lang="en-US" dirty="0" smtClean="0">
              <a:solidFill>
                <a:srgbClr val="6389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4289" r="24082"/>
          <a:stretch/>
        </p:blipFill>
        <p:spPr bwMode="auto">
          <a:xfrm>
            <a:off x="686366" y="4032243"/>
            <a:ext cx="7856912" cy="10552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602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 startAt="2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25.5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LiOH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Molar mass:		Li:	</a:t>
            </a:r>
            <a:r>
              <a:rPr lang="en-US" dirty="0" smtClean="0">
                <a:solidFill>
                  <a:schemeClr val="accent5"/>
                </a:solidFill>
              </a:rPr>
              <a:t>6.941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O:	</a:t>
            </a:r>
            <a:r>
              <a:rPr lang="en-US" dirty="0" smtClean="0">
                <a:solidFill>
                  <a:srgbClr val="63891F"/>
                </a:solidFill>
              </a:rPr>
              <a:t>16.00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H:	</a:t>
            </a:r>
            <a:r>
              <a:rPr lang="en-US" u="sng" dirty="0" smtClean="0">
                <a:solidFill>
                  <a:srgbClr val="63891F"/>
                </a:solidFill>
              </a:rPr>
              <a:t>1.008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  <a:r>
              <a:rPr lang="en-US" dirty="0" smtClean="0">
                <a:solidFill>
                  <a:srgbClr val="63891F"/>
                </a:solidFill>
              </a:rPr>
              <a:t>23.95 g/</a:t>
            </a:r>
            <a:r>
              <a:rPr lang="en-US" dirty="0" err="1" smtClean="0">
                <a:solidFill>
                  <a:srgbClr val="63891F"/>
                </a:solidFill>
              </a:rPr>
              <a:t>mol</a:t>
            </a:r>
            <a:endParaRPr lang="en-US" dirty="0">
              <a:solidFill>
                <a:srgbClr val="63891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2358" r="22152"/>
          <a:stretch/>
        </p:blipFill>
        <p:spPr bwMode="auto">
          <a:xfrm>
            <a:off x="720661" y="4415709"/>
            <a:ext cx="7966139" cy="9953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1317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 the formula weight and molar mass of the following compounds: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FeSO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  <a:p>
            <a:pPr marL="457200" indent="-457200">
              <a:buAutoNum type="arabicPeriod"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KMnO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1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 the mass of the following samples: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0.73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  <a:p>
            <a:pPr marL="457200" indent="-457200">
              <a:buAutoNum type="arabicPeriod"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1.6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8.49 x 10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molecules of 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endParaRPr lang="en-US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3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Avogadro’s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 used when referring to molecules, atoms, or particles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not use when talking about mass!!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13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 the number of moles contained in the following samples: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500. g of 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0.250 g of Mg(NO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8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The only mass discussed thus far is atomic mass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Value found on periodic table under symbol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Units used: atomic mass units (</a:t>
            </a:r>
            <a:r>
              <a:rPr lang="en-US" dirty="0" err="1" smtClean="0">
                <a:solidFill>
                  <a:srgbClr val="404040"/>
                </a:solidFill>
              </a:rPr>
              <a:t>amu</a:t>
            </a:r>
            <a:r>
              <a:rPr lang="en-US" dirty="0" smtClean="0">
                <a:solidFill>
                  <a:srgbClr val="404040"/>
                </a:solidFill>
              </a:rPr>
              <a:t>)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Only looked at one element before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Now, look at compounds using formulas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2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Formula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Sum of atomic weights of all atoms in a formula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Also uses atomic mass units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Sometimes use “molecular weight” for covalent compounds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Example: formula weight of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Calcium:	</a:t>
            </a:r>
            <a:r>
              <a:rPr lang="en-US" dirty="0" smtClean="0">
                <a:solidFill>
                  <a:schemeClr val="accent5"/>
                </a:solidFill>
              </a:rPr>
              <a:t>40.08 </a:t>
            </a:r>
            <a:r>
              <a:rPr lang="en-US" dirty="0" err="1" smtClean="0">
                <a:solidFill>
                  <a:schemeClr val="accent5"/>
                </a:solidFill>
              </a:rPr>
              <a:t>amu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Oxygen:	</a:t>
            </a:r>
            <a:r>
              <a:rPr lang="en-US" u="sng" dirty="0" smtClean="0">
                <a:solidFill>
                  <a:srgbClr val="63891F"/>
                </a:solidFill>
              </a:rPr>
              <a:t>16.00 </a:t>
            </a:r>
            <a:r>
              <a:rPr lang="en-US" u="sng" dirty="0" err="1" smtClean="0">
                <a:solidFill>
                  <a:srgbClr val="63891F"/>
                </a:solidFill>
              </a:rPr>
              <a:t>amu</a:t>
            </a:r>
            <a:endParaRPr lang="en-US" u="sng" dirty="0" smtClean="0">
              <a:solidFill>
                <a:srgbClr val="63891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  <a:r>
              <a:rPr lang="en-US" b="1" dirty="0" smtClean="0">
                <a:solidFill>
                  <a:srgbClr val="63891F"/>
                </a:solidFill>
              </a:rPr>
              <a:t>56.08 </a:t>
            </a:r>
            <a:r>
              <a:rPr lang="en-US" b="1" dirty="0" err="1" smtClean="0">
                <a:solidFill>
                  <a:srgbClr val="63891F"/>
                </a:solidFill>
              </a:rPr>
              <a:t>amu</a:t>
            </a:r>
            <a:r>
              <a:rPr lang="en-US" b="1" dirty="0" smtClean="0">
                <a:solidFill>
                  <a:srgbClr val="63891F"/>
                </a:solidFill>
              </a:rPr>
              <a:t>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formula weight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CaO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2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the formula weight of the following compounds: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7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			2. NH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3. CaCO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39.10 </a:t>
            </a:r>
            <a:r>
              <a:rPr lang="en-US" dirty="0" err="1" smtClean="0">
                <a:solidFill>
                  <a:schemeClr val="accent5"/>
                </a:solidFill>
              </a:rPr>
              <a:t>amu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N: </a:t>
            </a:r>
            <a:r>
              <a:rPr lang="en-US" dirty="0" smtClean="0">
                <a:solidFill>
                  <a:srgbClr val="63891F"/>
                </a:solidFill>
              </a:rPr>
              <a:t>14.01 </a:t>
            </a:r>
            <a:r>
              <a:rPr lang="en-US" dirty="0" err="1" smtClean="0">
                <a:solidFill>
                  <a:srgbClr val="63891F"/>
                </a:solidFill>
              </a:rPr>
              <a:t>amu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63891F"/>
                </a:solidFill>
              </a:rPr>
              <a:t>40.08 </a:t>
            </a:r>
            <a:r>
              <a:rPr lang="en-US" dirty="0" err="1" smtClean="0">
                <a:solidFill>
                  <a:srgbClr val="63891F"/>
                </a:solidFill>
              </a:rPr>
              <a:t>amu</a:t>
            </a:r>
            <a:endParaRPr lang="en-US" dirty="0" smtClean="0">
              <a:solidFill>
                <a:srgbClr val="63891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I: </a:t>
            </a:r>
            <a:r>
              <a:rPr lang="en-US" u="sng" dirty="0" smtClean="0">
                <a:solidFill>
                  <a:srgbClr val="63891F"/>
                </a:solidFill>
              </a:rPr>
              <a:t>126.9 </a:t>
            </a:r>
            <a:r>
              <a:rPr lang="en-US" u="sng" dirty="0" err="1" smtClean="0">
                <a:solidFill>
                  <a:srgbClr val="63891F"/>
                </a:solidFill>
              </a:rPr>
              <a:t>amu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H: </a:t>
            </a:r>
            <a:r>
              <a:rPr lang="en-US" u="sng" dirty="0" smtClean="0">
                <a:solidFill>
                  <a:srgbClr val="63891F"/>
                </a:solidFill>
              </a:rPr>
              <a:t>3(1.008) </a:t>
            </a:r>
            <a:r>
              <a:rPr lang="en-US" u="sng" dirty="0" err="1" smtClean="0">
                <a:solidFill>
                  <a:srgbClr val="63891F"/>
                </a:solidFill>
              </a:rPr>
              <a:t>amu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dirty="0" smtClean="0">
                <a:solidFill>
                  <a:srgbClr val="63891F"/>
                </a:solidFill>
              </a:rPr>
              <a:t>12.01 </a:t>
            </a:r>
            <a:r>
              <a:rPr lang="en-US" dirty="0" err="1" smtClean="0">
                <a:solidFill>
                  <a:srgbClr val="63891F"/>
                </a:solidFill>
              </a:rPr>
              <a:t>amu</a:t>
            </a:r>
            <a:endParaRPr lang="en-US" dirty="0" smtClean="0">
              <a:solidFill>
                <a:srgbClr val="63891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dirty="0" smtClean="0">
                <a:solidFill>
                  <a:srgbClr val="63891F"/>
                </a:solidFill>
              </a:rPr>
              <a:t>166.0 </a:t>
            </a:r>
            <a:r>
              <a:rPr lang="en-US" dirty="0" err="1" smtClean="0">
                <a:solidFill>
                  <a:srgbClr val="63891F"/>
                </a:solidFill>
              </a:rPr>
              <a:t>amu</a:t>
            </a:r>
            <a:r>
              <a:rPr lang="en-US" dirty="0" smtClean="0">
                <a:solidFill>
                  <a:srgbClr val="63891F"/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    </a:t>
            </a:r>
            <a:r>
              <a:rPr lang="en-US" dirty="0" smtClean="0">
                <a:solidFill>
                  <a:srgbClr val="63891F"/>
                </a:solidFill>
              </a:rPr>
              <a:t>17.03 </a:t>
            </a:r>
            <a:r>
              <a:rPr lang="en-US" dirty="0" err="1" smtClean="0">
                <a:solidFill>
                  <a:srgbClr val="63891F"/>
                </a:solidFill>
              </a:rPr>
              <a:t>amu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O: </a:t>
            </a:r>
            <a:r>
              <a:rPr lang="en-US" u="sng" dirty="0" smtClean="0">
                <a:solidFill>
                  <a:srgbClr val="63891F"/>
                </a:solidFill>
              </a:rPr>
              <a:t>3(16.00) </a:t>
            </a:r>
            <a:r>
              <a:rPr lang="en-US" u="sng" dirty="0" err="1" smtClean="0">
                <a:solidFill>
                  <a:srgbClr val="63891F"/>
                </a:solidFill>
              </a:rPr>
              <a:t>amu</a:t>
            </a:r>
            <a:endParaRPr lang="en-US" u="sng" dirty="0" smtClean="0">
              <a:solidFill>
                <a:srgbClr val="63891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     </a:t>
            </a:r>
            <a:r>
              <a:rPr lang="en-US" dirty="0" smtClean="0">
                <a:solidFill>
                  <a:srgbClr val="63891F"/>
                </a:solidFill>
              </a:rPr>
              <a:t>100.09 </a:t>
            </a:r>
            <a:r>
              <a:rPr lang="en-US" dirty="0" err="1" smtClean="0">
                <a:solidFill>
                  <a:srgbClr val="63891F"/>
                </a:solidFill>
              </a:rPr>
              <a:t>amu</a:t>
            </a:r>
            <a:endParaRPr lang="en-US" dirty="0">
              <a:solidFill>
                <a:srgbClr val="63891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2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Formula weight is fine, but it is not practical on a physical scale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Deal with grams rather than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rgbClr val="63891F"/>
                </a:solidFill>
              </a:rPr>
              <a:t>Molar mass</a:t>
            </a:r>
            <a:r>
              <a:rPr lang="en-US" dirty="0" smtClean="0">
                <a:solidFill>
                  <a:srgbClr val="63891F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the formula mass reported in </a:t>
            </a:r>
            <a:r>
              <a:rPr lang="en-US" b="1" dirty="0" smtClean="0">
                <a:solidFill>
                  <a:srgbClr val="63891F"/>
                </a:solidFill>
              </a:rPr>
              <a:t>g/</a:t>
            </a:r>
            <a:r>
              <a:rPr lang="en-US" b="1" dirty="0" err="1" smtClean="0">
                <a:solidFill>
                  <a:srgbClr val="63891F"/>
                </a:solidFill>
              </a:rPr>
              <a:t>mol</a:t>
            </a:r>
            <a:r>
              <a:rPr lang="en-US" b="1" dirty="0" smtClean="0">
                <a:solidFill>
                  <a:srgbClr val="63891F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rather than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/molecule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the formula mass of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</a:t>
            </a:r>
            <a:r>
              <a:rPr lang="en-US" b="1" dirty="0">
                <a:solidFill>
                  <a:schemeClr val="accent5"/>
                </a:solidFill>
              </a:rPr>
              <a:t>56.08 </a:t>
            </a:r>
            <a:r>
              <a:rPr lang="en-US" b="1" dirty="0" err="1">
                <a:solidFill>
                  <a:schemeClr val="accent5"/>
                </a:solidFill>
              </a:rPr>
              <a:t>amu</a:t>
            </a:r>
            <a:r>
              <a:rPr lang="en-US" b="1" dirty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 the molar mass of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</a:t>
            </a:r>
            <a:r>
              <a:rPr lang="en-US" b="1" dirty="0">
                <a:solidFill>
                  <a:srgbClr val="63891F"/>
                </a:solidFill>
              </a:rPr>
              <a:t>56.08 </a:t>
            </a:r>
            <a:r>
              <a:rPr lang="en-US" b="1" dirty="0" smtClean="0">
                <a:solidFill>
                  <a:srgbClr val="63891F"/>
                </a:solidFill>
              </a:rPr>
              <a:t>g/</a:t>
            </a:r>
            <a:r>
              <a:rPr lang="en-US" b="1" dirty="0" err="1" smtClean="0">
                <a:solidFill>
                  <a:srgbClr val="63891F"/>
                </a:solidFill>
              </a:rPr>
              <a:t>mol</a:t>
            </a:r>
            <a:endParaRPr lang="en-US" dirty="0" smtClean="0">
              <a:solidFill>
                <a:srgbClr val="63891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3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the molar mass of the compounds from example #1.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7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404040"/>
                </a:solidFill>
              </a:rPr>
              <a:t>KI: </a:t>
            </a:r>
            <a:r>
              <a:rPr lang="en-US" dirty="0" smtClean="0">
                <a:solidFill>
                  <a:schemeClr val="accent5"/>
                </a:solidFill>
              </a:rPr>
              <a:t>166.0 g/</a:t>
            </a:r>
            <a:r>
              <a:rPr lang="en-US" dirty="0" err="1" smtClean="0">
                <a:solidFill>
                  <a:schemeClr val="accent5"/>
                </a:solidFill>
              </a:rPr>
              <a:t>mol</a:t>
            </a:r>
            <a:endParaRPr lang="en-US" dirty="0" smtClean="0">
              <a:solidFill>
                <a:schemeClr val="accent5"/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404040"/>
                </a:solidFill>
              </a:rPr>
              <a:t>NH</a:t>
            </a:r>
            <a:r>
              <a:rPr lang="en-US" baseline="-25000" dirty="0" smtClean="0">
                <a:solidFill>
                  <a:srgbClr val="404040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: </a:t>
            </a:r>
            <a:r>
              <a:rPr lang="en-US" dirty="0" smtClean="0">
                <a:solidFill>
                  <a:srgbClr val="63891F"/>
                </a:solidFill>
              </a:rPr>
              <a:t>17.03 g/</a:t>
            </a:r>
            <a:r>
              <a:rPr lang="en-US" dirty="0" err="1" smtClean="0">
                <a:solidFill>
                  <a:srgbClr val="63891F"/>
                </a:solidFill>
              </a:rPr>
              <a:t>mol</a:t>
            </a:r>
            <a:endParaRPr lang="en-US" baseline="-25000" dirty="0" smtClean="0">
              <a:solidFill>
                <a:srgbClr val="63891F"/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404040"/>
                </a:solidFill>
              </a:rPr>
              <a:t>CaCO</a:t>
            </a:r>
            <a:r>
              <a:rPr lang="en-US" baseline="-25000" dirty="0" smtClean="0">
                <a:solidFill>
                  <a:srgbClr val="404040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: </a:t>
            </a:r>
            <a:r>
              <a:rPr lang="en-US" dirty="0" smtClean="0">
                <a:solidFill>
                  <a:srgbClr val="63891F"/>
                </a:solidFill>
              </a:rPr>
              <a:t>100.09 g/</a:t>
            </a:r>
            <a:r>
              <a:rPr lang="en-US" dirty="0" err="1" smtClean="0">
                <a:solidFill>
                  <a:srgbClr val="63891F"/>
                </a:solidFill>
              </a:rPr>
              <a:t>mol</a:t>
            </a:r>
            <a:endParaRPr lang="en-US" dirty="0" smtClean="0">
              <a:solidFill>
                <a:srgbClr val="63891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1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293</TotalTime>
  <Words>465</Words>
  <Application>Microsoft Macintosh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Executive</vt:lpstr>
      <vt:lpstr>Molar Mass</vt:lpstr>
      <vt:lpstr>Avogadro’s Number</vt:lpstr>
      <vt:lpstr>Mass</vt:lpstr>
      <vt:lpstr>Formula Weight</vt:lpstr>
      <vt:lpstr>Example #1</vt:lpstr>
      <vt:lpstr>Example #1 Solved</vt:lpstr>
      <vt:lpstr>Molar Mass</vt:lpstr>
      <vt:lpstr>Example #2</vt:lpstr>
      <vt:lpstr>Example #2 Solved</vt:lpstr>
      <vt:lpstr>Unit Conversion</vt:lpstr>
      <vt:lpstr>Unit Conversion</vt:lpstr>
      <vt:lpstr>Example #3</vt:lpstr>
      <vt:lpstr>Example #3 Solved</vt:lpstr>
      <vt:lpstr>Example #3 Solved</vt:lpstr>
      <vt:lpstr>Example #4</vt:lpstr>
      <vt:lpstr>Example #4 Solved</vt:lpstr>
      <vt:lpstr>Example #4 Solved</vt:lpstr>
      <vt:lpstr>Example #5</vt:lpstr>
      <vt:lpstr>Example #6</vt:lpstr>
      <vt:lpstr>Example #7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26</cp:revision>
  <dcterms:created xsi:type="dcterms:W3CDTF">2014-03-08T16:53:10Z</dcterms:created>
  <dcterms:modified xsi:type="dcterms:W3CDTF">2015-09-15T06:31:28Z</dcterms:modified>
</cp:coreProperties>
</file>