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4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70" r:id="rId9"/>
    <p:sldId id="265" r:id="rId10"/>
    <p:sldId id="266" r:id="rId11"/>
    <p:sldId id="261" r:id="rId12"/>
    <p:sldId id="262" r:id="rId13"/>
    <p:sldId id="267" r:id="rId14"/>
    <p:sldId id="271" r:id="rId15"/>
    <p:sldId id="268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5425B-3C21-4444-B13D-4F9447380542}" type="datetimeFigureOut">
              <a:rPr lang="en-US" smtClean="0"/>
              <a:t>9/14/15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3D85C-85EE-7F44-92DA-D55CAD273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37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70FE3-AD32-0F49-A741-224925C7C60F}" type="datetimeFigureOut">
              <a:rPr lang="en-US" smtClean="0"/>
              <a:t>9/14/15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ED19F-B507-DD44-959F-38E97E07B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328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ED19F-B507-DD44-959F-38E97E07B08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99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36AD-2916-9A44-A618-6769F11C9F67}" type="datetime4">
              <a:rPr lang="en-US" smtClean="0"/>
              <a:t>September 14,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6A42-5889-BA4F-A858-A88F0B3D0376}" type="datetime4">
              <a:rPr lang="en-US" smtClean="0"/>
              <a:t>September 14,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1F7A-5B5B-D441-8ED6-3856465F8EE9}" type="datetime4">
              <a:rPr lang="en-US" smtClean="0"/>
              <a:t>September 14,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9690F-F3C8-FB4B-BE3B-85C36AA63615}" type="datetime4">
              <a:rPr lang="en-US" smtClean="0"/>
              <a:t>September 14,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A224-38B8-3242-A521-C487D9DB1A7F}" type="datetime4">
              <a:rPr lang="en-US" smtClean="0"/>
              <a:t>September 14,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7AEE-5790-3649-A141-8945C21FF69A}" type="datetime4">
              <a:rPr lang="en-US" smtClean="0"/>
              <a:t>September 14,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A3D8-5C73-764C-B4CA-27D99C35030A}" type="datetime4">
              <a:rPr lang="en-US" smtClean="0"/>
              <a:t>September 14,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708D-454D-A848-B1A2-913A3C3CF07D}" type="datetime4">
              <a:rPr lang="en-US" smtClean="0"/>
              <a:t>September 14,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9D7D-F718-4F4F-B16B-AE1D9F051A3D}" type="datetime4">
              <a:rPr lang="en-US" smtClean="0"/>
              <a:t>September 14,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F849-300A-B744-95CC-0C21E74EEF51}" type="datetime4">
              <a:rPr lang="en-US" smtClean="0"/>
              <a:t>September 14,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9E95-F3C4-E347-9FF7-10A3A95A528E}" type="datetime4">
              <a:rPr lang="en-US" smtClean="0"/>
              <a:t>September 14,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40EA5AE-3D41-7048-8547-83CD0059A8EE}" type="datetime4">
              <a:rPr lang="en-US" smtClean="0"/>
              <a:t>September 14,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6.png"/><Relationship Id="rId5" Type="http://schemas.openxmlformats.org/officeDocument/2006/relationships/package" Target="../embeddings/Microsoft_Word_Document2.docx"/><Relationship Id="rId6" Type="http://schemas.openxmlformats.org/officeDocument/2006/relationships/image" Target="../media/image7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4" Type="http://schemas.openxmlformats.org/officeDocument/2006/relationships/image" Target="../media/image8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4" Type="http://schemas.openxmlformats.org/officeDocument/2006/relationships/image" Target="../media/image9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Mole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Section 5.3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448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1.0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0.38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3998924"/>
              </p:ext>
            </p:extLst>
          </p:nvPr>
        </p:nvGraphicFramePr>
        <p:xfrm>
          <a:off x="449942" y="2490324"/>
          <a:ext cx="8236857" cy="591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Document" r:id="rId3" imgW="5486400" imgH="393700" progId="Word.Document.12">
                  <p:embed/>
                </p:oleObj>
              </mc:Choice>
              <mc:Fallback>
                <p:oleObj name="Document" r:id="rId3" imgW="5486400" imgH="393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9942" y="2490324"/>
                        <a:ext cx="8236857" cy="5910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4993292"/>
              </p:ext>
            </p:extLst>
          </p:nvPr>
        </p:nvGraphicFramePr>
        <p:xfrm>
          <a:off x="449941" y="4861826"/>
          <a:ext cx="8174415" cy="586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Document" r:id="rId5" imgW="5486400" imgH="393700" progId="Word.Document.12">
                  <p:embed/>
                </p:oleObj>
              </mc:Choice>
              <mc:Fallback>
                <p:oleObj name="Document" r:id="rId5" imgW="5486400" imgH="393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9941" y="4861826"/>
                        <a:ext cx="8174415" cy="5865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5096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 startAt="3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3.2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0878827"/>
              </p:ext>
            </p:extLst>
          </p:nvPr>
        </p:nvGraphicFramePr>
        <p:xfrm>
          <a:off x="457199" y="2555549"/>
          <a:ext cx="8388033" cy="601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Document" r:id="rId3" imgW="5486400" imgH="393700" progId="Word.Document.12">
                  <p:embed/>
                </p:oleObj>
              </mc:Choice>
              <mc:Fallback>
                <p:oleObj name="Document" r:id="rId3" imgW="5486400" imgH="393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199" y="2555549"/>
                        <a:ext cx="8388033" cy="6019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3769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Avogadro’s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When to use Avogadro’s number in problems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Problem should include key words: molecules, atoms, or particles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Helpful hint: remember M/A/P</a:t>
            </a:r>
          </a:p>
          <a:p>
            <a:pPr lvl="1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olecules,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toms,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articles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888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many moles of ethanol contain 8.62 x 10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25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molecules?</a:t>
            </a:r>
            <a:endParaRPr lang="en-US" baseline="30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3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#3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8.62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x 10</a:t>
            </a: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25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molecules to moles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Answer: 143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ethanol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9379357"/>
              </p:ext>
            </p:extLst>
          </p:nvPr>
        </p:nvGraphicFramePr>
        <p:xfrm>
          <a:off x="412096" y="2998964"/>
          <a:ext cx="8274704" cy="517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Document" r:id="rId3" imgW="5486400" imgH="342900" progId="Word.Document.12">
                  <p:embed/>
                </p:oleObj>
              </mc:Choice>
              <mc:Fallback>
                <p:oleObj name="Document" r:id="rId3" imgW="5486400" imgH="342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2096" y="2998964"/>
                        <a:ext cx="8274704" cy="5171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162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many molecules are contained in each of the following number of moles?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2.5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penicillin molecules</a:t>
            </a: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0.82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caffeine molecules</a:t>
            </a: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55.3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acetaminophen molecules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33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404040"/>
                </a:solidFill>
              </a:rPr>
              <a:t>How many moles of water contain the following number of molecules?</a:t>
            </a: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3.01 x 10</a:t>
            </a:r>
            <a:r>
              <a:rPr lang="en-US" baseline="30000" dirty="0" smtClean="0">
                <a:solidFill>
                  <a:srgbClr val="404040"/>
                </a:solidFill>
              </a:rPr>
              <a:t>22</a:t>
            </a:r>
            <a:r>
              <a:rPr lang="en-US" dirty="0" smtClean="0">
                <a:solidFill>
                  <a:srgbClr val="404040"/>
                </a:solidFill>
              </a:rPr>
              <a:t> molecules</a:t>
            </a: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9.0 x 10</a:t>
            </a:r>
            <a:r>
              <a:rPr lang="en-US" baseline="30000" dirty="0" smtClean="0">
                <a:solidFill>
                  <a:srgbClr val="404040"/>
                </a:solidFill>
              </a:rPr>
              <a:t>24</a:t>
            </a:r>
            <a:r>
              <a:rPr lang="en-US" dirty="0" smtClean="0">
                <a:solidFill>
                  <a:srgbClr val="404040"/>
                </a:solidFill>
              </a:rPr>
              <a:t> molecules</a:t>
            </a: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5.71 x 10</a:t>
            </a:r>
            <a:r>
              <a:rPr lang="en-US" baseline="30000" dirty="0" smtClean="0">
                <a:solidFill>
                  <a:srgbClr val="404040"/>
                </a:solidFill>
              </a:rPr>
              <a:t>25</a:t>
            </a:r>
            <a:r>
              <a:rPr lang="en-US" dirty="0" smtClean="0">
                <a:solidFill>
                  <a:srgbClr val="404040"/>
                </a:solidFill>
              </a:rPr>
              <a:t> molecules</a:t>
            </a: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84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many moles of carbon atoms are in the following samples: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0.034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0.752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1.85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16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12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FN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2990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many carbon atoms are in each of the samples from the previous slide?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80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Avogadro’s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Amadeo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Avogadro (1776-1856)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6.022 x 10</a:t>
            </a:r>
            <a:r>
              <a:rPr lang="en-US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23</a:t>
            </a:r>
          </a:p>
          <a:p>
            <a:endParaRPr lang="en-US" b="1" baseline="30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Also called a “mole”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Abbreviated as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mol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Used to talk about atoms, molecules, and ions so scale is a little more reasonable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740" y="1600200"/>
            <a:ext cx="2766060" cy="230505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54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The Mole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 a word to indicate a value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316228"/>
              </p:ext>
            </p:extLst>
          </p:nvPr>
        </p:nvGraphicFramePr>
        <p:xfrm>
          <a:off x="952498" y="2381248"/>
          <a:ext cx="7191376" cy="37449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95688"/>
                <a:gridCol w="3595688"/>
              </a:tblGrid>
              <a:tr h="74898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Term</a:t>
                      </a:r>
                      <a:endParaRPr lang="en-US" sz="3200" dirty="0">
                        <a:solidFill>
                          <a:srgbClr val="40404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Value</a:t>
                      </a:r>
                      <a:endParaRPr lang="en-US" sz="3200" dirty="0">
                        <a:solidFill>
                          <a:srgbClr val="40404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  <a:tr h="74898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dozen</a:t>
                      </a:r>
                      <a:endParaRPr lang="en-US" sz="2400" dirty="0">
                        <a:solidFill>
                          <a:srgbClr val="40404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12</a:t>
                      </a:r>
                      <a:endParaRPr lang="en-US" sz="2400" dirty="0">
                        <a:solidFill>
                          <a:srgbClr val="40404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  <a:tr h="74898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gross</a:t>
                      </a:r>
                      <a:endParaRPr lang="en-US" sz="2400" dirty="0">
                        <a:solidFill>
                          <a:srgbClr val="40404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144</a:t>
                      </a:r>
                      <a:endParaRPr lang="en-US" sz="2400" dirty="0">
                        <a:solidFill>
                          <a:srgbClr val="40404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  <a:tr h="74898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ream</a:t>
                      </a:r>
                      <a:endParaRPr lang="en-US" sz="2400" dirty="0">
                        <a:solidFill>
                          <a:srgbClr val="40404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500</a:t>
                      </a:r>
                      <a:endParaRPr lang="en-US" sz="2400" dirty="0">
                        <a:solidFill>
                          <a:srgbClr val="40404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  <a:tr h="74898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2"/>
                          </a:solidFill>
                          <a:latin typeface="Century Gothic"/>
                          <a:cs typeface="Century Gothic"/>
                        </a:rPr>
                        <a:t>mole</a:t>
                      </a:r>
                      <a:endParaRPr lang="en-US" sz="2400" dirty="0">
                        <a:solidFill>
                          <a:schemeClr val="accent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2"/>
                          </a:solidFill>
                          <a:latin typeface="Century Gothic"/>
                          <a:cs typeface="Century Gothic"/>
                        </a:rPr>
                        <a:t>6.022 x 10</a:t>
                      </a:r>
                      <a:r>
                        <a:rPr lang="en-US" sz="2400" baseline="30000" dirty="0" smtClean="0">
                          <a:solidFill>
                            <a:schemeClr val="accent2"/>
                          </a:solidFill>
                          <a:latin typeface="Century Gothic"/>
                          <a:cs typeface="Century Gothic"/>
                        </a:rPr>
                        <a:t>23</a:t>
                      </a:r>
                      <a:endParaRPr lang="en-US" sz="2400" baseline="30000" dirty="0">
                        <a:solidFill>
                          <a:schemeClr val="accent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55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The Mole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 make an equality and therefore a conversion factor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particles = 6.022 x 10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23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particles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00375" y="4850287"/>
            <a:ext cx="920750" cy="23177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1370534" y="4181593"/>
            <a:ext cx="6231858" cy="937278"/>
            <a:chOff x="1218296" y="4113064"/>
            <a:chExt cx="6231858" cy="937278"/>
          </a:xfrm>
        </p:grpSpPr>
        <p:sp>
          <p:nvSpPr>
            <p:cNvPr id="12" name="TextBox 11"/>
            <p:cNvSpPr txBox="1"/>
            <p:nvPr/>
          </p:nvSpPr>
          <p:spPr>
            <a:xfrm>
              <a:off x="1356461" y="4113064"/>
              <a:ext cx="19728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1 </a:t>
              </a:r>
              <a:r>
                <a:rPr lang="en-US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mol</a:t>
              </a:r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 </a:t>
              </a:r>
              <a:r>
                <a:rPr lang="en-US" sz="2000" dirty="0" smtClean="0">
                  <a:solidFill>
                    <a:schemeClr val="tx2"/>
                  </a:solidFill>
                  <a:latin typeface="Century Gothic"/>
                  <a:cs typeface="Century Gothic"/>
                </a:rPr>
                <a:t>items</a:t>
              </a:r>
              <a:endParaRPr lang="en-US" sz="2000" dirty="0">
                <a:solidFill>
                  <a:schemeClr val="tx2"/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098417" y="4113064"/>
              <a:ext cx="23517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9C5252"/>
                  </a:solidFill>
                  <a:latin typeface="Century Gothic"/>
                  <a:cs typeface="Century Gothic"/>
                </a:rPr>
                <a:t>6.022 x 10</a:t>
              </a:r>
              <a:r>
                <a:rPr lang="en-US" sz="2000" baseline="30000" dirty="0" smtClean="0">
                  <a:solidFill>
                    <a:srgbClr val="9C5252"/>
                  </a:solidFill>
                  <a:latin typeface="Century Gothic"/>
                  <a:cs typeface="Century Gothic"/>
                </a:rPr>
                <a:t>23</a:t>
              </a:r>
              <a:r>
                <a:rPr lang="en-US" sz="2000" dirty="0" smtClean="0">
                  <a:solidFill>
                    <a:srgbClr val="9C5252"/>
                  </a:solidFill>
                  <a:latin typeface="Century Gothic"/>
                  <a:cs typeface="Century Gothic"/>
                </a:rPr>
                <a:t> </a:t>
              </a:r>
              <a:r>
                <a:rPr lang="en-US" sz="2000" dirty="0" smtClean="0">
                  <a:solidFill>
                    <a:schemeClr val="tx2"/>
                  </a:solidFill>
                  <a:latin typeface="Century Gothic"/>
                  <a:cs typeface="Century Gothic"/>
                </a:rPr>
                <a:t>items</a:t>
              </a:r>
              <a:endParaRPr lang="en-US" sz="2000" dirty="0">
                <a:solidFill>
                  <a:schemeClr val="tx2"/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292129" y="4650232"/>
              <a:ext cx="19728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1 </a:t>
              </a:r>
              <a:r>
                <a:rPr lang="en-US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mol</a:t>
              </a:r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 </a:t>
              </a:r>
              <a:r>
                <a:rPr lang="en-US" sz="2000" dirty="0" smtClean="0">
                  <a:solidFill>
                    <a:srgbClr val="2F5897"/>
                  </a:solidFill>
                  <a:latin typeface="Century Gothic"/>
                  <a:cs typeface="Century Gothic"/>
                </a:rPr>
                <a:t>items</a:t>
              </a:r>
              <a:endParaRPr lang="en-US" sz="2000" dirty="0">
                <a:solidFill>
                  <a:srgbClr val="2F5897"/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218296" y="4650232"/>
              <a:ext cx="23517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accent2"/>
                  </a:solidFill>
                  <a:latin typeface="Century Gothic"/>
                  <a:cs typeface="Century Gothic"/>
                </a:rPr>
                <a:t>6.022 x 10</a:t>
              </a:r>
              <a:r>
                <a:rPr lang="en-US" sz="2000" baseline="30000" dirty="0" smtClean="0">
                  <a:solidFill>
                    <a:schemeClr val="accent2"/>
                  </a:solidFill>
                  <a:latin typeface="Century Gothic"/>
                  <a:cs typeface="Century Gothic"/>
                </a:rPr>
                <a:t>23</a:t>
              </a:r>
              <a:r>
                <a:rPr lang="en-US" sz="2000" dirty="0" smtClean="0">
                  <a:solidFill>
                    <a:schemeClr val="accent2"/>
                  </a:solidFill>
                  <a:latin typeface="Century Gothic"/>
                  <a:cs typeface="Century Gothic"/>
                </a:rPr>
                <a:t> </a:t>
              </a:r>
              <a:r>
                <a:rPr lang="en-US" sz="2000" dirty="0" smtClean="0">
                  <a:solidFill>
                    <a:schemeClr val="tx2"/>
                  </a:solidFill>
                  <a:latin typeface="Century Gothic"/>
                  <a:cs typeface="Century Gothic"/>
                </a:rPr>
                <a:t>items</a:t>
              </a:r>
              <a:endParaRPr lang="en-US" sz="2000" dirty="0">
                <a:solidFill>
                  <a:schemeClr val="tx2"/>
                </a:solidFill>
                <a:latin typeface="Century Gothic"/>
                <a:cs typeface="Century Gothic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1331135" y="4595397"/>
              <a:ext cx="2109330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223387" y="4596008"/>
              <a:ext cx="2109330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006069" y="4395342"/>
              <a:ext cx="72853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or</a:t>
              </a:r>
              <a:endParaRPr lang="en-US" sz="2000" dirty="0">
                <a:solidFill>
                  <a:schemeClr val="tx2"/>
                </a:solidFill>
                <a:latin typeface="Century Gothic"/>
                <a:cs typeface="Century Gothic"/>
              </a:endParaRPr>
            </a:p>
          </p:txBody>
        </p:sp>
      </p:grp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55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many items are contained in the following amounts?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1.0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baseballs</a:t>
            </a: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5.3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Cheerios</a:t>
            </a: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0.498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molecules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47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1.0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baseballs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5.3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Cheerios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0.498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CH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molecules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174342"/>
              </p:ext>
            </p:extLst>
          </p:nvPr>
        </p:nvGraphicFramePr>
        <p:xfrm>
          <a:off x="747713" y="3416300"/>
          <a:ext cx="3614737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" name="Equation" r:id="rId3" imgW="2032000" imgH="406400" progId="Equation.3">
                  <p:embed/>
                </p:oleObj>
              </mc:Choice>
              <mc:Fallback>
                <p:oleObj name="Equation" r:id="rId3" imgW="2032000" imgH="40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7713" y="3416300"/>
                        <a:ext cx="3614737" cy="722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70374" y="2301875"/>
            <a:ext cx="1238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baseballs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633925"/>
              </p:ext>
            </p:extLst>
          </p:nvPr>
        </p:nvGraphicFramePr>
        <p:xfrm>
          <a:off x="736599" y="2124075"/>
          <a:ext cx="3590925" cy="722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Equation" r:id="rId5" imgW="2019300" imgH="406400" progId="Equation.3">
                  <p:embed/>
                </p:oleObj>
              </mc:Choice>
              <mc:Fallback>
                <p:oleObj name="Equation" r:id="rId5" imgW="2019300" imgH="40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36599" y="2124075"/>
                        <a:ext cx="3590925" cy="7227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62450" y="3597275"/>
            <a:ext cx="1238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404040"/>
                </a:solidFill>
                <a:latin typeface="Century Gothic"/>
                <a:cs typeface="Century Gothic"/>
              </a:rPr>
              <a:t>Cheerios</a:t>
            </a:r>
            <a:endParaRPr lang="en-US" dirty="0">
              <a:solidFill>
                <a:srgbClr val="404040"/>
              </a:solidFill>
              <a:latin typeface="Century Gothic"/>
              <a:cs typeface="Century Gothic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695599"/>
              </p:ext>
            </p:extLst>
          </p:nvPr>
        </p:nvGraphicFramePr>
        <p:xfrm>
          <a:off x="612775" y="4854575"/>
          <a:ext cx="38862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" name="Equation" r:id="rId7" imgW="2184400" imgH="406400" progId="Equation.3">
                  <p:embed/>
                </p:oleObj>
              </mc:Choice>
              <mc:Fallback>
                <p:oleObj name="Equation" r:id="rId7" imgW="2184400" imgH="40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2775" y="4854575"/>
                        <a:ext cx="3886200" cy="722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498975" y="5035550"/>
            <a:ext cx="1863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404040"/>
                </a:solidFill>
                <a:latin typeface="Century Gothic"/>
                <a:cs typeface="Century Gothic"/>
              </a:rPr>
              <a:t>CH</a:t>
            </a:r>
            <a:r>
              <a:rPr lang="en-US" baseline="-25000" dirty="0" smtClean="0">
                <a:solidFill>
                  <a:srgbClr val="404040"/>
                </a:solidFill>
                <a:latin typeface="Century Gothic"/>
                <a:cs typeface="Century Gothic"/>
              </a:rPr>
              <a:t>4</a:t>
            </a:r>
            <a:r>
              <a:rPr lang="en-US" dirty="0" smtClean="0">
                <a:solidFill>
                  <a:srgbClr val="404040"/>
                </a:solidFill>
                <a:latin typeface="Century Gothic"/>
                <a:cs typeface="Century Gothic"/>
              </a:rPr>
              <a:t> molecules</a:t>
            </a:r>
            <a:endParaRPr lang="en-US" baseline="-25000" dirty="0">
              <a:solidFill>
                <a:srgbClr val="404040"/>
              </a:solidFill>
              <a:latin typeface="Century Gothic"/>
              <a:cs typeface="Century Gothic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16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Moles and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molecule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C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 contains 3 C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atoms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 mole of C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 molecules contains 3 moles of C atoms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Think of it like this: 1 person has 2 eyes, so 1 dozen people would have 2 dozen eyes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subscript becomes a multiplier if atoms are desired particle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9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Set up exactly like before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Given/desired units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Set up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Plug in/solve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4800" dirty="0" smtClean="0">
                <a:solidFill>
                  <a:schemeClr val="accent2"/>
                </a:solidFill>
              </a:rPr>
              <a:t>LABEL EVERYTHING!!!!!</a:t>
            </a:r>
            <a:endParaRPr lang="en-US" sz="480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16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Determine the number of H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atoms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 each of the following samples: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1.0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NH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0.38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</a:t>
            </a: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3.2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endParaRPr lang="en-US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939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259</TotalTime>
  <Words>438</Words>
  <Application>Microsoft Macintosh PowerPoint</Application>
  <PresentationFormat>On-screen Show (4:3)</PresentationFormat>
  <Paragraphs>152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Executive</vt:lpstr>
      <vt:lpstr>Equation</vt:lpstr>
      <vt:lpstr>Microsoft Word Document</vt:lpstr>
      <vt:lpstr>The Mole</vt:lpstr>
      <vt:lpstr>Avogadro’s Number</vt:lpstr>
      <vt:lpstr>The Mole</vt:lpstr>
      <vt:lpstr>The Mole</vt:lpstr>
      <vt:lpstr>Example #1</vt:lpstr>
      <vt:lpstr>Example #1 Solved</vt:lpstr>
      <vt:lpstr>Moles and Formulas</vt:lpstr>
      <vt:lpstr>Conversions</vt:lpstr>
      <vt:lpstr>Example #2</vt:lpstr>
      <vt:lpstr>Example #2 Solved</vt:lpstr>
      <vt:lpstr>Example #2 Solved</vt:lpstr>
      <vt:lpstr>Avogadro’s Number</vt:lpstr>
      <vt:lpstr>Example #3</vt:lpstr>
      <vt:lpstr>Example #3 Solved</vt:lpstr>
      <vt:lpstr>Example #4</vt:lpstr>
      <vt:lpstr>Example #5</vt:lpstr>
      <vt:lpstr>Example #6</vt:lpstr>
      <vt:lpstr>Example #7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emily sprafka</dc:creator>
  <cp:lastModifiedBy>Emily</cp:lastModifiedBy>
  <cp:revision>35</cp:revision>
  <dcterms:created xsi:type="dcterms:W3CDTF">2014-03-08T16:53:10Z</dcterms:created>
  <dcterms:modified xsi:type="dcterms:W3CDTF">2015-09-15T06:17:24Z</dcterms:modified>
</cp:coreProperties>
</file>