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11,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7D0EFEE-2756-4A20-BF2A-63F0A94F99AC}" type="datetime4">
              <a:rPr lang="en-US" smtClean="0"/>
              <a:pPr/>
              <a:t>September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Sections 5.1-5.2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accent3"/>
                </a:solidFill>
              </a:rPr>
              <a:t>2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2200" baseline="-25000" dirty="0">
                <a:solidFill>
                  <a:srgbClr val="846648"/>
                </a:solidFill>
              </a:rPr>
              <a:t>3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</a:t>
            </a:r>
            <a:r>
              <a:rPr lang="en-US" sz="2200" baseline="-25000" dirty="0">
                <a:solidFill>
                  <a:srgbClr val="846648"/>
                </a:solidFill>
              </a:rPr>
              <a:t>4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2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aq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+ </a:t>
            </a:r>
            <a:r>
              <a:rPr lang="en-US" sz="2200" dirty="0">
                <a:solidFill>
                  <a:srgbClr val="E68422"/>
                </a:solidFill>
              </a:rPr>
              <a:t>3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MgCl</a:t>
            </a:r>
            <a:r>
              <a:rPr lang="en-US" sz="2200" baseline="-25000" dirty="0">
                <a:solidFill>
                  <a:srgbClr val="846648"/>
                </a:solidFill>
              </a:rPr>
              <a:t>2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2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aq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		Mg</a:t>
            </a:r>
            <a:r>
              <a:rPr lang="en-US" sz="2200" baseline="-25000" dirty="0">
                <a:solidFill>
                  <a:srgbClr val="846648"/>
                </a:solidFill>
              </a:rPr>
              <a:t>3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(PO</a:t>
            </a:r>
            <a:r>
              <a:rPr lang="en-US" sz="2200" baseline="-25000" dirty="0">
                <a:solidFill>
                  <a:srgbClr val="846648"/>
                </a:solidFill>
              </a:rPr>
              <a:t>4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sz="2200" baseline="-25000" dirty="0">
                <a:solidFill>
                  <a:srgbClr val="846648"/>
                </a:solidFill>
              </a:rPr>
              <a:t>2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+ </a:t>
            </a:r>
            <a:r>
              <a:rPr lang="en-US" sz="2200" dirty="0">
                <a:solidFill>
                  <a:srgbClr val="E68422"/>
                </a:solidFill>
              </a:rPr>
              <a:t>6</a:t>
            </a: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NaCl(</a:t>
            </a:r>
            <a:r>
              <a:rPr lang="en-US" sz="22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aq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299877"/>
              </p:ext>
            </p:extLst>
          </p:nvPr>
        </p:nvGraphicFramePr>
        <p:xfrm>
          <a:off x="4382343" y="1660073"/>
          <a:ext cx="593071" cy="467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3" imgW="190500" imgH="127000" progId="Equation.3">
                  <p:embed/>
                </p:oleObj>
              </mc:Choice>
              <mc:Fallback>
                <p:oleObj name="Equation" r:id="rId3" imgW="190500" imgH="127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82343" y="1660073"/>
                        <a:ext cx="593071" cy="467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2076824" y="463178"/>
            <a:ext cx="552823" cy="3570944"/>
          </a:xfrm>
          <a:prstGeom prst="rightBrac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6562165" y="525933"/>
            <a:ext cx="552822" cy="3445436"/>
          </a:xfrm>
          <a:prstGeom prst="rightBrac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89529" y="2525062"/>
            <a:ext cx="1912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Century Gothic"/>
                <a:cs typeface="Century Gothic"/>
              </a:rPr>
              <a:t>reactants</a:t>
            </a:r>
            <a:endParaRPr lang="en-US" sz="2400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4871" y="2525062"/>
            <a:ext cx="1912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  <a:latin typeface="Century Gothic"/>
                <a:cs typeface="Century Gothic"/>
              </a:rPr>
              <a:t>products</a:t>
            </a:r>
            <a:endParaRPr lang="en-US" sz="2400" dirty="0">
              <a:solidFill>
                <a:schemeClr val="accent2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943883"/>
              </p:ext>
            </p:extLst>
          </p:nvPr>
        </p:nvGraphicFramePr>
        <p:xfrm>
          <a:off x="1524000" y="3122705"/>
          <a:ext cx="6096000" cy="3316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5282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Elements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Elements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Na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=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6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Na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=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lang="en-US" dirty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P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 </a:t>
                      </a:r>
                      <a:r>
                        <a:rPr lang="en-US" baseline="0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=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2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P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=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=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8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=</a:t>
                      </a:r>
                      <a:r>
                        <a:rPr lang="en-US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8</a:t>
                      </a:r>
                      <a:endParaRPr lang="en-US" dirty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Mg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=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3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Mg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=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lang="en-US" dirty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Cl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=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6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Cl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3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=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18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Balancing a chemical equation is extremely important!!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First step when approaching a chemical reaction is to make sure the equation is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balanced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atoms of each element should be equal on both sides of the equation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without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altering the chemical formula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other words, use </a:t>
            </a:r>
            <a:r>
              <a:rPr lang="en-US" sz="1800" b="1" dirty="0" smtClean="0">
                <a:solidFill>
                  <a:schemeClr val="accent3"/>
                </a:solidFill>
              </a:rPr>
              <a:t>coefficients</a:t>
            </a:r>
            <a:endParaRPr lang="en-US" sz="18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26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How to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sure chemical formulas are correct</a:t>
            </a:r>
          </a:p>
          <a:p>
            <a:pPr marL="400050" lvl="1" indent="0">
              <a:buNone/>
            </a:pP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Eg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MgCl</a:t>
            </a:r>
            <a:r>
              <a:rPr lang="en-US" sz="1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not </a:t>
            </a:r>
            <a:r>
              <a:rPr lang="en-US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MgCl</a:t>
            </a: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00050" lvl="1" indent="0">
              <a:buNone/>
            </a:pP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Count atoms (or ions) of each element in reactants and products</a:t>
            </a:r>
          </a:p>
          <a:p>
            <a:pPr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</a:t>
            </a:r>
            <a:r>
              <a:rPr lang="en-US" dirty="0" smtClean="0">
                <a:solidFill>
                  <a:schemeClr val="accent3"/>
                </a:solidFill>
              </a:rPr>
              <a:t>coefficients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balance each element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Start with an element in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 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reactant and </a:t>
            </a:r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product only if you can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May have to go back and rebalance sometimes</a:t>
            </a:r>
          </a:p>
          <a:p>
            <a:pPr marL="40005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Check final equation for balance again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9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How to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Reaction with correct formulas (often given):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Count atoms (or ions) of each element in reactants and products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134676"/>
              </p:ext>
            </p:extLst>
          </p:nvPr>
        </p:nvGraphicFramePr>
        <p:xfrm>
          <a:off x="1524000" y="3914585"/>
          <a:ext cx="6096000" cy="2211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5282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Elements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Elements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3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C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8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+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 = </a:t>
                      </a:r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lang="en-US" dirty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269958" y="2186144"/>
            <a:ext cx="6719675" cy="646331"/>
            <a:chOff x="1269958" y="3147805"/>
            <a:chExt cx="6719675" cy="646331"/>
          </a:xfrm>
        </p:grpSpPr>
        <p:grpSp>
          <p:nvGrpSpPr>
            <p:cNvPr id="7" name="Group 6"/>
            <p:cNvGrpSpPr/>
            <p:nvPr/>
          </p:nvGrpSpPr>
          <p:grpSpPr>
            <a:xfrm>
              <a:off x="1269958" y="3147805"/>
              <a:ext cx="6719675" cy="646331"/>
              <a:chOff x="1639849" y="3316498"/>
              <a:chExt cx="6719675" cy="64633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639849" y="3316498"/>
                <a:ext cx="267136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chemeClr val="tx2"/>
                    </a:solidFill>
                    <a:latin typeface="Century Gothic"/>
                    <a:cs typeface="Century Gothic"/>
                  </a:rPr>
                  <a:t>C</a:t>
                </a:r>
                <a:r>
                  <a:rPr lang="en-US" sz="36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3</a:t>
                </a:r>
                <a:r>
                  <a:rPr lang="en-US" sz="3600" dirty="0" smtClean="0">
                    <a:solidFill>
                      <a:schemeClr val="tx2"/>
                    </a:solidFill>
                    <a:latin typeface="Century Gothic"/>
                    <a:cs typeface="Century Gothic"/>
                  </a:rPr>
                  <a:t>H</a:t>
                </a:r>
                <a:r>
                  <a:rPr lang="en-US" sz="3600" baseline="-25000" dirty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8</a:t>
                </a:r>
                <a:r>
                  <a:rPr lang="en-US" sz="3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  +  </a:t>
                </a:r>
                <a:r>
                  <a:rPr lang="en-US" sz="3600" dirty="0" smtClean="0">
                    <a:solidFill>
                      <a:srgbClr val="2F5897"/>
                    </a:solidFill>
                    <a:latin typeface="Century Gothic"/>
                    <a:cs typeface="Century Gothic"/>
                  </a:rPr>
                  <a:t>O</a:t>
                </a:r>
                <a:r>
                  <a:rPr lang="en-US" sz="36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endParaRPr lang="en-US" sz="3600" baseline="-25000" dirty="0">
                  <a:solidFill>
                    <a:srgbClr val="846648"/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80186" y="3316498"/>
                <a:ext cx="29793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chemeClr val="accent2"/>
                    </a:solidFill>
                    <a:latin typeface="Century Gothic"/>
                    <a:cs typeface="Century Gothic"/>
                  </a:rPr>
                  <a:t>CO</a:t>
                </a:r>
                <a:r>
                  <a:rPr lang="en-US" sz="3600" baseline="-25000" dirty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3600" dirty="0" smtClean="0">
                    <a:latin typeface="Century Gothic"/>
                    <a:cs typeface="Century Gothic"/>
                  </a:rPr>
                  <a:t>  + </a:t>
                </a:r>
                <a:r>
                  <a:rPr lang="en-US" sz="3600" dirty="0" smtClean="0">
                    <a:solidFill>
                      <a:srgbClr val="E68422"/>
                    </a:solidFill>
                    <a:latin typeface="Century Gothic"/>
                    <a:cs typeface="Century Gothic"/>
                  </a:rPr>
                  <a:t> </a:t>
                </a:r>
                <a:r>
                  <a:rPr lang="en-US" sz="36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H</a:t>
                </a:r>
                <a:r>
                  <a:rPr lang="en-US" sz="36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36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O</a:t>
                </a:r>
                <a:endParaRPr lang="en-US" sz="3600" baseline="-25000" dirty="0">
                  <a:solidFill>
                    <a:srgbClr val="9C5252"/>
                  </a:solidFill>
                  <a:latin typeface="Century Gothic"/>
                  <a:cs typeface="Century Gothic"/>
                </a:endParaRP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4091002" y="3507958"/>
              <a:ext cx="857643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15341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</a:t>
            </a:r>
            <a:r>
              <a:rPr lang="en-US" dirty="0" smtClean="0"/>
              <a:t>o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</a:t>
            </a:r>
            <a:r>
              <a:rPr lang="en-US" dirty="0">
                <a:solidFill>
                  <a:schemeClr val="accent3"/>
                </a:solidFill>
              </a:rPr>
              <a:t>coefficients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balance each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element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00424" y="2272447"/>
            <a:ext cx="6719675" cy="461665"/>
            <a:chOff x="1269958" y="3147805"/>
            <a:chExt cx="6719675" cy="461665"/>
          </a:xfrm>
        </p:grpSpPr>
        <p:grpSp>
          <p:nvGrpSpPr>
            <p:cNvPr id="8" name="Group 7"/>
            <p:cNvGrpSpPr/>
            <p:nvPr/>
          </p:nvGrpSpPr>
          <p:grpSpPr>
            <a:xfrm>
              <a:off x="1269958" y="3147805"/>
              <a:ext cx="6719675" cy="461665"/>
              <a:chOff x="1639849" y="3316498"/>
              <a:chExt cx="6719675" cy="461665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1639849" y="3316498"/>
                <a:ext cx="26713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tx2"/>
                    </a:solidFill>
                    <a:latin typeface="Century Gothic"/>
                    <a:cs typeface="Century Gothic"/>
                  </a:rPr>
                  <a:t>C</a:t>
                </a:r>
                <a:r>
                  <a:rPr lang="en-US" sz="24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3</a:t>
                </a:r>
                <a:r>
                  <a:rPr lang="en-US" sz="2400" dirty="0" smtClean="0">
                    <a:solidFill>
                      <a:schemeClr val="tx2"/>
                    </a:solidFill>
                    <a:latin typeface="Century Gothic"/>
                    <a:cs typeface="Century Gothic"/>
                  </a:rPr>
                  <a:t>H</a:t>
                </a:r>
                <a:r>
                  <a:rPr lang="en-US" sz="2400" baseline="-25000" dirty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8</a:t>
                </a:r>
                <a:r>
                  <a:rPr lang="en-US" sz="2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  +  </a:t>
                </a:r>
                <a:r>
                  <a:rPr lang="en-US" sz="2400" dirty="0" smtClean="0">
                    <a:solidFill>
                      <a:srgbClr val="2F5897"/>
                    </a:solidFill>
                    <a:latin typeface="Century Gothic"/>
                    <a:cs typeface="Century Gothic"/>
                  </a:rPr>
                  <a:t>O</a:t>
                </a:r>
                <a:r>
                  <a:rPr lang="en-US" sz="24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endParaRPr lang="en-US" sz="2400" baseline="-25000" dirty="0">
                  <a:solidFill>
                    <a:srgbClr val="846648"/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380186" y="3316498"/>
                <a:ext cx="2979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E68422"/>
                    </a:solidFill>
                    <a:latin typeface="Century Gothic"/>
                    <a:cs typeface="Century Gothic"/>
                  </a:rPr>
                  <a:t>3</a:t>
                </a:r>
                <a:r>
                  <a:rPr lang="en-US" sz="2400" dirty="0" smtClean="0">
                    <a:solidFill>
                      <a:schemeClr val="accent2"/>
                    </a:solidFill>
                    <a:latin typeface="Century Gothic"/>
                    <a:cs typeface="Century Gothic"/>
                  </a:rPr>
                  <a:t>CO</a:t>
                </a:r>
                <a:r>
                  <a:rPr lang="en-US" sz="24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2400" dirty="0" smtClean="0">
                    <a:latin typeface="Century Gothic"/>
                    <a:cs typeface="Century Gothic"/>
                  </a:rPr>
                  <a:t>  + </a:t>
                </a:r>
                <a:r>
                  <a:rPr lang="en-US" sz="2400" dirty="0" smtClean="0">
                    <a:solidFill>
                      <a:srgbClr val="E68422"/>
                    </a:solidFill>
                    <a:latin typeface="Century Gothic"/>
                    <a:cs typeface="Century Gothic"/>
                  </a:rPr>
                  <a:t> </a:t>
                </a:r>
                <a:r>
                  <a:rPr lang="en-US" sz="24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H</a:t>
                </a:r>
                <a:r>
                  <a:rPr lang="en-US" sz="24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24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O</a:t>
                </a:r>
                <a:endParaRPr lang="en-US" sz="2400" baseline="-25000" dirty="0">
                  <a:solidFill>
                    <a:srgbClr val="9C5252"/>
                  </a:solidFill>
                  <a:latin typeface="Century Gothic"/>
                  <a:cs typeface="Century Gothic"/>
                </a:endParaRP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4091002" y="3372339"/>
              <a:ext cx="857643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974688" y="2761694"/>
            <a:ext cx="6339957" cy="480292"/>
            <a:chOff x="1974688" y="2761694"/>
            <a:chExt cx="6339957" cy="480292"/>
          </a:xfrm>
        </p:grpSpPr>
        <p:sp>
          <p:nvSpPr>
            <p:cNvPr id="12" name="TextBox 11"/>
            <p:cNvSpPr txBox="1"/>
            <p:nvPr/>
          </p:nvSpPr>
          <p:spPr>
            <a:xfrm>
              <a:off x="2145365" y="2872654"/>
              <a:ext cx="1565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2"/>
                  </a:solidFill>
                  <a:latin typeface="Century Gothic"/>
                  <a:cs typeface="Century Gothic"/>
                </a:rPr>
                <a:t>3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C’s on left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55879" y="2872654"/>
              <a:ext cx="2658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Place a </a:t>
              </a:r>
              <a:r>
                <a:rPr lang="en-US" dirty="0" smtClean="0">
                  <a:solidFill>
                    <a:schemeClr val="accent3"/>
                  </a:solidFill>
                  <a:latin typeface="Century Gothic"/>
                  <a:cs typeface="Century Gothic"/>
                </a:rPr>
                <a:t>3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to balance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14" name="Bent Arrow 13"/>
            <p:cNvSpPr/>
            <p:nvPr/>
          </p:nvSpPr>
          <p:spPr>
            <a:xfrm rot="16200000">
              <a:off x="1934883" y="2801500"/>
              <a:ext cx="324273" cy="244663"/>
            </a:xfrm>
            <a:prstGeom prst="ben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Bent Arrow 14"/>
            <p:cNvSpPr/>
            <p:nvPr/>
          </p:nvSpPr>
          <p:spPr>
            <a:xfrm rot="16200000">
              <a:off x="5455247" y="2801499"/>
              <a:ext cx="324273" cy="244663"/>
            </a:xfrm>
            <a:prstGeom prst="ben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200424" y="3522127"/>
            <a:ext cx="6719675" cy="461665"/>
            <a:chOff x="1269958" y="3147805"/>
            <a:chExt cx="6719675" cy="461665"/>
          </a:xfrm>
        </p:grpSpPr>
        <p:grpSp>
          <p:nvGrpSpPr>
            <p:cNvPr id="17" name="Group 16"/>
            <p:cNvGrpSpPr/>
            <p:nvPr/>
          </p:nvGrpSpPr>
          <p:grpSpPr>
            <a:xfrm>
              <a:off x="1269958" y="3147805"/>
              <a:ext cx="6719675" cy="461665"/>
              <a:chOff x="1639849" y="3316498"/>
              <a:chExt cx="6719675" cy="461665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639849" y="3316498"/>
                <a:ext cx="26713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tx2"/>
                    </a:solidFill>
                    <a:latin typeface="Century Gothic"/>
                    <a:cs typeface="Century Gothic"/>
                  </a:rPr>
                  <a:t>C</a:t>
                </a:r>
                <a:r>
                  <a:rPr lang="en-US" sz="24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3</a:t>
                </a:r>
                <a:r>
                  <a:rPr lang="en-US" sz="2400" dirty="0" smtClean="0">
                    <a:solidFill>
                      <a:schemeClr val="tx2"/>
                    </a:solidFill>
                    <a:latin typeface="Century Gothic"/>
                    <a:cs typeface="Century Gothic"/>
                  </a:rPr>
                  <a:t>H</a:t>
                </a:r>
                <a:r>
                  <a:rPr lang="en-US" sz="2400" baseline="-25000" dirty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8</a:t>
                </a:r>
                <a:r>
                  <a:rPr lang="en-US" sz="2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  +  </a:t>
                </a:r>
                <a:r>
                  <a:rPr lang="en-US" sz="2400" dirty="0" smtClean="0">
                    <a:solidFill>
                      <a:srgbClr val="2F5897"/>
                    </a:solidFill>
                    <a:latin typeface="Century Gothic"/>
                    <a:cs typeface="Century Gothic"/>
                  </a:rPr>
                  <a:t>O</a:t>
                </a:r>
                <a:r>
                  <a:rPr lang="en-US" sz="24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endParaRPr lang="en-US" sz="2400" baseline="-25000" dirty="0">
                  <a:solidFill>
                    <a:srgbClr val="846648"/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380186" y="3316498"/>
                <a:ext cx="2979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E68422"/>
                    </a:solidFill>
                    <a:latin typeface="Century Gothic"/>
                    <a:cs typeface="Century Gothic"/>
                  </a:rPr>
                  <a:t>3</a:t>
                </a:r>
                <a:r>
                  <a:rPr lang="en-US" sz="2400" dirty="0" smtClean="0">
                    <a:solidFill>
                      <a:schemeClr val="accent2"/>
                    </a:solidFill>
                    <a:latin typeface="Century Gothic"/>
                    <a:cs typeface="Century Gothic"/>
                  </a:rPr>
                  <a:t>CO</a:t>
                </a:r>
                <a:r>
                  <a:rPr lang="en-US" sz="24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2400" dirty="0" smtClean="0">
                    <a:latin typeface="Century Gothic"/>
                    <a:cs typeface="Century Gothic"/>
                  </a:rPr>
                  <a:t>  + </a:t>
                </a:r>
                <a:r>
                  <a:rPr lang="en-US" sz="2400" dirty="0" smtClean="0">
                    <a:solidFill>
                      <a:srgbClr val="E68422"/>
                    </a:solidFill>
                    <a:latin typeface="Century Gothic"/>
                    <a:cs typeface="Century Gothic"/>
                  </a:rPr>
                  <a:t> 4</a:t>
                </a:r>
                <a:r>
                  <a:rPr lang="en-US" sz="24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H</a:t>
                </a:r>
                <a:r>
                  <a:rPr lang="en-US" sz="24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24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O</a:t>
                </a:r>
                <a:endParaRPr lang="en-US" sz="2400" baseline="-25000" dirty="0">
                  <a:solidFill>
                    <a:srgbClr val="9C5252"/>
                  </a:solidFill>
                  <a:latin typeface="Century Gothic"/>
                  <a:cs typeface="Century Gothic"/>
                </a:endParaRPr>
              </a:p>
            </p:txBody>
          </p:sp>
        </p:grpSp>
        <p:cxnSp>
          <p:nvCxnSpPr>
            <p:cNvPr id="18" name="Straight Arrow Connector 17"/>
            <p:cNvCxnSpPr/>
            <p:nvPr/>
          </p:nvCxnSpPr>
          <p:spPr>
            <a:xfrm>
              <a:off x="4091002" y="3372339"/>
              <a:ext cx="857643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297765" y="4033107"/>
            <a:ext cx="6053870" cy="746491"/>
            <a:chOff x="1974688" y="2761693"/>
            <a:chExt cx="6053870" cy="746491"/>
          </a:xfrm>
        </p:grpSpPr>
        <p:sp>
          <p:nvSpPr>
            <p:cNvPr id="23" name="TextBox 22"/>
            <p:cNvSpPr txBox="1"/>
            <p:nvPr/>
          </p:nvSpPr>
          <p:spPr>
            <a:xfrm>
              <a:off x="2145365" y="2872654"/>
              <a:ext cx="15658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tx2"/>
                  </a:solidFill>
                  <a:latin typeface="Century Gothic"/>
                  <a:cs typeface="Century Gothic"/>
                </a:rPr>
                <a:t>8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</a:t>
              </a:r>
              <a:r>
                <a:rPr 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H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’s on left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74840" y="2861853"/>
              <a:ext cx="15537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Place a </a:t>
              </a:r>
              <a:r>
                <a:rPr lang="en-US" dirty="0">
                  <a:solidFill>
                    <a:schemeClr val="accent3"/>
                  </a:solidFill>
                  <a:latin typeface="Century Gothic"/>
                  <a:cs typeface="Century Gothic"/>
                </a:rPr>
                <a:t>4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 </a:t>
              </a:r>
            </a:p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/>
                  <a:cs typeface="Century Gothic"/>
                </a:rPr>
                <a:t>to balance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25" name="Bent Arrow 24"/>
            <p:cNvSpPr/>
            <p:nvPr/>
          </p:nvSpPr>
          <p:spPr>
            <a:xfrm rot="16200000">
              <a:off x="1934883" y="2801500"/>
              <a:ext cx="324273" cy="244663"/>
            </a:xfrm>
            <a:prstGeom prst="bentArrow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Bent Arrow 25"/>
            <p:cNvSpPr/>
            <p:nvPr/>
          </p:nvSpPr>
          <p:spPr>
            <a:xfrm rot="16200000">
              <a:off x="6382239" y="2801498"/>
              <a:ext cx="324273" cy="244663"/>
            </a:xfrm>
            <a:prstGeom prst="ben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00690" y="4932084"/>
            <a:ext cx="6719675" cy="461665"/>
            <a:chOff x="1269958" y="3147805"/>
            <a:chExt cx="6719675" cy="461665"/>
          </a:xfrm>
        </p:grpSpPr>
        <p:grpSp>
          <p:nvGrpSpPr>
            <p:cNvPr id="28" name="Group 27"/>
            <p:cNvGrpSpPr/>
            <p:nvPr/>
          </p:nvGrpSpPr>
          <p:grpSpPr>
            <a:xfrm>
              <a:off x="1269958" y="3147805"/>
              <a:ext cx="6719675" cy="461665"/>
              <a:chOff x="1639849" y="3316498"/>
              <a:chExt cx="6719675" cy="461665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1639849" y="3316498"/>
                <a:ext cx="26713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tx2"/>
                    </a:solidFill>
                    <a:latin typeface="Century Gothic"/>
                    <a:cs typeface="Century Gothic"/>
                  </a:rPr>
                  <a:t>C</a:t>
                </a:r>
                <a:r>
                  <a:rPr lang="en-US" sz="24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3</a:t>
                </a:r>
                <a:r>
                  <a:rPr lang="en-US" sz="2400" dirty="0" smtClean="0">
                    <a:solidFill>
                      <a:schemeClr val="tx2"/>
                    </a:solidFill>
                    <a:latin typeface="Century Gothic"/>
                    <a:cs typeface="Century Gothic"/>
                  </a:rPr>
                  <a:t>H</a:t>
                </a:r>
                <a:r>
                  <a:rPr lang="en-US" sz="2400" baseline="-25000" dirty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8</a:t>
                </a:r>
                <a:r>
                  <a:rPr lang="en-US" sz="24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  +  </a:t>
                </a:r>
                <a:r>
                  <a:rPr lang="en-US" sz="2400" dirty="0" smtClean="0">
                    <a:solidFill>
                      <a:srgbClr val="E68422"/>
                    </a:solidFill>
                    <a:latin typeface="Century Gothic"/>
                    <a:cs typeface="Century Gothic"/>
                  </a:rPr>
                  <a:t>5</a:t>
                </a:r>
                <a:r>
                  <a:rPr lang="en-US" sz="2400" dirty="0" smtClean="0">
                    <a:solidFill>
                      <a:srgbClr val="2F5897"/>
                    </a:solidFill>
                    <a:latin typeface="Century Gothic"/>
                    <a:cs typeface="Century Gothic"/>
                  </a:rPr>
                  <a:t>O</a:t>
                </a:r>
                <a:r>
                  <a:rPr lang="en-US" sz="24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endParaRPr lang="en-US" sz="2400" baseline="-25000" dirty="0">
                  <a:solidFill>
                    <a:srgbClr val="846648"/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380186" y="3316498"/>
                <a:ext cx="29793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rgbClr val="E68422"/>
                    </a:solidFill>
                    <a:latin typeface="Century Gothic"/>
                    <a:cs typeface="Century Gothic"/>
                  </a:rPr>
                  <a:t>3</a:t>
                </a:r>
                <a:r>
                  <a:rPr lang="en-US" sz="2400" dirty="0" smtClean="0">
                    <a:solidFill>
                      <a:schemeClr val="accent2"/>
                    </a:solidFill>
                    <a:latin typeface="Century Gothic"/>
                    <a:cs typeface="Century Gothic"/>
                  </a:rPr>
                  <a:t>CO</a:t>
                </a:r>
                <a:r>
                  <a:rPr lang="en-US" sz="24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2400" dirty="0" smtClean="0">
                    <a:latin typeface="Century Gothic"/>
                    <a:cs typeface="Century Gothic"/>
                  </a:rPr>
                  <a:t>  + </a:t>
                </a:r>
                <a:r>
                  <a:rPr lang="en-US" sz="2400" dirty="0" smtClean="0">
                    <a:solidFill>
                      <a:srgbClr val="E68422"/>
                    </a:solidFill>
                    <a:latin typeface="Century Gothic"/>
                    <a:cs typeface="Century Gothic"/>
                  </a:rPr>
                  <a:t> 4</a:t>
                </a:r>
                <a:r>
                  <a:rPr lang="en-US" sz="24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H</a:t>
                </a:r>
                <a:r>
                  <a:rPr lang="en-US" sz="24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24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O</a:t>
                </a:r>
                <a:endParaRPr lang="en-US" sz="2400" baseline="-25000" dirty="0">
                  <a:solidFill>
                    <a:srgbClr val="9C5252"/>
                  </a:solidFill>
                  <a:latin typeface="Century Gothic"/>
                  <a:cs typeface="Century Gothic"/>
                </a:endParaRPr>
              </a:p>
            </p:txBody>
          </p:sp>
        </p:grpSp>
        <p:cxnSp>
          <p:nvCxnSpPr>
            <p:cNvPr id="29" name="Straight Arrow Connector 28"/>
            <p:cNvCxnSpPr/>
            <p:nvPr/>
          </p:nvCxnSpPr>
          <p:spPr>
            <a:xfrm>
              <a:off x="4091002" y="3372339"/>
              <a:ext cx="857643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971627" y="5487340"/>
            <a:ext cx="1553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Place a </a:t>
            </a:r>
            <a:r>
              <a:rPr lang="en-US" dirty="0" smtClean="0">
                <a:solidFill>
                  <a:schemeClr val="accent3"/>
                </a:solidFill>
                <a:latin typeface="Century Gothic"/>
                <a:cs typeface="Century Gothic"/>
              </a:rPr>
              <a:t>5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to balance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3" name="Bent Arrow 32"/>
          <p:cNvSpPr/>
          <p:nvPr/>
        </p:nvSpPr>
        <p:spPr>
          <a:xfrm rot="16200000">
            <a:off x="2871140" y="5433554"/>
            <a:ext cx="324273" cy="244663"/>
          </a:xfrm>
          <a:prstGeom prst="ben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95052" y="5487340"/>
            <a:ext cx="18904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Century Gothic"/>
                <a:cs typeface="Century Gothic"/>
              </a:rPr>
              <a:t>10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 O’s on right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6" name="Right Arrow 35"/>
          <p:cNvSpPr/>
          <p:nvPr/>
        </p:nvSpPr>
        <p:spPr>
          <a:xfrm rot="14794257">
            <a:off x="5453022" y="5397886"/>
            <a:ext cx="282105" cy="9359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8330520">
            <a:off x="5791582" y="5399358"/>
            <a:ext cx="282105" cy="9359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 rot="18330520">
            <a:off x="7112433" y="5403915"/>
            <a:ext cx="282105" cy="9359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4794257">
            <a:off x="6739196" y="5409944"/>
            <a:ext cx="282105" cy="93592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311900" y="52579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627774" y="524521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×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12727" y="52580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49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How to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final equation for balance again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Balanced!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20017"/>
              </p:ext>
            </p:extLst>
          </p:nvPr>
        </p:nvGraphicFramePr>
        <p:xfrm>
          <a:off x="1524000" y="3092819"/>
          <a:ext cx="6096000" cy="2298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941"/>
                <a:gridCol w="2017059"/>
                <a:gridCol w="1120588"/>
                <a:gridCol w="1927412"/>
              </a:tblGrid>
              <a:tr h="55282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Elements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Elements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baseline="0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= 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C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baseline="0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= 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8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= </a:t>
                      </a:r>
                      <a:r>
                        <a:rPr lang="en-US" dirty="0" smtClean="0">
                          <a:solidFill>
                            <a:srgbClr val="2F5897"/>
                          </a:solidFill>
                          <a:latin typeface="Century Gothic"/>
                          <a:cs typeface="Century Gothic"/>
                        </a:rPr>
                        <a:t>8</a:t>
                      </a:r>
                      <a:endParaRPr lang="en-US" dirty="0">
                        <a:solidFill>
                          <a:srgbClr val="2F589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= </a:t>
                      </a:r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8</a:t>
                      </a:r>
                      <a:endParaRPr lang="en-US" dirty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5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= </a:t>
                      </a:r>
                      <a:r>
                        <a:rPr lang="en-US" dirty="0" smtClean="0">
                          <a:solidFill>
                            <a:srgbClr val="2F5897"/>
                          </a:solidFill>
                          <a:latin typeface="Century Gothic"/>
                          <a:cs typeface="Century Gothic"/>
                        </a:rPr>
                        <a:t>10</a:t>
                      </a:r>
                      <a:endParaRPr lang="en-US" dirty="0">
                        <a:solidFill>
                          <a:srgbClr val="2F589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(</a:t>
                      </a:r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baseline="0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) + (</a:t>
                      </a:r>
                      <a:r>
                        <a:rPr lang="en-US" baseline="0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baseline="0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) = </a:t>
                      </a:r>
                      <a:r>
                        <a:rPr lang="en-US" baseline="0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10 </a:t>
                      </a:r>
                      <a:endParaRPr lang="en-US" dirty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974045" y="2186144"/>
            <a:ext cx="7336160" cy="646331"/>
            <a:chOff x="974045" y="3147805"/>
            <a:chExt cx="7336160" cy="646331"/>
          </a:xfrm>
        </p:grpSpPr>
        <p:grpSp>
          <p:nvGrpSpPr>
            <p:cNvPr id="12" name="Group 11"/>
            <p:cNvGrpSpPr/>
            <p:nvPr/>
          </p:nvGrpSpPr>
          <p:grpSpPr>
            <a:xfrm>
              <a:off x="974045" y="3147805"/>
              <a:ext cx="7336160" cy="646331"/>
              <a:chOff x="1343936" y="3316498"/>
              <a:chExt cx="7336160" cy="646331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343936" y="3316498"/>
                <a:ext cx="296727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chemeClr val="tx2"/>
                    </a:solidFill>
                    <a:latin typeface="Century Gothic"/>
                    <a:cs typeface="Century Gothic"/>
                  </a:rPr>
                  <a:t>C</a:t>
                </a:r>
                <a:r>
                  <a:rPr lang="en-US" sz="36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3</a:t>
                </a:r>
                <a:r>
                  <a:rPr lang="en-US" sz="3600" dirty="0" smtClean="0">
                    <a:solidFill>
                      <a:schemeClr val="tx2"/>
                    </a:solidFill>
                    <a:latin typeface="Century Gothic"/>
                    <a:cs typeface="Century Gothic"/>
                  </a:rPr>
                  <a:t>H</a:t>
                </a:r>
                <a:r>
                  <a:rPr lang="en-US" sz="3600" baseline="-25000" dirty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8</a:t>
                </a:r>
                <a:r>
                  <a:rPr lang="en-US" sz="3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  +  </a:t>
                </a:r>
                <a:r>
                  <a:rPr lang="en-US" sz="3600" dirty="0" smtClean="0">
                    <a:solidFill>
                      <a:schemeClr val="accent3"/>
                    </a:solidFill>
                    <a:latin typeface="Century Gothic"/>
                    <a:cs typeface="Century Gothic"/>
                  </a:rPr>
                  <a:t>5</a:t>
                </a:r>
                <a:r>
                  <a:rPr lang="en-US" sz="3600" dirty="0" smtClean="0">
                    <a:solidFill>
                      <a:srgbClr val="2F5897"/>
                    </a:solidFill>
                    <a:latin typeface="Century Gothic"/>
                    <a:cs typeface="Century Gothic"/>
                  </a:rPr>
                  <a:t>O</a:t>
                </a:r>
                <a:r>
                  <a:rPr lang="en-US" sz="36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endParaRPr lang="en-US" sz="3600" baseline="-25000" dirty="0">
                  <a:solidFill>
                    <a:srgbClr val="846648"/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0186" y="3316498"/>
                <a:ext cx="32999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rgbClr val="E68422"/>
                    </a:solidFill>
                    <a:latin typeface="Century Gothic"/>
                    <a:cs typeface="Century Gothic"/>
                  </a:rPr>
                  <a:t>3</a:t>
                </a:r>
                <a:r>
                  <a:rPr lang="en-US" sz="3600" dirty="0" smtClean="0">
                    <a:solidFill>
                      <a:schemeClr val="accent2"/>
                    </a:solidFill>
                    <a:latin typeface="Century Gothic"/>
                    <a:cs typeface="Century Gothic"/>
                  </a:rPr>
                  <a:t>CO</a:t>
                </a:r>
                <a:r>
                  <a:rPr lang="en-US" sz="36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3600" dirty="0" smtClean="0">
                    <a:latin typeface="Century Gothic"/>
                    <a:cs typeface="Century Gothic"/>
                  </a:rPr>
                  <a:t>  + </a:t>
                </a:r>
                <a:r>
                  <a:rPr lang="en-US" sz="3600" dirty="0" smtClean="0">
                    <a:solidFill>
                      <a:srgbClr val="E68422"/>
                    </a:solidFill>
                    <a:latin typeface="Century Gothic"/>
                    <a:cs typeface="Century Gothic"/>
                  </a:rPr>
                  <a:t> 4</a:t>
                </a:r>
                <a:r>
                  <a:rPr lang="en-US" sz="36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H</a:t>
                </a:r>
                <a:r>
                  <a:rPr lang="en-US" sz="36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36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O</a:t>
                </a:r>
                <a:endParaRPr lang="en-US" sz="3600" baseline="-25000" dirty="0">
                  <a:solidFill>
                    <a:srgbClr val="9C5252"/>
                  </a:solidFill>
                  <a:latin typeface="Century Gothic"/>
                  <a:cs typeface="Century Gothic"/>
                </a:endParaRPr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>
            <a:xfrm>
              <a:off x="4091002" y="3507958"/>
              <a:ext cx="857643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4591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Balance the following equation: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NH</a:t>
            </a:r>
            <a:r>
              <a:rPr lang="en-US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		NO +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44765" y="2735684"/>
            <a:ext cx="85764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335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</a:rPr>
              <a:t>Reaction with correct </a:t>
            </a:r>
            <a:r>
              <a:rPr lang="en-US" dirty="0" smtClean="0">
                <a:solidFill>
                  <a:srgbClr val="404040"/>
                </a:solidFill>
              </a:rPr>
              <a:t>formulas:</a:t>
            </a:r>
            <a:endParaRPr lang="en-US" dirty="0">
              <a:solidFill>
                <a:srgbClr val="40404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NH</a:t>
            </a:r>
            <a:r>
              <a:rPr lang="en-US" baseline="-25000" dirty="0">
                <a:solidFill>
                  <a:srgbClr val="846648"/>
                </a:solidFill>
              </a:rPr>
              <a:t>3</a:t>
            </a:r>
            <a:r>
              <a:rPr lang="en-US" dirty="0">
                <a:solidFill>
                  <a:srgbClr val="404040"/>
                </a:solidFill>
              </a:rPr>
              <a:t> + </a:t>
            </a:r>
            <a:r>
              <a:rPr lang="en-US" dirty="0">
                <a:solidFill>
                  <a:srgbClr val="2F5897"/>
                </a:solidFill>
              </a:rPr>
              <a:t>O</a:t>
            </a:r>
            <a:r>
              <a:rPr lang="en-US" baseline="-25000" dirty="0">
                <a:solidFill>
                  <a:srgbClr val="846648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  		</a:t>
            </a:r>
            <a:r>
              <a:rPr lang="en-US" dirty="0">
                <a:solidFill>
                  <a:schemeClr val="accent2"/>
                </a:solidFill>
              </a:rPr>
              <a:t>NO</a:t>
            </a:r>
            <a:r>
              <a:rPr lang="en-US" dirty="0">
                <a:solidFill>
                  <a:srgbClr val="404040"/>
                </a:solidFill>
              </a:rPr>
              <a:t> + </a:t>
            </a:r>
            <a:r>
              <a:rPr lang="en-US" dirty="0" smtClean="0">
                <a:solidFill>
                  <a:srgbClr val="9C5252"/>
                </a:solidFill>
              </a:rPr>
              <a:t>H</a:t>
            </a:r>
            <a:r>
              <a:rPr lang="en-US" baseline="-25000" dirty="0" smtClean="0">
                <a:solidFill>
                  <a:srgbClr val="846648"/>
                </a:solidFill>
              </a:rPr>
              <a:t>2</a:t>
            </a:r>
            <a:r>
              <a:rPr lang="en-US" dirty="0" smtClean="0">
                <a:solidFill>
                  <a:srgbClr val="9C5252"/>
                </a:solidFill>
              </a:rPr>
              <a:t>O</a:t>
            </a:r>
            <a:endParaRPr lang="en-US" dirty="0">
              <a:solidFill>
                <a:srgbClr val="9C5252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Count atoms (or ions) of each element in reactants and products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20656"/>
              </p:ext>
            </p:extLst>
          </p:nvPr>
        </p:nvGraphicFramePr>
        <p:xfrm>
          <a:off x="1524000" y="3914585"/>
          <a:ext cx="6096000" cy="2211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55282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Elements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Elements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 1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404040"/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solidFill>
                          <a:srgbClr val="40404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+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 =</a:t>
                      </a:r>
                      <a:r>
                        <a:rPr lang="en-US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endParaRPr lang="en-US" dirty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058457" y="2267182"/>
            <a:ext cx="85764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591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874"/>
            <a:ext cx="8229600" cy="528218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coefficients to balance each element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 and O are balanced, so balance H first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E6842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NH</a:t>
            </a:r>
            <a:r>
              <a:rPr lang="en-US" baseline="-25000" dirty="0" smtClean="0">
                <a:solidFill>
                  <a:srgbClr val="846648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+ </a:t>
            </a:r>
            <a:r>
              <a:rPr lang="en-US" dirty="0">
                <a:solidFill>
                  <a:srgbClr val="2F5897"/>
                </a:solidFill>
              </a:rPr>
              <a:t>O</a:t>
            </a:r>
            <a:r>
              <a:rPr lang="en-US" baseline="-25000" dirty="0">
                <a:solidFill>
                  <a:srgbClr val="846648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  		</a:t>
            </a:r>
            <a:r>
              <a:rPr lang="en-US" dirty="0">
                <a:solidFill>
                  <a:schemeClr val="accent2"/>
                </a:solidFill>
              </a:rPr>
              <a:t>NO</a:t>
            </a:r>
            <a:r>
              <a:rPr lang="en-US" dirty="0">
                <a:solidFill>
                  <a:srgbClr val="404040"/>
                </a:solidFill>
              </a:rPr>
              <a:t> + </a:t>
            </a:r>
            <a:r>
              <a:rPr lang="en-US" dirty="0" smtClean="0">
                <a:solidFill>
                  <a:srgbClr val="E68422"/>
                </a:solidFill>
              </a:rPr>
              <a:t>3</a:t>
            </a:r>
            <a:r>
              <a:rPr lang="en-US" dirty="0" smtClean="0">
                <a:solidFill>
                  <a:srgbClr val="9C5252"/>
                </a:solidFill>
              </a:rPr>
              <a:t>H</a:t>
            </a:r>
            <a:r>
              <a:rPr lang="en-US" baseline="-25000" dirty="0" smtClean="0">
                <a:solidFill>
                  <a:srgbClr val="846648"/>
                </a:solidFill>
              </a:rPr>
              <a:t>2</a:t>
            </a:r>
            <a:r>
              <a:rPr lang="en-US" dirty="0" smtClean="0">
                <a:solidFill>
                  <a:srgbClr val="9C5252"/>
                </a:solidFill>
              </a:rPr>
              <a:t>O</a:t>
            </a:r>
            <a:endParaRPr lang="en-US" dirty="0">
              <a:solidFill>
                <a:srgbClr val="9C5252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 changed, so balance N next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E68422"/>
                </a:solidFill>
              </a:rPr>
              <a:t>2</a:t>
            </a:r>
            <a:r>
              <a:rPr lang="en-US" dirty="0" smtClean="0">
                <a:solidFill>
                  <a:schemeClr val="tx2"/>
                </a:solidFill>
              </a:rPr>
              <a:t>NH</a:t>
            </a:r>
            <a:r>
              <a:rPr lang="en-US" baseline="-25000" dirty="0" smtClean="0">
                <a:solidFill>
                  <a:srgbClr val="846648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+ </a:t>
            </a:r>
            <a:r>
              <a:rPr lang="en-US" dirty="0">
                <a:solidFill>
                  <a:srgbClr val="2F5897"/>
                </a:solidFill>
              </a:rPr>
              <a:t>O</a:t>
            </a:r>
            <a:r>
              <a:rPr lang="en-US" baseline="-25000" dirty="0">
                <a:solidFill>
                  <a:srgbClr val="846648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  		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E6842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NO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+ </a:t>
            </a:r>
            <a:r>
              <a:rPr lang="en-US" dirty="0">
                <a:solidFill>
                  <a:srgbClr val="E68422"/>
                </a:solidFill>
              </a:rPr>
              <a:t>3</a:t>
            </a:r>
            <a:r>
              <a:rPr lang="en-US" dirty="0">
                <a:solidFill>
                  <a:srgbClr val="9C5252"/>
                </a:solidFill>
              </a:rPr>
              <a:t>H</a:t>
            </a:r>
            <a:r>
              <a:rPr lang="en-US" baseline="-25000" dirty="0">
                <a:solidFill>
                  <a:srgbClr val="846648"/>
                </a:solidFill>
              </a:rPr>
              <a:t>2</a:t>
            </a:r>
            <a:r>
              <a:rPr lang="en-US" dirty="0">
                <a:solidFill>
                  <a:srgbClr val="9C5252"/>
                </a:solidFill>
              </a:rPr>
              <a:t>O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O has changed, so balance O next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E6842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NH</a:t>
            </a:r>
            <a:r>
              <a:rPr lang="en-US" baseline="-25000" dirty="0">
                <a:solidFill>
                  <a:srgbClr val="846648"/>
                </a:solidFill>
              </a:rPr>
              <a:t>3</a:t>
            </a:r>
            <a:r>
              <a:rPr lang="en-US" dirty="0">
                <a:solidFill>
                  <a:srgbClr val="404040"/>
                </a:solidFill>
              </a:rPr>
              <a:t> + </a:t>
            </a:r>
            <a:r>
              <a:rPr lang="en-US" dirty="0" smtClean="0">
                <a:solidFill>
                  <a:srgbClr val="E68422"/>
                </a:solidFill>
              </a:rPr>
              <a:t>(5/2)</a:t>
            </a:r>
            <a:r>
              <a:rPr lang="en-US" dirty="0" smtClean="0">
                <a:solidFill>
                  <a:srgbClr val="2F5897"/>
                </a:solidFill>
              </a:rPr>
              <a:t>O</a:t>
            </a:r>
            <a:r>
              <a:rPr lang="en-US" baseline="-25000" dirty="0" smtClean="0">
                <a:solidFill>
                  <a:srgbClr val="846648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 </a:t>
            </a:r>
            <a:r>
              <a:rPr lang="en-US" dirty="0">
                <a:solidFill>
                  <a:srgbClr val="404040"/>
                </a:solidFill>
              </a:rPr>
              <a:t>		 </a:t>
            </a:r>
            <a:r>
              <a:rPr lang="en-US" dirty="0">
                <a:solidFill>
                  <a:srgbClr val="E6842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NO</a:t>
            </a:r>
            <a:r>
              <a:rPr lang="en-US" dirty="0">
                <a:solidFill>
                  <a:srgbClr val="404040"/>
                </a:solidFill>
              </a:rPr>
              <a:t> + </a:t>
            </a:r>
            <a:r>
              <a:rPr lang="en-US" dirty="0">
                <a:solidFill>
                  <a:srgbClr val="E68422"/>
                </a:solidFill>
              </a:rPr>
              <a:t>3</a:t>
            </a:r>
            <a:r>
              <a:rPr lang="en-US" dirty="0">
                <a:solidFill>
                  <a:srgbClr val="9C5252"/>
                </a:solidFill>
              </a:rPr>
              <a:t>H</a:t>
            </a:r>
            <a:r>
              <a:rPr lang="en-US" baseline="-25000" dirty="0">
                <a:solidFill>
                  <a:srgbClr val="846648"/>
                </a:solidFill>
              </a:rPr>
              <a:t>2</a:t>
            </a:r>
            <a:r>
              <a:rPr lang="en-US" dirty="0">
                <a:solidFill>
                  <a:srgbClr val="9C5252"/>
                </a:solidFill>
              </a:rPr>
              <a:t>O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Can’t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have a fraction coefficient, multiply WHOLE equation by denominator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E68422"/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dirty="0">
                <a:solidFill>
                  <a:srgbClr val="E68422"/>
                </a:solidFill>
              </a:rPr>
              <a:t>2</a:t>
            </a:r>
            <a:r>
              <a:rPr lang="en-US" dirty="0">
                <a:solidFill>
                  <a:schemeClr val="tx2"/>
                </a:solidFill>
              </a:rPr>
              <a:t>NH</a:t>
            </a:r>
            <a:r>
              <a:rPr lang="en-US" baseline="-25000" dirty="0">
                <a:solidFill>
                  <a:srgbClr val="846648"/>
                </a:solidFill>
              </a:rPr>
              <a:t>3</a:t>
            </a:r>
            <a:r>
              <a:rPr lang="en-US" dirty="0">
                <a:solidFill>
                  <a:srgbClr val="404040"/>
                </a:solidFill>
              </a:rPr>
              <a:t> + </a:t>
            </a:r>
            <a:r>
              <a:rPr lang="en-US" dirty="0">
                <a:solidFill>
                  <a:srgbClr val="E68422"/>
                </a:solidFill>
              </a:rPr>
              <a:t>(5/2)</a:t>
            </a:r>
            <a:r>
              <a:rPr lang="en-US" dirty="0">
                <a:solidFill>
                  <a:srgbClr val="2F5897"/>
                </a:solidFill>
              </a:rPr>
              <a:t>O</a:t>
            </a:r>
            <a:r>
              <a:rPr lang="en-US" baseline="-25000" dirty="0">
                <a:solidFill>
                  <a:srgbClr val="846648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  		 </a:t>
            </a:r>
            <a:r>
              <a:rPr lang="en-US" dirty="0">
                <a:solidFill>
                  <a:srgbClr val="E6842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NO</a:t>
            </a:r>
            <a:r>
              <a:rPr lang="en-US" dirty="0">
                <a:solidFill>
                  <a:srgbClr val="404040"/>
                </a:solidFill>
              </a:rPr>
              <a:t> + </a:t>
            </a:r>
            <a:r>
              <a:rPr lang="en-US" dirty="0" smtClean="0">
                <a:solidFill>
                  <a:srgbClr val="E68422"/>
                </a:solidFill>
              </a:rPr>
              <a:t>3</a:t>
            </a:r>
            <a:r>
              <a:rPr lang="en-US" dirty="0" smtClean="0">
                <a:solidFill>
                  <a:srgbClr val="9C5252"/>
                </a:solidFill>
              </a:rPr>
              <a:t>H</a:t>
            </a:r>
            <a:r>
              <a:rPr lang="en-US" baseline="-25000" dirty="0" smtClean="0">
                <a:solidFill>
                  <a:srgbClr val="846648"/>
                </a:solidFill>
              </a:rPr>
              <a:t>2</a:t>
            </a:r>
            <a:r>
              <a:rPr lang="en-US" dirty="0" smtClean="0">
                <a:solidFill>
                  <a:srgbClr val="9C5252"/>
                </a:solidFill>
              </a:rPr>
              <a:t>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E68422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E68422"/>
                </a:solidFill>
              </a:rPr>
              <a:t>4</a:t>
            </a:r>
            <a:r>
              <a:rPr lang="en-US" dirty="0" smtClean="0">
                <a:solidFill>
                  <a:schemeClr val="tx2"/>
                </a:solidFill>
              </a:rPr>
              <a:t>NH</a:t>
            </a:r>
            <a:r>
              <a:rPr lang="en-US" baseline="-25000" dirty="0" smtClean="0">
                <a:solidFill>
                  <a:srgbClr val="846648"/>
                </a:solidFill>
              </a:rPr>
              <a:t>3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+ </a:t>
            </a:r>
            <a:r>
              <a:rPr lang="en-US" dirty="0">
                <a:solidFill>
                  <a:srgbClr val="E68422"/>
                </a:solidFill>
              </a:rPr>
              <a:t>5</a:t>
            </a:r>
            <a:r>
              <a:rPr lang="en-US" dirty="0" smtClean="0">
                <a:solidFill>
                  <a:srgbClr val="2F5897"/>
                </a:solidFill>
              </a:rPr>
              <a:t>O</a:t>
            </a:r>
            <a:r>
              <a:rPr lang="en-US" baseline="-25000" dirty="0" smtClean="0">
                <a:solidFill>
                  <a:srgbClr val="846648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 </a:t>
            </a:r>
            <a:r>
              <a:rPr lang="en-US" dirty="0">
                <a:solidFill>
                  <a:srgbClr val="404040"/>
                </a:solidFill>
              </a:rPr>
              <a:t>	</a:t>
            </a:r>
            <a:r>
              <a:rPr lang="en-US" dirty="0" smtClean="0">
                <a:solidFill>
                  <a:srgbClr val="404040"/>
                </a:solidFill>
              </a:rPr>
              <a:t>          </a:t>
            </a:r>
            <a:r>
              <a:rPr lang="en-US" dirty="0" smtClean="0">
                <a:solidFill>
                  <a:srgbClr val="E68422"/>
                </a:solidFill>
              </a:rPr>
              <a:t>4</a:t>
            </a:r>
            <a:r>
              <a:rPr lang="en-US" dirty="0" smtClean="0">
                <a:solidFill>
                  <a:schemeClr val="accent2"/>
                </a:solidFill>
              </a:rPr>
              <a:t>NO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+ </a:t>
            </a:r>
            <a:r>
              <a:rPr lang="en-US" dirty="0" smtClean="0">
                <a:solidFill>
                  <a:srgbClr val="E68422"/>
                </a:solidFill>
              </a:rPr>
              <a:t>6</a:t>
            </a:r>
            <a:r>
              <a:rPr lang="en-US" dirty="0" smtClean="0">
                <a:solidFill>
                  <a:srgbClr val="9C5252"/>
                </a:solidFill>
              </a:rPr>
              <a:t>H</a:t>
            </a:r>
            <a:r>
              <a:rPr lang="en-US" baseline="-25000" dirty="0" smtClean="0">
                <a:solidFill>
                  <a:srgbClr val="846648"/>
                </a:solidFill>
              </a:rPr>
              <a:t>2</a:t>
            </a:r>
            <a:r>
              <a:rPr lang="en-US" dirty="0" smtClean="0">
                <a:solidFill>
                  <a:srgbClr val="9C5252"/>
                </a:solidFill>
              </a:rPr>
              <a:t>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41176" y="6069039"/>
            <a:ext cx="4691530" cy="467099"/>
          </a:xfrm>
          <a:prstGeom prst="rect">
            <a:avLst/>
          </a:prstGeom>
          <a:noFill/>
          <a:ln w="57150" cmpd="sng"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58456" y="2415129"/>
            <a:ext cx="85764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58457" y="3315146"/>
            <a:ext cx="85764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29710" y="4178175"/>
            <a:ext cx="85764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487277" y="5435732"/>
            <a:ext cx="85764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58455" y="6315542"/>
            <a:ext cx="85764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488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final equation for balance again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E68422"/>
                </a:solidFill>
              </a:rPr>
              <a:t>4</a:t>
            </a:r>
            <a:r>
              <a:rPr lang="en-US" dirty="0">
                <a:solidFill>
                  <a:schemeClr val="tx2"/>
                </a:solidFill>
              </a:rPr>
              <a:t>NH</a:t>
            </a:r>
            <a:r>
              <a:rPr lang="en-US" baseline="-25000" dirty="0">
                <a:solidFill>
                  <a:srgbClr val="846648"/>
                </a:solidFill>
              </a:rPr>
              <a:t>3</a:t>
            </a:r>
            <a:r>
              <a:rPr lang="en-US" dirty="0">
                <a:solidFill>
                  <a:srgbClr val="404040"/>
                </a:solidFill>
              </a:rPr>
              <a:t> + </a:t>
            </a:r>
            <a:r>
              <a:rPr lang="en-US" dirty="0">
                <a:solidFill>
                  <a:srgbClr val="E68422"/>
                </a:solidFill>
              </a:rPr>
              <a:t>5</a:t>
            </a:r>
            <a:r>
              <a:rPr lang="en-US" dirty="0">
                <a:solidFill>
                  <a:srgbClr val="2F5897"/>
                </a:solidFill>
              </a:rPr>
              <a:t>O</a:t>
            </a:r>
            <a:r>
              <a:rPr lang="en-US" baseline="-25000" dirty="0">
                <a:solidFill>
                  <a:srgbClr val="846648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  	          </a:t>
            </a:r>
            <a:r>
              <a:rPr lang="en-US" dirty="0">
                <a:solidFill>
                  <a:srgbClr val="E68422"/>
                </a:solidFill>
              </a:rPr>
              <a:t>4</a:t>
            </a:r>
            <a:r>
              <a:rPr lang="en-US" dirty="0">
                <a:solidFill>
                  <a:schemeClr val="accent2"/>
                </a:solidFill>
              </a:rPr>
              <a:t>NO</a:t>
            </a:r>
            <a:r>
              <a:rPr lang="en-US" dirty="0">
                <a:solidFill>
                  <a:srgbClr val="404040"/>
                </a:solidFill>
              </a:rPr>
              <a:t> + </a:t>
            </a:r>
            <a:r>
              <a:rPr lang="en-US" dirty="0">
                <a:solidFill>
                  <a:srgbClr val="E68422"/>
                </a:solidFill>
              </a:rPr>
              <a:t>6</a:t>
            </a:r>
            <a:r>
              <a:rPr lang="en-US" dirty="0">
                <a:solidFill>
                  <a:srgbClr val="9C5252"/>
                </a:solidFill>
              </a:rPr>
              <a:t>H</a:t>
            </a:r>
            <a:r>
              <a:rPr lang="en-US" baseline="-25000" dirty="0">
                <a:solidFill>
                  <a:srgbClr val="846648"/>
                </a:solidFill>
              </a:rPr>
              <a:t>2</a:t>
            </a:r>
            <a:r>
              <a:rPr lang="en-US" dirty="0">
                <a:solidFill>
                  <a:srgbClr val="9C5252"/>
                </a:solidFill>
              </a:rPr>
              <a:t>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105044"/>
              </p:ext>
            </p:extLst>
          </p:nvPr>
        </p:nvGraphicFramePr>
        <p:xfrm>
          <a:off x="1524000" y="3914585"/>
          <a:ext cx="6096000" cy="22985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412"/>
                <a:gridCol w="1882588"/>
                <a:gridCol w="1135529"/>
                <a:gridCol w="1912471"/>
              </a:tblGrid>
              <a:tr h="552824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Elements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Elements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accent3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baseline="0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= </a:t>
                      </a:r>
                      <a:r>
                        <a:rPr lang="en-US" baseline="0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N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baseline="0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= 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lang="en-US" dirty="0">
                        <a:solidFill>
                          <a:schemeClr val="accent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= </a:t>
                      </a:r>
                      <a:r>
                        <a:rPr lang="en-US" dirty="0" smtClean="0">
                          <a:solidFill>
                            <a:srgbClr val="2F5897"/>
                          </a:solidFill>
                          <a:latin typeface="Century Gothic"/>
                          <a:cs typeface="Century Gothic"/>
                        </a:rPr>
                        <a:t>12</a:t>
                      </a:r>
                      <a:endParaRPr lang="en-US" dirty="0">
                        <a:solidFill>
                          <a:srgbClr val="2F5897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H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= </a:t>
                      </a:r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12</a:t>
                      </a:r>
                      <a:endParaRPr lang="en-US" dirty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  <a:tr h="5528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5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= 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latin typeface="Century Gothic"/>
                          <a:cs typeface="Century Gothic"/>
                        </a:rPr>
                        <a:t>10</a:t>
                      </a:r>
                      <a:endParaRPr lang="en-US" dirty="0">
                        <a:solidFill>
                          <a:schemeClr val="tx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(</a:t>
                      </a:r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) + (</a:t>
                      </a:r>
                      <a:r>
                        <a:rPr lang="en-US" dirty="0" smtClean="0">
                          <a:solidFill>
                            <a:srgbClr val="E68422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 x </a:t>
                      </a:r>
                      <a:r>
                        <a:rPr lang="en-US" dirty="0" smtClean="0">
                          <a:solidFill>
                            <a:srgbClr val="846648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/>
                          <a:cs typeface="Century Gothic"/>
                        </a:rPr>
                        <a:t>) = </a:t>
                      </a:r>
                      <a:r>
                        <a:rPr lang="en-US" dirty="0" smtClean="0">
                          <a:solidFill>
                            <a:srgbClr val="9C5252"/>
                          </a:solidFill>
                          <a:latin typeface="Century Gothic"/>
                          <a:cs typeface="Century Gothic"/>
                        </a:rPr>
                        <a:t>10</a:t>
                      </a:r>
                      <a:endParaRPr lang="en-US" dirty="0">
                        <a:solidFill>
                          <a:srgbClr val="9C5252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058455" y="2723355"/>
            <a:ext cx="85764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48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Chemical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chemical reaction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Changing one substance into an entirely new substance with new properties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Involved breaking bonds in the starting materials and rearranging to form new bonds</a:t>
            </a: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Reactants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starting materials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Products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new materials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017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One term in a balanced chemical equation contained the coefficient 3 in front of the formula:     Al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many atoms of each type of element does this represent?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3964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Write a balanced equation for each reaction: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Cl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HCl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AutoNum type="alpha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 +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Al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53608" y="2722003"/>
            <a:ext cx="680378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55328" y="3614143"/>
            <a:ext cx="680378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458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Chemical Changes</a:t>
            </a:r>
            <a:endParaRPr lang="en-US" dirty="0"/>
          </a:p>
        </p:txBody>
      </p:sp>
      <p:grpSp>
        <p:nvGrpSpPr>
          <p:cNvPr id="131" name="Group 130"/>
          <p:cNvGrpSpPr/>
          <p:nvPr/>
        </p:nvGrpSpPr>
        <p:grpSpPr>
          <a:xfrm>
            <a:off x="5147589" y="2732994"/>
            <a:ext cx="3591051" cy="1871137"/>
            <a:chOff x="4963989" y="2732994"/>
            <a:chExt cx="3591051" cy="1871137"/>
          </a:xfrm>
        </p:grpSpPr>
        <p:sp>
          <p:nvSpPr>
            <p:cNvPr id="130" name="Rectangle 129"/>
            <p:cNvSpPr/>
            <p:nvPr/>
          </p:nvSpPr>
          <p:spPr>
            <a:xfrm>
              <a:off x="4963989" y="2732994"/>
              <a:ext cx="3591051" cy="187113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 rot="14732905">
              <a:off x="5665391" y="2907327"/>
              <a:ext cx="760403" cy="1058495"/>
              <a:chOff x="970551" y="3997877"/>
              <a:chExt cx="760403" cy="1058495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970551" y="3997877"/>
                <a:ext cx="760403" cy="1058495"/>
                <a:chOff x="1219532" y="4009920"/>
                <a:chExt cx="760403" cy="1058495"/>
              </a:xfrm>
            </p:grpSpPr>
            <p:grpSp>
              <p:nvGrpSpPr>
                <p:cNvPr id="41" name="Group 40"/>
                <p:cNvGrpSpPr/>
                <p:nvPr/>
              </p:nvGrpSpPr>
              <p:grpSpPr>
                <a:xfrm>
                  <a:off x="1219532" y="4312246"/>
                  <a:ext cx="760403" cy="756169"/>
                  <a:chOff x="1659897" y="4428954"/>
                  <a:chExt cx="760403" cy="756169"/>
                </a:xfrm>
              </p:grpSpPr>
              <p:grpSp>
                <p:nvGrpSpPr>
                  <p:cNvPr id="43" name="Group 42"/>
                  <p:cNvGrpSpPr/>
                  <p:nvPr/>
                </p:nvGrpSpPr>
                <p:grpSpPr>
                  <a:xfrm>
                    <a:off x="1659897" y="4510300"/>
                    <a:ext cx="760403" cy="674823"/>
                    <a:chOff x="1044165" y="4477979"/>
                    <a:chExt cx="760403" cy="674823"/>
                  </a:xfrm>
                </p:grpSpPr>
                <p:sp>
                  <p:nvSpPr>
                    <p:cNvPr id="45" name="Rectangle 44"/>
                    <p:cNvSpPr/>
                    <p:nvPr/>
                  </p:nvSpPr>
                  <p:spPr>
                    <a:xfrm>
                      <a:off x="1393330" y="4477979"/>
                      <a:ext cx="411238" cy="430887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</a:p>
                  </p:txBody>
                </p:sp>
                <p:grpSp>
                  <p:nvGrpSpPr>
                    <p:cNvPr id="46" name="Group 45"/>
                    <p:cNvGrpSpPr/>
                    <p:nvPr/>
                  </p:nvGrpSpPr>
                  <p:grpSpPr>
                    <a:xfrm>
                      <a:off x="1044165" y="4773747"/>
                      <a:ext cx="445621" cy="379055"/>
                      <a:chOff x="1044165" y="4773747"/>
                      <a:chExt cx="445621" cy="379055"/>
                    </a:xfrm>
                  </p:grpSpPr>
                  <p:cxnSp>
                    <p:nvCxnSpPr>
                      <p:cNvPr id="47" name="Straight Connector 46"/>
                      <p:cNvCxnSpPr/>
                      <p:nvPr/>
                    </p:nvCxnSpPr>
                    <p:spPr>
                      <a:xfrm flipH="1">
                        <a:off x="1322132" y="4773747"/>
                        <a:ext cx="167654" cy="100342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8" name="Rectangle 47"/>
                      <p:cNvSpPr/>
                      <p:nvPr/>
                    </p:nvSpPr>
                    <p:spPr>
                      <a:xfrm rot="6867095">
                        <a:off x="1070914" y="4748664"/>
                        <a:ext cx="377389" cy="43088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20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H</a:t>
                        </a:r>
                        <a:endPara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endParaRPr>
                      </a:p>
                    </p:txBody>
                  </p:sp>
                </p:grpSp>
              </p:grp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2196907" y="4428954"/>
                    <a:ext cx="0" cy="166139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2" name="Rectangle 41"/>
                <p:cNvSpPr/>
                <p:nvPr/>
              </p:nvSpPr>
              <p:spPr>
                <a:xfrm rot="6867095">
                  <a:off x="1550862" y="4000095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 rot="3286444">
                <a:off x="1615731" y="4505636"/>
                <a:ext cx="117187" cy="45719"/>
                <a:chOff x="1606995" y="4311609"/>
                <a:chExt cx="117187" cy="45719"/>
              </a:xfrm>
            </p:grpSpPr>
            <p:sp>
              <p:nvSpPr>
                <p:cNvPr id="39" name="Oval 38"/>
                <p:cNvSpPr/>
                <p:nvPr/>
              </p:nvSpPr>
              <p:spPr>
                <a:xfrm rot="10800000">
                  <a:off x="1678463" y="4311609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 rot="10800000">
                  <a:off x="1606995" y="4311609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 rot="20414892">
                <a:off x="1547814" y="4730649"/>
                <a:ext cx="117187" cy="45719"/>
                <a:chOff x="1606995" y="4311609"/>
                <a:chExt cx="117187" cy="45719"/>
              </a:xfrm>
            </p:grpSpPr>
            <p:sp>
              <p:nvSpPr>
                <p:cNvPr id="37" name="Oval 36"/>
                <p:cNvSpPr/>
                <p:nvPr/>
              </p:nvSpPr>
              <p:spPr>
                <a:xfrm rot="10800000">
                  <a:off x="1678463" y="4311609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 rot="10800000">
                  <a:off x="1606995" y="4311609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0" name="Group 49"/>
            <p:cNvGrpSpPr/>
            <p:nvPr/>
          </p:nvGrpSpPr>
          <p:grpSpPr>
            <a:xfrm>
              <a:off x="6921646" y="3448586"/>
              <a:ext cx="1284274" cy="439981"/>
              <a:chOff x="1642123" y="4237808"/>
              <a:chExt cx="1284274" cy="439981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1642123" y="4237808"/>
                <a:ext cx="1284274" cy="439981"/>
                <a:chOff x="1642123" y="4237808"/>
                <a:chExt cx="1284274" cy="439981"/>
              </a:xfrm>
            </p:grpSpPr>
            <p:grpSp>
              <p:nvGrpSpPr>
                <p:cNvPr id="70" name="Group 69"/>
                <p:cNvGrpSpPr/>
                <p:nvPr/>
              </p:nvGrpSpPr>
              <p:grpSpPr>
                <a:xfrm>
                  <a:off x="1642123" y="4237808"/>
                  <a:ext cx="1284274" cy="439981"/>
                  <a:chOff x="1580083" y="4451849"/>
                  <a:chExt cx="1284274" cy="439981"/>
                </a:xfrm>
              </p:grpSpPr>
              <p:sp>
                <p:nvSpPr>
                  <p:cNvPr id="73" name="Rectangle 72"/>
                  <p:cNvSpPr/>
                  <p:nvPr/>
                </p:nvSpPr>
                <p:spPr>
                  <a:xfrm>
                    <a:off x="2013975" y="4460943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C</a:t>
                    </a:r>
                  </a:p>
                </p:txBody>
              </p:sp>
              <p:cxnSp>
                <p:nvCxnSpPr>
                  <p:cNvPr id="74" name="Straight Connector 73"/>
                  <p:cNvCxnSpPr/>
                  <p:nvPr/>
                </p:nvCxnSpPr>
                <p:spPr>
                  <a:xfrm flipH="1">
                    <a:off x="1918707" y="4647351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 flipH="1">
                    <a:off x="2336817" y="4647351"/>
                    <a:ext cx="167655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6" name="Rectangle 75"/>
                  <p:cNvSpPr/>
                  <p:nvPr/>
                </p:nvSpPr>
                <p:spPr>
                  <a:xfrm>
                    <a:off x="1580083" y="4451849"/>
                    <a:ext cx="429875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  <p:sp>
                <p:nvSpPr>
                  <p:cNvPr id="77" name="Rectangle 76"/>
                  <p:cNvSpPr/>
                  <p:nvPr/>
                </p:nvSpPr>
                <p:spPr>
                  <a:xfrm>
                    <a:off x="2434482" y="4459063"/>
                    <a:ext cx="429875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</a:p>
                </p:txBody>
              </p:sp>
            </p:grpSp>
            <p:cxnSp>
              <p:nvCxnSpPr>
                <p:cNvPr id="71" name="Straight Connector 70"/>
                <p:cNvCxnSpPr/>
                <p:nvPr/>
              </p:nvCxnSpPr>
              <p:spPr>
                <a:xfrm flipH="1">
                  <a:off x="2398857" y="4490452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H="1">
                  <a:off x="1980747" y="4490452"/>
                  <a:ext cx="167655" cy="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8" name="Group 57"/>
              <p:cNvGrpSpPr/>
              <p:nvPr/>
            </p:nvGrpSpPr>
            <p:grpSpPr>
              <a:xfrm>
                <a:off x="1786228" y="4286957"/>
                <a:ext cx="117187" cy="45719"/>
                <a:chOff x="6603669" y="4525964"/>
                <a:chExt cx="117187" cy="45719"/>
              </a:xfrm>
            </p:grpSpPr>
            <p:sp>
              <p:nvSpPr>
                <p:cNvPr id="68" name="Oval 67"/>
                <p:cNvSpPr/>
                <p:nvPr/>
              </p:nvSpPr>
              <p:spPr>
                <a:xfrm>
                  <a:off x="6603669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675137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2650934" y="4286957"/>
                <a:ext cx="117187" cy="45719"/>
                <a:chOff x="6603669" y="4525964"/>
                <a:chExt cx="117187" cy="45719"/>
              </a:xfrm>
            </p:grpSpPr>
            <p:sp>
              <p:nvSpPr>
                <p:cNvPr id="66" name="Oval 65"/>
                <p:cNvSpPr/>
                <p:nvPr/>
              </p:nvSpPr>
              <p:spPr>
                <a:xfrm>
                  <a:off x="6603669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6675137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1786228" y="4594009"/>
                <a:ext cx="117187" cy="45719"/>
                <a:chOff x="6603669" y="4525964"/>
                <a:chExt cx="117187" cy="45719"/>
              </a:xfrm>
            </p:grpSpPr>
            <p:sp>
              <p:nvSpPr>
                <p:cNvPr id="64" name="Oval 63"/>
                <p:cNvSpPr/>
                <p:nvPr/>
              </p:nvSpPr>
              <p:spPr>
                <a:xfrm>
                  <a:off x="6603669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6675137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2652579" y="4594009"/>
                <a:ext cx="117187" cy="45719"/>
                <a:chOff x="6603669" y="4525964"/>
                <a:chExt cx="117187" cy="45719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6603669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6675137" y="4525964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08" name="Group 107"/>
            <p:cNvGrpSpPr/>
            <p:nvPr/>
          </p:nvGrpSpPr>
          <p:grpSpPr>
            <a:xfrm rot="14732905">
              <a:off x="5663925" y="3662552"/>
              <a:ext cx="760403" cy="1058495"/>
              <a:chOff x="970551" y="3997877"/>
              <a:chExt cx="760403" cy="1058495"/>
            </a:xfrm>
          </p:grpSpPr>
          <p:grpSp>
            <p:nvGrpSpPr>
              <p:cNvPr id="109" name="Group 108"/>
              <p:cNvGrpSpPr/>
              <p:nvPr/>
            </p:nvGrpSpPr>
            <p:grpSpPr>
              <a:xfrm>
                <a:off x="970551" y="3997877"/>
                <a:ext cx="760403" cy="1058495"/>
                <a:chOff x="1219532" y="4009920"/>
                <a:chExt cx="760403" cy="1058495"/>
              </a:xfrm>
            </p:grpSpPr>
            <p:grpSp>
              <p:nvGrpSpPr>
                <p:cNvPr id="116" name="Group 115"/>
                <p:cNvGrpSpPr/>
                <p:nvPr/>
              </p:nvGrpSpPr>
              <p:grpSpPr>
                <a:xfrm>
                  <a:off x="1219532" y="4312246"/>
                  <a:ext cx="760403" cy="756169"/>
                  <a:chOff x="1659897" y="4428954"/>
                  <a:chExt cx="760403" cy="756169"/>
                </a:xfrm>
              </p:grpSpPr>
              <p:grpSp>
                <p:nvGrpSpPr>
                  <p:cNvPr id="118" name="Group 117"/>
                  <p:cNvGrpSpPr/>
                  <p:nvPr/>
                </p:nvGrpSpPr>
                <p:grpSpPr>
                  <a:xfrm>
                    <a:off x="1659897" y="4510300"/>
                    <a:ext cx="760403" cy="674823"/>
                    <a:chOff x="1044165" y="4477979"/>
                    <a:chExt cx="760403" cy="674823"/>
                  </a:xfrm>
                </p:grpSpPr>
                <p:sp>
                  <p:nvSpPr>
                    <p:cNvPr id="120" name="Rectangle 119"/>
                    <p:cNvSpPr/>
                    <p:nvPr/>
                  </p:nvSpPr>
                  <p:spPr>
                    <a:xfrm>
                      <a:off x="1393330" y="4477979"/>
                      <a:ext cx="411238" cy="430887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rPr>
                        <a:t>O</a:t>
                      </a:r>
                    </a:p>
                  </p:txBody>
                </p:sp>
                <p:grpSp>
                  <p:nvGrpSpPr>
                    <p:cNvPr id="121" name="Group 120"/>
                    <p:cNvGrpSpPr/>
                    <p:nvPr/>
                  </p:nvGrpSpPr>
                  <p:grpSpPr>
                    <a:xfrm>
                      <a:off x="1044165" y="4773747"/>
                      <a:ext cx="445621" cy="379055"/>
                      <a:chOff x="1044165" y="4773747"/>
                      <a:chExt cx="445621" cy="379055"/>
                    </a:xfrm>
                  </p:grpSpPr>
                  <p:cxnSp>
                    <p:nvCxnSpPr>
                      <p:cNvPr id="122" name="Straight Connector 121"/>
                      <p:cNvCxnSpPr/>
                      <p:nvPr/>
                    </p:nvCxnSpPr>
                    <p:spPr>
                      <a:xfrm flipH="1">
                        <a:off x="1322132" y="4773747"/>
                        <a:ext cx="167654" cy="100342"/>
                      </a:xfrm>
                      <a:prstGeom prst="line">
                        <a:avLst/>
                      </a:prstGeom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23" name="Rectangle 122"/>
                      <p:cNvSpPr/>
                      <p:nvPr/>
                    </p:nvSpPr>
                    <p:spPr>
                      <a:xfrm rot="6867095">
                        <a:off x="1070914" y="4748664"/>
                        <a:ext cx="377389" cy="43088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en-US" sz="2200" dirty="0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H</a:t>
                        </a:r>
                        <a:endParaRPr lang="en-US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entury Gothic"/>
                          <a:cs typeface="Century Gothic"/>
                        </a:endParaRPr>
                      </a:p>
                    </p:txBody>
                  </p:sp>
                </p:grpSp>
              </p:grpSp>
              <p:cxnSp>
                <p:nvCxnSpPr>
                  <p:cNvPr id="119" name="Straight Connector 118"/>
                  <p:cNvCxnSpPr/>
                  <p:nvPr/>
                </p:nvCxnSpPr>
                <p:spPr>
                  <a:xfrm>
                    <a:off x="2196907" y="4428954"/>
                    <a:ext cx="0" cy="166139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7" name="Rectangle 116"/>
                <p:cNvSpPr/>
                <p:nvPr/>
              </p:nvSpPr>
              <p:spPr>
                <a:xfrm rot="6867095">
                  <a:off x="1550862" y="4000095"/>
                  <a:ext cx="411238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rPr>
                    <a:t>H</a:t>
                  </a:r>
                </a:p>
              </p:txBody>
            </p:sp>
          </p:grpSp>
          <p:grpSp>
            <p:nvGrpSpPr>
              <p:cNvPr id="110" name="Group 109"/>
              <p:cNvGrpSpPr/>
              <p:nvPr/>
            </p:nvGrpSpPr>
            <p:grpSpPr>
              <a:xfrm rot="3286444">
                <a:off x="1615731" y="4505636"/>
                <a:ext cx="117187" cy="45719"/>
                <a:chOff x="1606995" y="4311609"/>
                <a:chExt cx="117187" cy="45719"/>
              </a:xfrm>
            </p:grpSpPr>
            <p:sp>
              <p:nvSpPr>
                <p:cNvPr id="114" name="Oval 113"/>
                <p:cNvSpPr/>
                <p:nvPr/>
              </p:nvSpPr>
              <p:spPr>
                <a:xfrm rot="10800000">
                  <a:off x="1678463" y="4311609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 rot="10800000">
                  <a:off x="1606995" y="4311609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/>
              <p:cNvGrpSpPr/>
              <p:nvPr/>
            </p:nvGrpSpPr>
            <p:grpSpPr>
              <a:xfrm rot="20414892">
                <a:off x="1547814" y="4730649"/>
                <a:ext cx="117187" cy="45719"/>
                <a:chOff x="1606995" y="4311609"/>
                <a:chExt cx="117187" cy="45719"/>
              </a:xfrm>
            </p:grpSpPr>
            <p:sp>
              <p:nvSpPr>
                <p:cNvPr id="112" name="Oval 111"/>
                <p:cNvSpPr/>
                <p:nvPr/>
              </p:nvSpPr>
              <p:spPr>
                <a:xfrm rot="10800000">
                  <a:off x="1678463" y="4311609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 rot="10800000">
                  <a:off x="1606995" y="4311609"/>
                  <a:ext cx="45719" cy="45719"/>
                </a:xfrm>
                <a:prstGeom prst="ellipse">
                  <a:avLst/>
                </a:prstGeom>
                <a:solidFill>
                  <a:schemeClr val="tx2"/>
                </a:solidFill>
                <a:ln>
                  <a:solidFill>
                    <a:schemeClr val="tx2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33" name="Group 132"/>
          <p:cNvGrpSpPr/>
          <p:nvPr/>
        </p:nvGrpSpPr>
        <p:grpSpPr>
          <a:xfrm>
            <a:off x="327605" y="2732994"/>
            <a:ext cx="3591051" cy="1871137"/>
            <a:chOff x="457200" y="2732994"/>
            <a:chExt cx="3591051" cy="1871137"/>
          </a:xfrm>
        </p:grpSpPr>
        <p:sp>
          <p:nvSpPr>
            <p:cNvPr id="124" name="Rectangle 123"/>
            <p:cNvSpPr/>
            <p:nvPr/>
          </p:nvSpPr>
          <p:spPr>
            <a:xfrm>
              <a:off x="457200" y="2732994"/>
              <a:ext cx="3591051" cy="1871137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816632" y="3076245"/>
              <a:ext cx="2709646" cy="1191603"/>
              <a:chOff x="816632" y="3076245"/>
              <a:chExt cx="2709646" cy="1191603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2538758" y="3076245"/>
                <a:ext cx="987520" cy="430887"/>
                <a:chOff x="2400749" y="3875022"/>
                <a:chExt cx="987520" cy="430887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2400749" y="3875022"/>
                  <a:ext cx="987520" cy="430887"/>
                  <a:chOff x="2400749" y="3875022"/>
                  <a:chExt cx="987520" cy="430887"/>
                </a:xfrm>
              </p:grpSpPr>
              <p:sp>
                <p:nvSpPr>
                  <p:cNvPr id="20" name="Rectangle 19"/>
                  <p:cNvSpPr/>
                  <p:nvPr/>
                </p:nvSpPr>
                <p:spPr>
                  <a:xfrm>
                    <a:off x="2400749" y="3875022"/>
                    <a:ext cx="987520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    </a:t>
                    </a:r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2776184" y="4049464"/>
                    <a:ext cx="226334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>
                    <a:off x="2776184" y="4134804"/>
                    <a:ext cx="226334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" name="Group 79"/>
                <p:cNvGrpSpPr/>
                <p:nvPr/>
              </p:nvGrpSpPr>
              <p:grpSpPr>
                <a:xfrm>
                  <a:off x="2556733" y="3925926"/>
                  <a:ext cx="117187" cy="45719"/>
                  <a:chOff x="2722008" y="4390738"/>
                  <a:chExt cx="117187" cy="45719"/>
                </a:xfrm>
              </p:grpSpPr>
              <p:sp>
                <p:nvSpPr>
                  <p:cNvPr id="78" name="Oval 77"/>
                  <p:cNvSpPr/>
                  <p:nvPr/>
                </p:nvSpPr>
                <p:spPr>
                  <a:xfrm>
                    <a:off x="2722008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9" name="Oval 78"/>
                  <p:cNvSpPr/>
                  <p:nvPr/>
                </p:nvSpPr>
                <p:spPr>
                  <a:xfrm>
                    <a:off x="2793476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1" name="Group 80"/>
                <p:cNvGrpSpPr/>
                <p:nvPr/>
              </p:nvGrpSpPr>
              <p:grpSpPr>
                <a:xfrm>
                  <a:off x="2556733" y="4234818"/>
                  <a:ext cx="117187" cy="45719"/>
                  <a:chOff x="2722008" y="4390738"/>
                  <a:chExt cx="117187" cy="45719"/>
                </a:xfrm>
              </p:grpSpPr>
              <p:sp>
                <p:nvSpPr>
                  <p:cNvPr id="82" name="Oval 81"/>
                  <p:cNvSpPr/>
                  <p:nvPr/>
                </p:nvSpPr>
                <p:spPr>
                  <a:xfrm>
                    <a:off x="2722008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Oval 82"/>
                  <p:cNvSpPr/>
                  <p:nvPr/>
                </p:nvSpPr>
                <p:spPr>
                  <a:xfrm>
                    <a:off x="2793476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3108382" y="3925926"/>
                  <a:ext cx="117187" cy="45719"/>
                  <a:chOff x="2722008" y="4390738"/>
                  <a:chExt cx="117187" cy="45719"/>
                </a:xfrm>
              </p:grpSpPr>
              <p:sp>
                <p:nvSpPr>
                  <p:cNvPr id="85" name="Oval 84"/>
                  <p:cNvSpPr/>
                  <p:nvPr/>
                </p:nvSpPr>
                <p:spPr>
                  <a:xfrm>
                    <a:off x="2722008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Oval 85"/>
                  <p:cNvSpPr/>
                  <p:nvPr/>
                </p:nvSpPr>
                <p:spPr>
                  <a:xfrm>
                    <a:off x="2793476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7" name="Group 86"/>
                <p:cNvGrpSpPr/>
                <p:nvPr/>
              </p:nvGrpSpPr>
              <p:grpSpPr>
                <a:xfrm>
                  <a:off x="3108382" y="4234818"/>
                  <a:ext cx="117187" cy="45719"/>
                  <a:chOff x="2722008" y="4390738"/>
                  <a:chExt cx="117187" cy="45719"/>
                </a:xfrm>
              </p:grpSpPr>
              <p:sp>
                <p:nvSpPr>
                  <p:cNvPr id="88" name="Oval 87"/>
                  <p:cNvSpPr/>
                  <p:nvPr/>
                </p:nvSpPr>
                <p:spPr>
                  <a:xfrm>
                    <a:off x="2722008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9" name="Oval 88"/>
                  <p:cNvSpPr/>
                  <p:nvPr/>
                </p:nvSpPr>
                <p:spPr>
                  <a:xfrm>
                    <a:off x="2793476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1" name="Group 90"/>
              <p:cNvGrpSpPr/>
              <p:nvPr/>
            </p:nvGrpSpPr>
            <p:grpSpPr>
              <a:xfrm>
                <a:off x="2538758" y="3722575"/>
                <a:ext cx="987520" cy="430887"/>
                <a:chOff x="2400749" y="3875022"/>
                <a:chExt cx="987520" cy="430887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2400749" y="3875022"/>
                  <a:ext cx="987520" cy="430887"/>
                  <a:chOff x="2400749" y="3875022"/>
                  <a:chExt cx="987520" cy="430887"/>
                </a:xfrm>
              </p:grpSpPr>
              <p:sp>
                <p:nvSpPr>
                  <p:cNvPr id="105" name="Rectangle 104"/>
                  <p:cNvSpPr/>
                  <p:nvPr/>
                </p:nvSpPr>
                <p:spPr>
                  <a:xfrm>
                    <a:off x="2400749" y="3875022"/>
                    <a:ext cx="987520" cy="43088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  <a:r>
                      <a:rPr lang="en-US" sz="2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    </a:t>
                    </a:r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O</a:t>
                    </a:r>
                    <a:endParaRPr lang="en-US" sz="2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/>
                      <a:cs typeface="Century Gothic"/>
                    </a:endParaRPr>
                  </a:p>
                </p:txBody>
              </p:sp>
              <p:cxnSp>
                <p:nvCxnSpPr>
                  <p:cNvPr id="106" name="Straight Connector 105"/>
                  <p:cNvCxnSpPr/>
                  <p:nvPr/>
                </p:nvCxnSpPr>
                <p:spPr>
                  <a:xfrm>
                    <a:off x="2776184" y="4049464"/>
                    <a:ext cx="226334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>
                    <a:off x="2776184" y="4134804"/>
                    <a:ext cx="226334" cy="0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3" name="Group 92"/>
                <p:cNvGrpSpPr/>
                <p:nvPr/>
              </p:nvGrpSpPr>
              <p:grpSpPr>
                <a:xfrm>
                  <a:off x="2556733" y="3925926"/>
                  <a:ext cx="117187" cy="45719"/>
                  <a:chOff x="2722008" y="4390738"/>
                  <a:chExt cx="117187" cy="45719"/>
                </a:xfrm>
              </p:grpSpPr>
              <p:sp>
                <p:nvSpPr>
                  <p:cNvPr id="103" name="Oval 102"/>
                  <p:cNvSpPr/>
                  <p:nvPr/>
                </p:nvSpPr>
                <p:spPr>
                  <a:xfrm>
                    <a:off x="2722008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Oval 103"/>
                  <p:cNvSpPr/>
                  <p:nvPr/>
                </p:nvSpPr>
                <p:spPr>
                  <a:xfrm>
                    <a:off x="2793476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4" name="Group 93"/>
                <p:cNvGrpSpPr/>
                <p:nvPr/>
              </p:nvGrpSpPr>
              <p:grpSpPr>
                <a:xfrm>
                  <a:off x="2556733" y="4234818"/>
                  <a:ext cx="117187" cy="45719"/>
                  <a:chOff x="2722008" y="4390738"/>
                  <a:chExt cx="117187" cy="45719"/>
                </a:xfrm>
              </p:grpSpPr>
              <p:sp>
                <p:nvSpPr>
                  <p:cNvPr id="101" name="Oval 100"/>
                  <p:cNvSpPr/>
                  <p:nvPr/>
                </p:nvSpPr>
                <p:spPr>
                  <a:xfrm>
                    <a:off x="2722008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Oval 101"/>
                  <p:cNvSpPr/>
                  <p:nvPr/>
                </p:nvSpPr>
                <p:spPr>
                  <a:xfrm>
                    <a:off x="2793476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5" name="Group 94"/>
                <p:cNvGrpSpPr/>
                <p:nvPr/>
              </p:nvGrpSpPr>
              <p:grpSpPr>
                <a:xfrm>
                  <a:off x="3108382" y="3925926"/>
                  <a:ext cx="117187" cy="45719"/>
                  <a:chOff x="2722008" y="4390738"/>
                  <a:chExt cx="117187" cy="45719"/>
                </a:xfrm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2722008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2793476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" name="Group 95"/>
                <p:cNvGrpSpPr/>
                <p:nvPr/>
              </p:nvGrpSpPr>
              <p:grpSpPr>
                <a:xfrm>
                  <a:off x="3108382" y="4234818"/>
                  <a:ext cx="117187" cy="45719"/>
                  <a:chOff x="2722008" y="4390738"/>
                  <a:chExt cx="117187" cy="45719"/>
                </a:xfrm>
              </p:grpSpPr>
              <p:sp>
                <p:nvSpPr>
                  <p:cNvPr id="97" name="Oval 96"/>
                  <p:cNvSpPr/>
                  <p:nvPr/>
                </p:nvSpPr>
                <p:spPr>
                  <a:xfrm>
                    <a:off x="2722008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Oval 97"/>
                  <p:cNvSpPr/>
                  <p:nvPr/>
                </p:nvSpPr>
                <p:spPr>
                  <a:xfrm>
                    <a:off x="2793476" y="4390738"/>
                    <a:ext cx="45719" cy="45719"/>
                  </a:xfrm>
                  <a:prstGeom prst="ellipse">
                    <a:avLst/>
                  </a:prstGeom>
                  <a:solidFill>
                    <a:schemeClr val="tx2"/>
                  </a:solidFill>
                  <a:ln>
                    <a:solidFill>
                      <a:schemeClr val="tx2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29" name="Group 128"/>
              <p:cNvGrpSpPr/>
              <p:nvPr/>
            </p:nvGrpSpPr>
            <p:grpSpPr>
              <a:xfrm>
                <a:off x="816632" y="3079959"/>
                <a:ext cx="1245523" cy="1187889"/>
                <a:chOff x="816632" y="3079959"/>
                <a:chExt cx="1245523" cy="1187889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816632" y="3079959"/>
                  <a:ext cx="1245523" cy="1187889"/>
                  <a:chOff x="1198734" y="3966419"/>
                  <a:chExt cx="1245523" cy="1187889"/>
                </a:xfrm>
              </p:grpSpPr>
              <p:grpSp>
                <p:nvGrpSpPr>
                  <p:cNvPr id="7" name="Group 6"/>
                  <p:cNvGrpSpPr/>
                  <p:nvPr/>
                </p:nvGrpSpPr>
                <p:grpSpPr>
                  <a:xfrm>
                    <a:off x="1198734" y="4323035"/>
                    <a:ext cx="1140316" cy="831273"/>
                    <a:chOff x="1639099" y="4439743"/>
                    <a:chExt cx="1140316" cy="831273"/>
                  </a:xfrm>
                </p:grpSpPr>
                <p:grpSp>
                  <p:nvGrpSpPr>
                    <p:cNvPr id="11" name="Group 10"/>
                    <p:cNvGrpSpPr/>
                    <p:nvPr/>
                  </p:nvGrpSpPr>
                  <p:grpSpPr>
                    <a:xfrm>
                      <a:off x="1639099" y="4510300"/>
                      <a:ext cx="1140316" cy="760716"/>
                      <a:chOff x="1023367" y="4477979"/>
                      <a:chExt cx="1140316" cy="760716"/>
                    </a:xfrm>
                  </p:grpSpPr>
                  <p:sp>
                    <p:nvSpPr>
                      <p:cNvPr id="13" name="Rectangle 12"/>
                      <p:cNvSpPr/>
                      <p:nvPr/>
                    </p:nvSpPr>
                    <p:spPr>
                      <a:xfrm>
                        <a:off x="1393330" y="4477979"/>
                        <a:ext cx="411238" cy="430887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rPr>
                          <a:t>C</a:t>
                        </a:r>
                      </a:p>
                    </p:txBody>
                  </p:sp>
                  <p:grpSp>
                    <p:nvGrpSpPr>
                      <p:cNvPr id="14" name="Group 13"/>
                      <p:cNvGrpSpPr/>
                      <p:nvPr/>
                    </p:nvGrpSpPr>
                    <p:grpSpPr>
                      <a:xfrm>
                        <a:off x="1023367" y="4678473"/>
                        <a:ext cx="1140316" cy="560222"/>
                        <a:chOff x="1023367" y="4678473"/>
                        <a:chExt cx="1140316" cy="560222"/>
                      </a:xfrm>
                    </p:grpSpPr>
                    <p:cxnSp>
                      <p:nvCxnSpPr>
                        <p:cNvPr id="15" name="Straight Connector 14"/>
                        <p:cNvCxnSpPr/>
                        <p:nvPr/>
                      </p:nvCxnSpPr>
                      <p:spPr>
                        <a:xfrm flipH="1">
                          <a:off x="1322132" y="4773747"/>
                          <a:ext cx="167654" cy="100342"/>
                        </a:xfrm>
                        <a:prstGeom prst="line">
                          <a:avLst/>
                        </a:prstGeom>
                        <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6" name="Rectangle 15"/>
                        <p:cNvSpPr/>
                        <p:nvPr/>
                      </p:nvSpPr>
                      <p:spPr>
                        <a:xfrm>
                          <a:off x="1786294" y="4807808"/>
                          <a:ext cx="377389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H</a:t>
                          </a:r>
                        </a:p>
                      </p:txBody>
                    </p:sp>
                    <p:sp>
                      <p:nvSpPr>
                        <p:cNvPr id="17" name="Rectangle 16"/>
                        <p:cNvSpPr/>
                        <p:nvPr/>
                      </p:nvSpPr>
                      <p:spPr>
                        <a:xfrm>
                          <a:off x="1023367" y="4678473"/>
                          <a:ext cx="377389" cy="430887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r>
                            <a:rPr lang="en-US" sz="2200" dirty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entury Gothic"/>
                              <a:cs typeface="Century Gothic"/>
                            </a:rPr>
                            <a:t>H</a:t>
                          </a:r>
                          <a:endParaRPr lang="en-US" sz="2200" dirty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entury Gothic"/>
                            <a:cs typeface="Century Gothic"/>
                          </a:endParaRPr>
                        </a:p>
                      </p:txBody>
                    </p:sp>
                  </p:grpSp>
                </p:grpSp>
                <p:cxnSp>
                  <p:nvCxnSpPr>
                    <p:cNvPr id="12" name="Straight Connector 11"/>
                    <p:cNvCxnSpPr/>
                    <p:nvPr/>
                  </p:nvCxnSpPr>
                  <p:spPr>
                    <a:xfrm>
                      <a:off x="2220630" y="4439743"/>
                      <a:ext cx="0" cy="166139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8" name="Rectangle 7"/>
                  <p:cNvSpPr/>
                  <p:nvPr/>
                </p:nvSpPr>
                <p:spPr>
                  <a:xfrm>
                    <a:off x="1592666" y="3966419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</a:p>
                </p:txBody>
              </p:sp>
              <p:sp>
                <p:nvSpPr>
                  <p:cNvPr id="9" name="Rectangle 8"/>
                  <p:cNvSpPr/>
                  <p:nvPr/>
                </p:nvSpPr>
                <p:spPr>
                  <a:xfrm>
                    <a:off x="2033019" y="4454289"/>
                    <a:ext cx="411238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entury Gothic"/>
                        <a:cs typeface="Century Gothic"/>
                      </a:rPr>
                      <a:t>H</a:t>
                    </a:r>
                  </a:p>
                </p:txBody>
              </p:sp>
              <p:sp>
                <p:nvSpPr>
                  <p:cNvPr id="10" name="Isosceles Triangle 9"/>
                  <p:cNvSpPr/>
                  <p:nvPr/>
                </p:nvSpPr>
                <p:spPr>
                  <a:xfrm rot="19341575">
                    <a:off x="1876978" y="4705683"/>
                    <a:ext cx="107392" cy="223322"/>
                  </a:xfrm>
                  <a:prstGeom prst="triangle">
                    <a:avLst/>
                  </a:prstGeom>
                  <a:solidFill>
                    <a:srgbClr val="404040"/>
                  </a:solidFill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26" name="Straight Connector 125"/>
                <p:cNvCxnSpPr/>
                <p:nvPr/>
              </p:nvCxnSpPr>
              <p:spPr>
                <a:xfrm flipV="1">
                  <a:off x="1535292" y="3712319"/>
                  <a:ext cx="31527" cy="6116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flipV="1">
                  <a:off x="1597833" y="3741375"/>
                  <a:ext cx="31527" cy="6116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flipV="1">
                  <a:off x="1662643" y="3771955"/>
                  <a:ext cx="31527" cy="61160"/>
                </a:xfrm>
                <a:prstGeom prst="line">
                  <a:avLst/>
                </a:prstGeom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135" name="Straight Arrow Connector 134"/>
          <p:cNvCxnSpPr/>
          <p:nvPr/>
        </p:nvCxnSpPr>
        <p:spPr>
          <a:xfrm>
            <a:off x="4086559" y="3722575"/>
            <a:ext cx="838047" cy="5024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3009466" y="1993900"/>
            <a:ext cx="303626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hemical reaction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8698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55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Expression that uses chemical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formulas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indicate reactants and products of a chemical reaction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Reactants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always written on left, </a:t>
            </a:r>
            <a:r>
              <a:rPr lang="en-US" dirty="0" smtClean="0">
                <a:solidFill>
                  <a:schemeClr val="accent2"/>
                </a:solidFill>
              </a:rPr>
              <a:t>products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always on right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Separated by a reaction arrow</a:t>
            </a:r>
          </a:p>
          <a:p>
            <a:r>
              <a:rPr lang="en-US" b="1" dirty="0" smtClean="0">
                <a:solidFill>
                  <a:schemeClr val="accent3"/>
                </a:solidFill>
              </a:rPr>
              <a:t>Coefficients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Numbers written in front of formulas indicate number of molecules of element or compound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coefficient is “1” it will be omitted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Coefficients are distributed across a formula - </a:t>
            </a:r>
            <a:r>
              <a:rPr lang="en-US" sz="1800" dirty="0" smtClean="0">
                <a:solidFill>
                  <a:srgbClr val="E68422"/>
                </a:solidFill>
              </a:rPr>
              <a:t>2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18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= 4 H and 2 O atoms</a:t>
            </a: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63396" y="3890156"/>
            <a:ext cx="598720" cy="5024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09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Chemical Equation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269958" y="3147805"/>
            <a:ext cx="6719675" cy="646331"/>
            <a:chOff x="1269958" y="3147805"/>
            <a:chExt cx="6719675" cy="646331"/>
          </a:xfrm>
        </p:grpSpPr>
        <p:grpSp>
          <p:nvGrpSpPr>
            <p:cNvPr id="8" name="Group 7"/>
            <p:cNvGrpSpPr/>
            <p:nvPr/>
          </p:nvGrpSpPr>
          <p:grpSpPr>
            <a:xfrm>
              <a:off x="1269958" y="3147805"/>
              <a:ext cx="6719675" cy="646331"/>
              <a:chOff x="1639849" y="3316498"/>
              <a:chExt cx="6719675" cy="646331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639849" y="3316498"/>
                <a:ext cx="24905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chemeClr val="tx2"/>
                    </a:solidFill>
                    <a:latin typeface="Century Gothic"/>
                    <a:cs typeface="Century Gothic"/>
                  </a:rPr>
                  <a:t>CH</a:t>
                </a:r>
                <a:r>
                  <a:rPr lang="en-US" sz="3600" baseline="-25000" dirty="0" smtClean="0">
                    <a:solidFill>
                      <a:schemeClr val="accent4"/>
                    </a:solidFill>
                    <a:latin typeface="Century Gothic"/>
                    <a:cs typeface="Century Gothic"/>
                  </a:rPr>
                  <a:t>4</a:t>
                </a:r>
                <a:r>
                  <a:rPr lang="en-US" sz="3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 + </a:t>
                </a:r>
                <a:r>
                  <a:rPr lang="en-US" sz="3600" dirty="0" smtClean="0">
                    <a:solidFill>
                      <a:schemeClr val="accent3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3600" dirty="0" smtClean="0">
                    <a:solidFill>
                      <a:srgbClr val="2F5897"/>
                    </a:solidFill>
                    <a:latin typeface="Century Gothic"/>
                    <a:cs typeface="Century Gothic"/>
                  </a:rPr>
                  <a:t>O</a:t>
                </a:r>
                <a:r>
                  <a:rPr lang="en-US" sz="3600" baseline="-25000" dirty="0" smtClean="0">
                    <a:solidFill>
                      <a:schemeClr val="accent4"/>
                    </a:solidFill>
                    <a:latin typeface="Century Gothic"/>
                    <a:cs typeface="Century Gothic"/>
                  </a:rPr>
                  <a:t>2</a:t>
                </a:r>
                <a:endParaRPr lang="en-US" sz="3600" baseline="-25000" dirty="0">
                  <a:solidFill>
                    <a:schemeClr val="accent4"/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380186" y="3316498"/>
                <a:ext cx="29793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chemeClr val="accent2"/>
                    </a:solidFill>
                    <a:latin typeface="Century Gothic"/>
                    <a:cs typeface="Century Gothic"/>
                  </a:rPr>
                  <a:t>CO</a:t>
                </a:r>
                <a:r>
                  <a:rPr lang="en-US" sz="3600" baseline="-25000" dirty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3600" dirty="0" smtClean="0">
                    <a:latin typeface="Century Gothic"/>
                    <a:cs typeface="Century Gothic"/>
                  </a:rPr>
                  <a:t> + </a:t>
                </a:r>
                <a:r>
                  <a:rPr lang="en-US" sz="3600" dirty="0" smtClean="0">
                    <a:solidFill>
                      <a:srgbClr val="E68422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36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H</a:t>
                </a:r>
                <a:r>
                  <a:rPr lang="en-US" sz="36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36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O</a:t>
                </a:r>
                <a:endParaRPr lang="en-US" sz="3600" baseline="-25000" dirty="0">
                  <a:solidFill>
                    <a:srgbClr val="9C5252"/>
                  </a:solidFill>
                  <a:latin typeface="Century Gothic"/>
                  <a:cs typeface="Century Gothic"/>
                </a:endParaRPr>
              </a:p>
            </p:txBody>
          </p:sp>
        </p:grpSp>
        <p:cxnSp>
          <p:nvCxnSpPr>
            <p:cNvPr id="7" name="Straight Arrow Connector 6"/>
            <p:cNvCxnSpPr/>
            <p:nvPr/>
          </p:nvCxnSpPr>
          <p:spPr>
            <a:xfrm>
              <a:off x="3941320" y="3507958"/>
              <a:ext cx="857643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976921" y="2266214"/>
            <a:ext cx="313071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c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rPr>
              <a:t>hemical equation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52460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9202"/>
            <a:ext cx="8229600" cy="51503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Atoms cannot be created or destroyed in a chemical reaction (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unlike nuclear equations)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 have the same number of atoms for each element on both sides of the chemical equation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Carbon stays carbon, oxygen stays oxygen, etc.</a:t>
            </a:r>
          </a:p>
          <a:p>
            <a:pPr lvl="1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Only the connectivity and formulas change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Idea behind “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balancing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 equations (very important)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Why coefficients exist</a:t>
            </a:r>
          </a:p>
        </p:txBody>
      </p:sp>
    </p:spTree>
    <p:extLst>
      <p:ext uri="{BB962C8B-B14F-4D97-AF65-F5344CB8AC3E}">
        <p14:creationId xmlns:p14="http://schemas.microsoft.com/office/powerpoint/2010/main" val="393296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Equation 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Reactants: CH</a:t>
            </a:r>
            <a:r>
              <a:rPr lang="en-US" baseline="-25000" dirty="0" smtClean="0">
                <a:solidFill>
                  <a:srgbClr val="846648"/>
                </a:solidFill>
              </a:rPr>
              <a:t>4</a:t>
            </a:r>
            <a:r>
              <a:rPr lang="en-US" dirty="0" smtClean="0">
                <a:solidFill>
                  <a:schemeClr val="tx2"/>
                </a:solidFill>
              </a:rPr>
              <a:t> and O</a:t>
            </a:r>
            <a:r>
              <a:rPr lang="en-US" baseline="-25000" dirty="0" smtClean="0">
                <a:solidFill>
                  <a:srgbClr val="846648"/>
                </a:solidFill>
              </a:rPr>
              <a:t>2</a:t>
            </a:r>
            <a:endParaRPr lang="en-US" dirty="0" smtClean="0">
              <a:solidFill>
                <a:srgbClr val="846648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Products: H</a:t>
            </a:r>
            <a:r>
              <a:rPr lang="en-US" baseline="-25000" dirty="0" smtClean="0">
                <a:solidFill>
                  <a:srgbClr val="846648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O and CO</a:t>
            </a:r>
            <a:r>
              <a:rPr lang="en-US" baseline="-25000" dirty="0" smtClean="0">
                <a:solidFill>
                  <a:srgbClr val="846648"/>
                </a:solidFill>
              </a:rPr>
              <a:t>2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molecules: </a:t>
            </a:r>
            <a:r>
              <a:rPr lang="en-US" dirty="0" smtClean="0">
                <a:solidFill>
                  <a:schemeClr val="accent3"/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rgbClr val="E68422"/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smtClean="0">
                <a:solidFill>
                  <a:srgbClr val="E68422"/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O, </a:t>
            </a:r>
            <a:r>
              <a:rPr lang="en-US" dirty="0" smtClean="0">
                <a:solidFill>
                  <a:srgbClr val="E68422"/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Atoms present: C, H, O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atoms in reactants: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 – 1, H – 4, O – 4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Number of atoms in products: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 – 1, H – 4, O – 4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69958" y="2136828"/>
            <a:ext cx="6719675" cy="646331"/>
            <a:chOff x="1269958" y="3147805"/>
            <a:chExt cx="6719675" cy="646331"/>
          </a:xfrm>
        </p:grpSpPr>
        <p:grpSp>
          <p:nvGrpSpPr>
            <p:cNvPr id="7" name="Group 6"/>
            <p:cNvGrpSpPr/>
            <p:nvPr/>
          </p:nvGrpSpPr>
          <p:grpSpPr>
            <a:xfrm>
              <a:off x="1269958" y="3147805"/>
              <a:ext cx="6719675" cy="646331"/>
              <a:chOff x="1639849" y="3316498"/>
              <a:chExt cx="6719675" cy="646331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1639849" y="3316498"/>
                <a:ext cx="24905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chemeClr val="tx2"/>
                    </a:solidFill>
                    <a:latin typeface="Century Gothic"/>
                    <a:cs typeface="Century Gothic"/>
                  </a:rPr>
                  <a:t>CH</a:t>
                </a:r>
                <a:r>
                  <a:rPr lang="en-US" sz="36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4</a:t>
                </a:r>
                <a:r>
                  <a:rPr lang="en-US" sz="36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/>
                    <a:cs typeface="Century Gothic"/>
                  </a:rPr>
                  <a:t> + </a:t>
                </a:r>
                <a:r>
                  <a:rPr lang="en-US" sz="3600" dirty="0" smtClean="0">
                    <a:solidFill>
                      <a:schemeClr val="accent3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3600" dirty="0" smtClean="0">
                    <a:solidFill>
                      <a:srgbClr val="2F5897"/>
                    </a:solidFill>
                    <a:latin typeface="Century Gothic"/>
                    <a:cs typeface="Century Gothic"/>
                  </a:rPr>
                  <a:t>O</a:t>
                </a:r>
                <a:r>
                  <a:rPr lang="en-US" sz="36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endParaRPr lang="en-US" sz="3600" baseline="-25000" dirty="0">
                  <a:solidFill>
                    <a:srgbClr val="846648"/>
                  </a:solidFill>
                  <a:latin typeface="Century Gothic"/>
                  <a:cs typeface="Century Gothic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80186" y="3316498"/>
                <a:ext cx="29793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chemeClr val="accent2"/>
                    </a:solidFill>
                    <a:latin typeface="Century Gothic"/>
                    <a:cs typeface="Century Gothic"/>
                  </a:rPr>
                  <a:t>CO</a:t>
                </a:r>
                <a:r>
                  <a:rPr lang="en-US" sz="3600" baseline="-25000" dirty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3600" dirty="0" smtClean="0">
                    <a:latin typeface="Century Gothic"/>
                    <a:cs typeface="Century Gothic"/>
                  </a:rPr>
                  <a:t> + </a:t>
                </a:r>
                <a:r>
                  <a:rPr lang="en-US" sz="3600" dirty="0" smtClean="0">
                    <a:solidFill>
                      <a:srgbClr val="E68422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36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H</a:t>
                </a:r>
                <a:r>
                  <a:rPr lang="en-US" sz="3600" baseline="-25000" dirty="0" smtClean="0">
                    <a:solidFill>
                      <a:srgbClr val="846648"/>
                    </a:solidFill>
                    <a:latin typeface="Century Gothic"/>
                    <a:cs typeface="Century Gothic"/>
                  </a:rPr>
                  <a:t>2</a:t>
                </a:r>
                <a:r>
                  <a:rPr lang="en-US" sz="3600" dirty="0" smtClean="0">
                    <a:solidFill>
                      <a:srgbClr val="9C5252"/>
                    </a:solidFill>
                    <a:latin typeface="Century Gothic"/>
                    <a:cs typeface="Century Gothic"/>
                  </a:rPr>
                  <a:t>O</a:t>
                </a:r>
                <a:endParaRPr lang="en-US" sz="3600" baseline="-25000" dirty="0">
                  <a:solidFill>
                    <a:srgbClr val="9C5252"/>
                  </a:solidFill>
                  <a:latin typeface="Century Gothic"/>
                  <a:cs typeface="Century Gothic"/>
                </a:endParaRP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3941320" y="3507958"/>
              <a:ext cx="857643" cy="0"/>
            </a:xfrm>
            <a:prstGeom prst="straightConnector1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47637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Common Symbols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876898"/>
              </p:ext>
            </p:extLst>
          </p:nvPr>
        </p:nvGraphicFramePr>
        <p:xfrm>
          <a:off x="1520211" y="1308102"/>
          <a:ext cx="6096000" cy="497708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8000"/>
                <a:gridCol w="3048000"/>
              </a:tblGrid>
              <a:tr h="7110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Symbol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Meaning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12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Reaction arrow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Symbol" charset="2"/>
                          <a:cs typeface="Symbol" charset="2"/>
                        </a:rPr>
                        <a:t>D</a:t>
                      </a:r>
                      <a:endParaRPr lang="en-US" sz="2400" dirty="0">
                        <a:latin typeface="Symbol" charset="2"/>
                        <a:cs typeface="Symbol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Heat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(s)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Solid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(l)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Liquid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(g)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Gas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0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(</a:t>
                      </a:r>
                      <a:r>
                        <a:rPr lang="en-US" sz="2400" dirty="0" err="1" smtClean="0">
                          <a:latin typeface="Century Gothic"/>
                          <a:cs typeface="Century Gothic"/>
                        </a:rPr>
                        <a:t>aq</a:t>
                      </a:r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)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entury Gothic"/>
                          <a:cs typeface="Century Gothic"/>
                        </a:rPr>
                        <a:t>Aqueous</a:t>
                      </a:r>
                      <a:r>
                        <a:rPr lang="en-US" sz="2400" baseline="0" dirty="0" smtClean="0">
                          <a:latin typeface="Century Gothic"/>
                          <a:cs typeface="Century Gothic"/>
                        </a:rPr>
                        <a:t> Solution</a:t>
                      </a:r>
                      <a:endParaRPr lang="en-US" sz="2400" dirty="0">
                        <a:latin typeface="Century Gothic"/>
                        <a:cs typeface="Century Gothic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2622044" y="2386020"/>
            <a:ext cx="857643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508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Label the reactants and products, and indicate how many atoms of each type of element are present on each side of the following equation: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2Na</a:t>
            </a:r>
            <a:r>
              <a:rPr lang="en-US" sz="22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</a:t>
            </a:r>
            <a:r>
              <a:rPr lang="en-US" sz="22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aq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+ 3MgCl</a:t>
            </a:r>
            <a:r>
              <a:rPr lang="en-US" sz="22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aq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		Mg</a:t>
            </a:r>
            <a:r>
              <a:rPr lang="en-US" sz="22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(PO</a:t>
            </a:r>
            <a:r>
              <a:rPr lang="en-US" sz="22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sz="22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+ 6NaCl(</a:t>
            </a:r>
            <a:r>
              <a:rPr lang="en-US" sz="22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aq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57812" y="3446313"/>
            <a:ext cx="598720" cy="5024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00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1701</TotalTime>
  <Words>892</Words>
  <Application>Microsoft Macintosh PowerPoint</Application>
  <PresentationFormat>On-screen Show (4:3)</PresentationFormat>
  <Paragraphs>260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Executive</vt:lpstr>
      <vt:lpstr>Equation</vt:lpstr>
      <vt:lpstr>Chemical Reactions</vt:lpstr>
      <vt:lpstr>Chemical Changes</vt:lpstr>
      <vt:lpstr>Chemical Changes</vt:lpstr>
      <vt:lpstr>Chemical Equations</vt:lpstr>
      <vt:lpstr>Chemical Equation</vt:lpstr>
      <vt:lpstr>Conservation</vt:lpstr>
      <vt:lpstr>Equation Interpretation</vt:lpstr>
      <vt:lpstr>Common Symbols</vt:lpstr>
      <vt:lpstr>Example #1</vt:lpstr>
      <vt:lpstr>Example #1 Solved</vt:lpstr>
      <vt:lpstr>Balancing</vt:lpstr>
      <vt:lpstr>How to Balance</vt:lpstr>
      <vt:lpstr>How to Balance</vt:lpstr>
      <vt:lpstr>How to Balance</vt:lpstr>
      <vt:lpstr>How to Balance</vt:lpstr>
      <vt:lpstr>Example #2</vt:lpstr>
      <vt:lpstr>Example #2 Solved</vt:lpstr>
      <vt:lpstr>Example #2 Solved</vt:lpstr>
      <vt:lpstr>Example #2 Solved</vt:lpstr>
      <vt:lpstr>Example #3</vt:lpstr>
      <vt:lpstr>Example #4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48</cp:revision>
  <cp:lastPrinted>2015-09-12T06:19:01Z</cp:lastPrinted>
  <dcterms:created xsi:type="dcterms:W3CDTF">2014-03-08T16:53:10Z</dcterms:created>
  <dcterms:modified xsi:type="dcterms:W3CDTF">2015-09-12T06:54:21Z</dcterms:modified>
</cp:coreProperties>
</file>