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9" r:id="rId4"/>
    <p:sldId id="269" r:id="rId5"/>
    <p:sldId id="270" r:id="rId6"/>
    <p:sldId id="258" r:id="rId7"/>
    <p:sldId id="260" r:id="rId8"/>
    <p:sldId id="261" r:id="rId9"/>
    <p:sldId id="262" r:id="rId10"/>
    <p:sldId id="263" r:id="rId11"/>
    <p:sldId id="264" r:id="rId12"/>
    <p:sldId id="271" r:id="rId13"/>
    <p:sldId id="272" r:id="rId14"/>
    <p:sldId id="273" r:id="rId15"/>
    <p:sldId id="274" r:id="rId16"/>
    <p:sldId id="275" r:id="rId17"/>
    <p:sldId id="276" r:id="rId18"/>
    <p:sldId id="277" r:id="rId19"/>
    <p:sldId id="266" r:id="rId20"/>
    <p:sldId id="26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15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51DEABC-D766-4322-8E78-B830FAE35C72}" type="datetime4">
              <a:rPr lang="en-US" smtClean="0"/>
              <a:pPr/>
              <a:t>September 11, 2015</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September 11,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September 11,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3333F43-3E86-47E4-BFBB-2476D384E1C6}" type="datetime4">
              <a:rPr lang="en-US" smtClean="0"/>
              <a:pPr/>
              <a:t>September 11,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663BA-01FC-4367-B6F3-ABB2645D55F1}" type="datetime4">
              <a:rPr lang="en-US" smtClean="0"/>
              <a:pPr/>
              <a:t>September 11,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9B19C71-EC74-44AF-B27E-FC7DC3C3A61D}" type="datetime4">
              <a:rPr lang="en-US" smtClean="0"/>
              <a:pPr/>
              <a:t>September 11,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A5CDA29-3CBE-48EA-92AE-A996835462BA}" type="datetime4">
              <a:rPr lang="en-US" smtClean="0"/>
              <a:pPr/>
              <a:t>September 11,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9EC054-3869-4501-B163-1BBFDE8DCE04}" type="datetime4">
              <a:rPr lang="en-US" smtClean="0"/>
              <a:pPr/>
              <a:t>September 11,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September 11,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11,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September 11,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7D0EFEE-2756-4A20-BF2A-63F0A94F99AC}" type="datetime4">
              <a:rPr lang="en-US" smtClean="0"/>
              <a:pPr/>
              <a:t>September 11, 2015</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38DF745-7D3F-47F4-83A3-874385CFAA69}"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hyperlink" Target="http://butane.chem.uiuc.edu/pshapley/GenChem2/Intro/3.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Polarity</a:t>
            </a:r>
            <a:endParaRPr lang="en-US" dirty="0"/>
          </a:p>
        </p:txBody>
      </p:sp>
      <p:sp>
        <p:nvSpPr>
          <p:cNvPr id="3" name="Subtitle 2"/>
          <p:cNvSpPr>
            <a:spLocks noGrp="1"/>
          </p:cNvSpPr>
          <p:nvPr>
            <p:ph type="subTitle" idx="1"/>
          </p:nvPr>
        </p:nvSpPr>
        <p:spPr/>
        <p:txBody>
          <a:bodyPr/>
          <a:lstStyle/>
          <a:p>
            <a:r>
              <a:rPr lang="en-US" dirty="0" smtClean="0">
                <a:solidFill>
                  <a:schemeClr val="tx1">
                    <a:lumMod val="75000"/>
                    <a:lumOff val="25000"/>
                  </a:schemeClr>
                </a:solidFill>
              </a:rPr>
              <a:t>Sections 4.7-4.8</a:t>
            </a:r>
            <a:endParaRPr lang="en-US" dirty="0">
              <a:solidFill>
                <a:schemeClr val="tx1">
                  <a:lumMod val="75000"/>
                  <a:lumOff val="25000"/>
                </a:schemeClr>
              </a:solidFill>
            </a:endParaRPr>
          </a:p>
        </p:txBody>
      </p:sp>
    </p:spTree>
    <p:extLst>
      <p:ext uri="{BB962C8B-B14F-4D97-AF65-F5344CB8AC3E}">
        <p14:creationId xmlns:p14="http://schemas.microsoft.com/office/powerpoint/2010/main" val="1558448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#2</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lumMod val="75000"/>
                    <a:lumOff val="25000"/>
                  </a:schemeClr>
                </a:solidFill>
              </a:rPr>
              <a:t>Classify each bond as nonpolar, polar covalent, or ionic, and draw a dipole arrow if the bond is polar covalent.</a:t>
            </a:r>
          </a:p>
          <a:p>
            <a:pPr marL="0" indent="0">
              <a:buNone/>
            </a:pPr>
            <a:endParaRPr lang="en-US" dirty="0">
              <a:solidFill>
                <a:schemeClr val="tx1">
                  <a:lumMod val="75000"/>
                  <a:lumOff val="25000"/>
                </a:schemeClr>
              </a:solidFill>
            </a:endParaRPr>
          </a:p>
          <a:p>
            <a:pPr marL="457200" indent="-457200">
              <a:buAutoNum type="alphaLcPeriod"/>
            </a:pPr>
            <a:r>
              <a:rPr lang="en-US" dirty="0" smtClean="0">
                <a:solidFill>
                  <a:schemeClr val="tx1">
                    <a:lumMod val="75000"/>
                    <a:lumOff val="25000"/>
                  </a:schemeClr>
                </a:solidFill>
              </a:rPr>
              <a:t>Br</a:t>
            </a:r>
            <a:r>
              <a:rPr lang="en-US" baseline="-25000" dirty="0" smtClean="0">
                <a:solidFill>
                  <a:schemeClr val="tx1">
                    <a:lumMod val="75000"/>
                    <a:lumOff val="25000"/>
                  </a:schemeClr>
                </a:solidFill>
              </a:rPr>
              <a:t>2</a:t>
            </a:r>
          </a:p>
          <a:p>
            <a:pPr marL="457200" indent="-457200">
              <a:buAutoNum type="alphaLcPeriod"/>
            </a:pPr>
            <a:endParaRPr lang="en-US" dirty="0" smtClean="0">
              <a:solidFill>
                <a:schemeClr val="tx1">
                  <a:lumMod val="75000"/>
                  <a:lumOff val="25000"/>
                </a:schemeClr>
              </a:solidFill>
            </a:endParaRPr>
          </a:p>
          <a:p>
            <a:pPr marL="457200" indent="-457200">
              <a:buAutoNum type="alphaLcPeriod"/>
            </a:pPr>
            <a:r>
              <a:rPr lang="en-US" dirty="0" err="1" smtClean="0">
                <a:solidFill>
                  <a:schemeClr val="tx1">
                    <a:lumMod val="75000"/>
                    <a:lumOff val="25000"/>
                  </a:schemeClr>
                </a:solidFill>
              </a:rPr>
              <a:t>NaBr</a:t>
            </a:r>
            <a:endParaRPr lang="en-US" dirty="0" smtClean="0">
              <a:solidFill>
                <a:schemeClr val="tx1">
                  <a:lumMod val="75000"/>
                  <a:lumOff val="25000"/>
                </a:schemeClr>
              </a:solidFill>
            </a:endParaRPr>
          </a:p>
          <a:p>
            <a:pPr marL="457200" indent="-457200">
              <a:buAutoNum type="alphaLcPeriod"/>
            </a:pPr>
            <a:endParaRPr lang="en-US" dirty="0" smtClean="0">
              <a:solidFill>
                <a:schemeClr val="tx1">
                  <a:lumMod val="75000"/>
                  <a:lumOff val="25000"/>
                </a:schemeClr>
              </a:solidFill>
            </a:endParaRPr>
          </a:p>
          <a:p>
            <a:pPr marL="457200" indent="-457200">
              <a:buAutoNum type="alphaLcPeriod"/>
            </a:pPr>
            <a:r>
              <a:rPr lang="en-US" dirty="0" err="1" smtClean="0">
                <a:solidFill>
                  <a:schemeClr val="tx1">
                    <a:lumMod val="75000"/>
                    <a:lumOff val="25000"/>
                  </a:schemeClr>
                </a:solidFill>
              </a:rPr>
              <a:t>HBr</a:t>
            </a:r>
            <a:endParaRPr lang="en-US" dirty="0">
              <a:solidFill>
                <a:schemeClr val="tx1">
                  <a:lumMod val="75000"/>
                  <a:lumOff val="25000"/>
                </a:schemeClr>
              </a:solidFill>
            </a:endParaRPr>
          </a:p>
        </p:txBody>
      </p:sp>
    </p:spTree>
    <p:extLst>
      <p:ext uri="{BB962C8B-B14F-4D97-AF65-F5344CB8AC3E}">
        <p14:creationId xmlns:p14="http://schemas.microsoft.com/office/powerpoint/2010/main" val="2121982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#2 Solved</a:t>
            </a:r>
            <a:endParaRPr lang="en-US" dirty="0"/>
          </a:p>
        </p:txBody>
      </p:sp>
      <p:sp>
        <p:nvSpPr>
          <p:cNvPr id="3" name="Content Placeholder 2"/>
          <p:cNvSpPr>
            <a:spLocks noGrp="1"/>
          </p:cNvSpPr>
          <p:nvPr>
            <p:ph idx="1"/>
          </p:nvPr>
        </p:nvSpPr>
        <p:spPr/>
        <p:txBody>
          <a:bodyPr/>
          <a:lstStyle/>
          <a:p>
            <a:pPr marL="457200" indent="-457200">
              <a:buAutoNum type="alphaLcPeriod"/>
            </a:pPr>
            <a:r>
              <a:rPr lang="en-US" dirty="0" smtClean="0">
                <a:solidFill>
                  <a:schemeClr val="tx1">
                    <a:lumMod val="75000"/>
                    <a:lumOff val="25000"/>
                  </a:schemeClr>
                </a:solidFill>
              </a:rPr>
              <a:t>Br</a:t>
            </a:r>
            <a:r>
              <a:rPr lang="en-US" baseline="-25000" dirty="0" smtClean="0">
                <a:solidFill>
                  <a:schemeClr val="tx1">
                    <a:lumMod val="75000"/>
                    <a:lumOff val="25000"/>
                  </a:schemeClr>
                </a:solidFill>
              </a:rPr>
              <a:t>2</a:t>
            </a:r>
            <a:r>
              <a:rPr lang="en-US" dirty="0" smtClean="0">
                <a:solidFill>
                  <a:schemeClr val="tx1">
                    <a:lumMod val="75000"/>
                    <a:lumOff val="25000"/>
                  </a:schemeClr>
                </a:solidFill>
              </a:rPr>
              <a:t> – nonpolar (2.8 - 2.8 = 0)</a:t>
            </a:r>
            <a:endParaRPr lang="en-US" baseline="-25000" dirty="0">
              <a:solidFill>
                <a:schemeClr val="tx1">
                  <a:lumMod val="75000"/>
                  <a:lumOff val="25000"/>
                </a:schemeClr>
              </a:solidFill>
            </a:endParaRPr>
          </a:p>
          <a:p>
            <a:pPr marL="457200" indent="-457200">
              <a:buAutoNum type="alphaLcPeriod"/>
            </a:pPr>
            <a:endParaRPr lang="en-US" dirty="0">
              <a:solidFill>
                <a:schemeClr val="tx1">
                  <a:lumMod val="75000"/>
                  <a:lumOff val="25000"/>
                </a:schemeClr>
              </a:solidFill>
            </a:endParaRPr>
          </a:p>
          <a:p>
            <a:pPr marL="457200" indent="-457200">
              <a:buAutoNum type="alphaLcPeriod"/>
            </a:pPr>
            <a:r>
              <a:rPr lang="en-US" dirty="0" err="1" smtClean="0">
                <a:solidFill>
                  <a:schemeClr val="tx1">
                    <a:lumMod val="75000"/>
                    <a:lumOff val="25000"/>
                  </a:schemeClr>
                </a:solidFill>
              </a:rPr>
              <a:t>NaBr</a:t>
            </a:r>
            <a:r>
              <a:rPr lang="en-US" dirty="0" smtClean="0">
                <a:solidFill>
                  <a:schemeClr val="tx1">
                    <a:lumMod val="75000"/>
                    <a:lumOff val="25000"/>
                  </a:schemeClr>
                </a:solidFill>
              </a:rPr>
              <a:t> – ionic (2.8 – 0.9 = 1.9)</a:t>
            </a:r>
            <a:endParaRPr lang="en-US" dirty="0">
              <a:solidFill>
                <a:schemeClr val="tx1">
                  <a:lumMod val="75000"/>
                  <a:lumOff val="25000"/>
                </a:schemeClr>
              </a:solidFill>
            </a:endParaRPr>
          </a:p>
          <a:p>
            <a:pPr marL="457200" indent="-457200">
              <a:buAutoNum type="alphaLcPeriod"/>
            </a:pPr>
            <a:endParaRPr lang="en-US" dirty="0">
              <a:solidFill>
                <a:schemeClr val="tx1">
                  <a:lumMod val="75000"/>
                  <a:lumOff val="25000"/>
                </a:schemeClr>
              </a:solidFill>
            </a:endParaRPr>
          </a:p>
          <a:p>
            <a:pPr marL="457200" indent="-457200">
              <a:buAutoNum type="alphaLcPeriod"/>
            </a:pPr>
            <a:r>
              <a:rPr lang="en-US" dirty="0" err="1" smtClean="0">
                <a:solidFill>
                  <a:schemeClr val="tx1">
                    <a:lumMod val="75000"/>
                    <a:lumOff val="25000"/>
                  </a:schemeClr>
                </a:solidFill>
              </a:rPr>
              <a:t>HBr</a:t>
            </a:r>
            <a:r>
              <a:rPr lang="en-US" dirty="0" smtClean="0">
                <a:solidFill>
                  <a:schemeClr val="tx1">
                    <a:lumMod val="75000"/>
                    <a:lumOff val="25000"/>
                  </a:schemeClr>
                </a:solidFill>
              </a:rPr>
              <a:t> – polar covalent (2.8 – 2.1 = 0.7)</a:t>
            </a:r>
          </a:p>
          <a:p>
            <a:pPr marL="400050" lvl="1" indent="0">
              <a:buNone/>
            </a:pPr>
            <a:r>
              <a:rPr lang="en-US" sz="1800" dirty="0" smtClean="0">
                <a:solidFill>
                  <a:schemeClr val="tx1">
                    <a:lumMod val="75000"/>
                    <a:lumOff val="25000"/>
                  </a:schemeClr>
                </a:solidFill>
              </a:rPr>
              <a:t>Br is more electronegative</a:t>
            </a:r>
          </a:p>
          <a:p>
            <a:pPr marL="400050" lvl="1" indent="0">
              <a:buNone/>
            </a:pPr>
            <a:r>
              <a:rPr lang="en-US" sz="1800" dirty="0" smtClean="0">
                <a:solidFill>
                  <a:schemeClr val="tx1">
                    <a:lumMod val="75000"/>
                    <a:lumOff val="25000"/>
                  </a:schemeClr>
                </a:solidFill>
              </a:rPr>
              <a:t>H is less electronegative</a:t>
            </a:r>
          </a:p>
          <a:p>
            <a:pPr marL="400050" lvl="1" indent="0" algn="ctr">
              <a:buNone/>
            </a:pPr>
            <a:endParaRPr lang="en-US" dirty="0" smtClean="0">
              <a:solidFill>
                <a:schemeClr val="tx1">
                  <a:lumMod val="75000"/>
                  <a:lumOff val="25000"/>
                </a:schemeClr>
              </a:solidFill>
            </a:endParaRPr>
          </a:p>
          <a:p>
            <a:pPr marL="400050" lvl="1" indent="0" algn="ctr">
              <a:buNone/>
            </a:pPr>
            <a:r>
              <a:rPr lang="en-US" sz="2400" dirty="0" smtClean="0">
                <a:solidFill>
                  <a:schemeClr val="tx1">
                    <a:lumMod val="75000"/>
                    <a:lumOff val="25000"/>
                  </a:schemeClr>
                </a:solidFill>
              </a:rPr>
              <a:t>H—Br </a:t>
            </a:r>
            <a:endParaRPr lang="en-US" sz="2400" dirty="0">
              <a:solidFill>
                <a:schemeClr val="tx1">
                  <a:lumMod val="75000"/>
                  <a:lumOff val="25000"/>
                </a:schemeClr>
              </a:solidFill>
            </a:endParaRPr>
          </a:p>
        </p:txBody>
      </p:sp>
      <p:grpSp>
        <p:nvGrpSpPr>
          <p:cNvPr id="4" name="Group 3"/>
          <p:cNvGrpSpPr/>
          <p:nvPr/>
        </p:nvGrpSpPr>
        <p:grpSpPr>
          <a:xfrm>
            <a:off x="4402667" y="4634271"/>
            <a:ext cx="705555" cy="197556"/>
            <a:chOff x="4402667" y="4634271"/>
            <a:chExt cx="705555" cy="197556"/>
          </a:xfrm>
        </p:grpSpPr>
        <p:cxnSp>
          <p:nvCxnSpPr>
            <p:cNvPr id="5" name="Straight Arrow Connector 4"/>
            <p:cNvCxnSpPr/>
            <p:nvPr/>
          </p:nvCxnSpPr>
          <p:spPr>
            <a:xfrm>
              <a:off x="4402667" y="4728859"/>
              <a:ext cx="705555"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487333" y="4634271"/>
              <a:ext cx="0" cy="197556"/>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162528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Bonds Aren’t Everything</a:t>
            </a:r>
            <a:endParaRPr lang="en-US" dirty="0"/>
          </a:p>
        </p:txBody>
      </p:sp>
      <p:sp>
        <p:nvSpPr>
          <p:cNvPr id="3" name="Content Placeholder 2"/>
          <p:cNvSpPr>
            <a:spLocks noGrp="1"/>
          </p:cNvSpPr>
          <p:nvPr>
            <p:ph idx="1"/>
          </p:nvPr>
        </p:nvSpPr>
        <p:spPr/>
        <p:txBody>
          <a:bodyPr/>
          <a:lstStyle/>
          <a:p>
            <a:r>
              <a:rPr lang="en-US" dirty="0">
                <a:solidFill>
                  <a:srgbClr val="404040"/>
                </a:solidFill>
                <a:latin typeface="Century Gothic"/>
                <a:cs typeface="Century Gothic"/>
              </a:rPr>
              <a:t>While bond polarity is indeed important, we’re more concerned with </a:t>
            </a:r>
            <a:r>
              <a:rPr lang="en-US" b="1" dirty="0">
                <a:solidFill>
                  <a:srgbClr val="404040"/>
                </a:solidFill>
                <a:latin typeface="Century Gothic"/>
                <a:cs typeface="Century Gothic"/>
              </a:rPr>
              <a:t>molecular </a:t>
            </a:r>
            <a:r>
              <a:rPr lang="en-US" b="1" dirty="0" smtClean="0">
                <a:solidFill>
                  <a:srgbClr val="404040"/>
                </a:solidFill>
                <a:latin typeface="Century Gothic"/>
                <a:cs typeface="Century Gothic"/>
              </a:rPr>
              <a:t>polarity</a:t>
            </a:r>
          </a:p>
          <a:p>
            <a:endParaRPr lang="en-US" dirty="0">
              <a:solidFill>
                <a:srgbClr val="404040"/>
              </a:solidFill>
              <a:latin typeface="Century Gothic"/>
              <a:cs typeface="Century Gothic"/>
            </a:endParaRPr>
          </a:p>
          <a:p>
            <a:r>
              <a:rPr lang="en-US" dirty="0">
                <a:solidFill>
                  <a:srgbClr val="404040"/>
                </a:solidFill>
                <a:latin typeface="Century Gothic"/>
                <a:cs typeface="Century Gothic"/>
              </a:rPr>
              <a:t>This means we have to take all of the bonds in a molecule into </a:t>
            </a:r>
            <a:r>
              <a:rPr lang="en-US" dirty="0" smtClean="0">
                <a:solidFill>
                  <a:srgbClr val="404040"/>
                </a:solidFill>
                <a:latin typeface="Century Gothic"/>
                <a:cs typeface="Century Gothic"/>
              </a:rPr>
              <a:t>account</a:t>
            </a:r>
          </a:p>
          <a:p>
            <a:endParaRPr lang="en-US" dirty="0">
              <a:solidFill>
                <a:srgbClr val="404040"/>
              </a:solidFill>
              <a:latin typeface="Century Gothic"/>
              <a:cs typeface="Century Gothic"/>
            </a:endParaRPr>
          </a:p>
          <a:p>
            <a:r>
              <a:rPr lang="en-US" dirty="0">
                <a:solidFill>
                  <a:srgbClr val="404040"/>
                </a:solidFill>
                <a:latin typeface="Century Gothic"/>
                <a:cs typeface="Century Gothic"/>
              </a:rPr>
              <a:t>Draw arrows to depict polarity in a bond, then add them together to determine molecular polarity</a:t>
            </a:r>
          </a:p>
          <a:p>
            <a:pPr lvl="1"/>
            <a:r>
              <a:rPr lang="en-US" sz="1800" dirty="0">
                <a:solidFill>
                  <a:srgbClr val="404040"/>
                </a:solidFill>
                <a:latin typeface="Century Gothic"/>
                <a:cs typeface="Century Gothic"/>
              </a:rPr>
              <a:t>Draw towards more EN element</a:t>
            </a:r>
          </a:p>
          <a:p>
            <a:endParaRPr lang="en-US" dirty="0">
              <a:solidFill>
                <a:srgbClr val="404040"/>
              </a:solidFill>
            </a:endParaRPr>
          </a:p>
        </p:txBody>
      </p:sp>
    </p:spTree>
    <p:extLst>
      <p:ext uri="{BB962C8B-B14F-4D97-AF65-F5344CB8AC3E}">
        <p14:creationId xmlns:p14="http://schemas.microsoft.com/office/powerpoint/2010/main" val="2993412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Molecular Polarity</a:t>
            </a:r>
            <a:endParaRPr lang="en-US" dirty="0"/>
          </a:p>
        </p:txBody>
      </p:sp>
      <p:sp>
        <p:nvSpPr>
          <p:cNvPr id="3" name="Content Placeholder 2"/>
          <p:cNvSpPr>
            <a:spLocks noGrp="1"/>
          </p:cNvSpPr>
          <p:nvPr>
            <p:ph idx="1"/>
          </p:nvPr>
        </p:nvSpPr>
        <p:spPr/>
        <p:txBody>
          <a:bodyPr/>
          <a:lstStyle/>
          <a:p>
            <a:r>
              <a:rPr lang="en-US" dirty="0" smtClean="0">
                <a:solidFill>
                  <a:schemeClr val="tx1">
                    <a:lumMod val="75000"/>
                    <a:lumOff val="25000"/>
                  </a:schemeClr>
                </a:solidFill>
              </a:rPr>
              <a:t>Three cases are possible</a:t>
            </a:r>
          </a:p>
          <a:p>
            <a:pPr marL="0" indent="0">
              <a:buNone/>
            </a:pPr>
            <a:endParaRPr lang="en-US" dirty="0" smtClean="0">
              <a:solidFill>
                <a:schemeClr val="tx1">
                  <a:lumMod val="75000"/>
                  <a:lumOff val="25000"/>
                </a:schemeClr>
              </a:solidFill>
            </a:endParaRPr>
          </a:p>
          <a:p>
            <a:r>
              <a:rPr lang="en-US" dirty="0" smtClean="0">
                <a:solidFill>
                  <a:schemeClr val="tx1">
                    <a:lumMod val="75000"/>
                    <a:lumOff val="25000"/>
                  </a:schemeClr>
                </a:solidFill>
              </a:rPr>
              <a:t>A molecule with </a:t>
            </a:r>
            <a:r>
              <a:rPr lang="en-US" dirty="0" smtClean="0">
                <a:solidFill>
                  <a:schemeClr val="accent2"/>
                </a:solidFill>
              </a:rPr>
              <a:t>nonpolar bonds</a:t>
            </a:r>
            <a:r>
              <a:rPr lang="en-US" dirty="0" smtClean="0">
                <a:solidFill>
                  <a:schemeClr val="tx1">
                    <a:lumMod val="75000"/>
                    <a:lumOff val="25000"/>
                  </a:schemeClr>
                </a:solidFill>
              </a:rPr>
              <a:t> is </a:t>
            </a:r>
            <a:r>
              <a:rPr lang="en-US" b="1" dirty="0" smtClean="0">
                <a:solidFill>
                  <a:srgbClr val="9C5252"/>
                </a:solidFill>
              </a:rPr>
              <a:t>nonpolar</a:t>
            </a:r>
            <a:r>
              <a:rPr lang="en-US" dirty="0" smtClean="0">
                <a:solidFill>
                  <a:schemeClr val="tx1">
                    <a:lumMod val="75000"/>
                    <a:lumOff val="25000"/>
                  </a:schemeClr>
                </a:solidFill>
              </a:rPr>
              <a:t> overall</a:t>
            </a:r>
          </a:p>
          <a:p>
            <a:r>
              <a:rPr lang="en-US" dirty="0" smtClean="0">
                <a:solidFill>
                  <a:schemeClr val="tx1">
                    <a:lumMod val="75000"/>
                    <a:lumOff val="25000"/>
                  </a:schemeClr>
                </a:solidFill>
              </a:rPr>
              <a:t>A molecule with </a:t>
            </a:r>
            <a:r>
              <a:rPr lang="en-US" dirty="0" smtClean="0">
                <a:solidFill>
                  <a:schemeClr val="tx1">
                    <a:lumMod val="75000"/>
                    <a:lumOff val="25000"/>
                  </a:schemeClr>
                </a:solidFill>
              </a:rPr>
              <a:t>only one </a:t>
            </a:r>
            <a:r>
              <a:rPr lang="en-US" dirty="0" smtClean="0">
                <a:solidFill>
                  <a:schemeClr val="tx2"/>
                </a:solidFill>
              </a:rPr>
              <a:t>polar bond</a:t>
            </a:r>
            <a:r>
              <a:rPr lang="en-US" dirty="0" smtClean="0">
                <a:solidFill>
                  <a:schemeClr val="tx1">
                    <a:lumMod val="75000"/>
                    <a:lumOff val="25000"/>
                  </a:schemeClr>
                </a:solidFill>
              </a:rPr>
              <a:t> is </a:t>
            </a:r>
            <a:r>
              <a:rPr lang="en-US" b="1" dirty="0" smtClean="0">
                <a:solidFill>
                  <a:srgbClr val="2F5897"/>
                </a:solidFill>
              </a:rPr>
              <a:t>polar</a:t>
            </a:r>
            <a:r>
              <a:rPr lang="en-US" dirty="0" smtClean="0">
                <a:solidFill>
                  <a:schemeClr val="tx1">
                    <a:lumMod val="75000"/>
                    <a:lumOff val="25000"/>
                  </a:schemeClr>
                </a:solidFill>
              </a:rPr>
              <a:t> overall</a:t>
            </a:r>
          </a:p>
          <a:p>
            <a:r>
              <a:rPr lang="en-US" dirty="0" smtClean="0">
                <a:solidFill>
                  <a:schemeClr val="tx1">
                    <a:lumMod val="75000"/>
                    <a:lumOff val="25000"/>
                  </a:schemeClr>
                </a:solidFill>
              </a:rPr>
              <a:t>A molecule with </a:t>
            </a:r>
            <a:r>
              <a:rPr lang="en-US" dirty="0" smtClean="0">
                <a:solidFill>
                  <a:schemeClr val="tx1">
                    <a:lumMod val="75000"/>
                    <a:lumOff val="25000"/>
                  </a:schemeClr>
                </a:solidFill>
              </a:rPr>
              <a:t>multiple </a:t>
            </a:r>
            <a:r>
              <a:rPr lang="en-US" dirty="0" smtClean="0">
                <a:solidFill>
                  <a:srgbClr val="2F5897"/>
                </a:solidFill>
              </a:rPr>
              <a:t>polar </a:t>
            </a:r>
            <a:r>
              <a:rPr lang="en-US" dirty="0" smtClean="0">
                <a:solidFill>
                  <a:srgbClr val="2F5897"/>
                </a:solidFill>
              </a:rPr>
              <a:t>bonds</a:t>
            </a:r>
            <a:r>
              <a:rPr lang="en-US" dirty="0" smtClean="0">
                <a:solidFill>
                  <a:schemeClr val="tx1">
                    <a:lumMod val="75000"/>
                    <a:lumOff val="25000"/>
                  </a:schemeClr>
                </a:solidFill>
              </a:rPr>
              <a:t> can be </a:t>
            </a:r>
            <a:r>
              <a:rPr lang="en-US" b="1" dirty="0" smtClean="0">
                <a:solidFill>
                  <a:srgbClr val="2F5897"/>
                </a:solidFill>
              </a:rPr>
              <a:t>polar</a:t>
            </a:r>
            <a:r>
              <a:rPr lang="en-US" dirty="0" smtClean="0">
                <a:solidFill>
                  <a:schemeClr val="tx1">
                    <a:lumMod val="75000"/>
                    <a:lumOff val="25000"/>
                  </a:schemeClr>
                </a:solidFill>
              </a:rPr>
              <a:t> or </a:t>
            </a:r>
            <a:r>
              <a:rPr lang="en-US" b="1" dirty="0" smtClean="0">
                <a:solidFill>
                  <a:schemeClr val="accent2"/>
                </a:solidFill>
              </a:rPr>
              <a:t>nonpolar</a:t>
            </a:r>
            <a:r>
              <a:rPr lang="en-US" dirty="0" smtClean="0">
                <a:solidFill>
                  <a:schemeClr val="tx1">
                    <a:lumMod val="75000"/>
                    <a:lumOff val="25000"/>
                  </a:schemeClr>
                </a:solidFill>
              </a:rPr>
              <a:t> </a:t>
            </a:r>
            <a:r>
              <a:rPr lang="en-US" dirty="0" smtClean="0">
                <a:solidFill>
                  <a:schemeClr val="tx1">
                    <a:lumMod val="75000"/>
                    <a:lumOff val="25000"/>
                  </a:schemeClr>
                </a:solidFill>
              </a:rPr>
              <a:t>overall</a:t>
            </a:r>
            <a:endParaRPr lang="en-US" dirty="0">
              <a:solidFill>
                <a:schemeClr val="tx1">
                  <a:lumMod val="75000"/>
                  <a:lumOff val="25000"/>
                </a:schemeClr>
              </a:solidFill>
            </a:endParaRPr>
          </a:p>
        </p:txBody>
      </p:sp>
      <p:grpSp>
        <p:nvGrpSpPr>
          <p:cNvPr id="5" name="Group 4"/>
          <p:cNvGrpSpPr/>
          <p:nvPr/>
        </p:nvGrpSpPr>
        <p:grpSpPr>
          <a:xfrm>
            <a:off x="1418701" y="4435116"/>
            <a:ext cx="1245523" cy="1187889"/>
            <a:chOff x="1198734" y="3966419"/>
            <a:chExt cx="1245523" cy="1187889"/>
          </a:xfrm>
        </p:grpSpPr>
        <p:pic>
          <p:nvPicPr>
            <p:cNvPr id="6" name="Picture 5" descr="Unknown.jpeg"/>
            <p:cNvPicPr>
              <a:picLocks noChangeAspect="1"/>
            </p:cNvPicPr>
            <p:nvPr/>
          </p:nvPicPr>
          <p:blipFill rotWithShape="1">
            <a:blip r:embed="rId2">
              <a:extLst>
                <a:ext uri="{28A0092B-C50C-407E-A947-70E740481C1C}">
                  <a14:useLocalDpi xmlns:a14="http://schemas.microsoft.com/office/drawing/2010/main" val="0"/>
                </a:ext>
              </a:extLst>
            </a:blip>
            <a:srcRect l="68770" t="49826" r="16630" b="34531"/>
            <a:stretch/>
          </p:blipFill>
          <p:spPr>
            <a:xfrm>
              <a:off x="1896512" y="4489174"/>
              <a:ext cx="214784" cy="241381"/>
            </a:xfrm>
            <a:prstGeom prst="rect">
              <a:avLst/>
            </a:prstGeom>
            <a:ln w="38100" cmpd="sng">
              <a:noFill/>
            </a:ln>
          </p:spPr>
        </p:pic>
        <p:grpSp>
          <p:nvGrpSpPr>
            <p:cNvPr id="7" name="Group 6"/>
            <p:cNvGrpSpPr/>
            <p:nvPr/>
          </p:nvGrpSpPr>
          <p:grpSpPr>
            <a:xfrm>
              <a:off x="1198734" y="4323035"/>
              <a:ext cx="1140316" cy="831273"/>
              <a:chOff x="1639099" y="4439743"/>
              <a:chExt cx="1140316" cy="831273"/>
            </a:xfrm>
          </p:grpSpPr>
          <p:grpSp>
            <p:nvGrpSpPr>
              <p:cNvPr id="11" name="Group 10"/>
              <p:cNvGrpSpPr/>
              <p:nvPr/>
            </p:nvGrpSpPr>
            <p:grpSpPr>
              <a:xfrm>
                <a:off x="1639099" y="4510300"/>
                <a:ext cx="1140316" cy="760716"/>
                <a:chOff x="1023367" y="4477979"/>
                <a:chExt cx="1140316" cy="760716"/>
              </a:xfrm>
            </p:grpSpPr>
            <p:sp>
              <p:nvSpPr>
                <p:cNvPr id="13" name="Rectangle 12"/>
                <p:cNvSpPr/>
                <p:nvPr/>
              </p:nvSpPr>
              <p:spPr>
                <a:xfrm>
                  <a:off x="1393330" y="4477979"/>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C</a:t>
                  </a:r>
                </a:p>
              </p:txBody>
            </p:sp>
            <p:grpSp>
              <p:nvGrpSpPr>
                <p:cNvPr id="14" name="Group 13"/>
                <p:cNvGrpSpPr/>
                <p:nvPr/>
              </p:nvGrpSpPr>
              <p:grpSpPr>
                <a:xfrm>
                  <a:off x="1023367" y="4678473"/>
                  <a:ext cx="1140316" cy="560222"/>
                  <a:chOff x="1023367" y="4678473"/>
                  <a:chExt cx="1140316" cy="560222"/>
                </a:xfrm>
              </p:grpSpPr>
              <p:cxnSp>
                <p:nvCxnSpPr>
                  <p:cNvPr id="15" name="Straight Connector 14"/>
                  <p:cNvCxnSpPr/>
                  <p:nvPr/>
                </p:nvCxnSpPr>
                <p:spPr>
                  <a:xfrm flipH="1">
                    <a:off x="1322132" y="4773747"/>
                    <a:ext cx="167654" cy="100342"/>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786294" y="4807808"/>
                    <a:ext cx="377389"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H</a:t>
                    </a:r>
                  </a:p>
                </p:txBody>
              </p:sp>
              <p:sp>
                <p:nvSpPr>
                  <p:cNvPr id="17" name="Rectangle 16"/>
                  <p:cNvSpPr/>
                  <p:nvPr/>
                </p:nvSpPr>
                <p:spPr>
                  <a:xfrm>
                    <a:off x="1023367" y="4678473"/>
                    <a:ext cx="377389" cy="430887"/>
                  </a:xfrm>
                  <a:prstGeom prst="rect">
                    <a:avLst/>
                  </a:prstGeom>
                </p:spPr>
                <p:txBody>
                  <a:bodyPr wrap="none">
                    <a:spAutoFit/>
                  </a:bodyPr>
                  <a:lstStyle/>
                  <a:p>
                    <a:r>
                      <a:rPr lang="en-US" sz="2200" dirty="0" smtClean="0">
                        <a:solidFill>
                          <a:schemeClr val="tx1">
                            <a:lumMod val="75000"/>
                            <a:lumOff val="25000"/>
                          </a:schemeClr>
                        </a:solidFill>
                        <a:latin typeface="Century Gothic"/>
                        <a:cs typeface="Century Gothic"/>
                      </a:rPr>
                      <a:t>H</a:t>
                    </a:r>
                    <a:endParaRPr lang="en-US" sz="2200" dirty="0">
                      <a:solidFill>
                        <a:schemeClr val="tx1">
                          <a:lumMod val="75000"/>
                          <a:lumOff val="25000"/>
                        </a:schemeClr>
                      </a:solidFill>
                      <a:latin typeface="Century Gothic"/>
                      <a:cs typeface="Century Gothic"/>
                    </a:endParaRPr>
                  </a:p>
                </p:txBody>
              </p:sp>
            </p:grpSp>
          </p:grpSp>
          <p:cxnSp>
            <p:nvCxnSpPr>
              <p:cNvPr id="12" name="Straight Connector 11"/>
              <p:cNvCxnSpPr/>
              <p:nvPr/>
            </p:nvCxnSpPr>
            <p:spPr>
              <a:xfrm>
                <a:off x="2220630" y="4439743"/>
                <a:ext cx="0" cy="166139"/>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sp>
          <p:nvSpPr>
            <p:cNvPr id="8" name="Rectangle 7"/>
            <p:cNvSpPr/>
            <p:nvPr/>
          </p:nvSpPr>
          <p:spPr>
            <a:xfrm>
              <a:off x="1592666" y="3966419"/>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H</a:t>
              </a:r>
            </a:p>
          </p:txBody>
        </p:sp>
        <p:sp>
          <p:nvSpPr>
            <p:cNvPr id="9" name="Rectangle 8"/>
            <p:cNvSpPr/>
            <p:nvPr/>
          </p:nvSpPr>
          <p:spPr>
            <a:xfrm>
              <a:off x="2033019" y="4454289"/>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H</a:t>
              </a:r>
            </a:p>
          </p:txBody>
        </p:sp>
        <p:sp>
          <p:nvSpPr>
            <p:cNvPr id="10" name="Isosceles Triangle 9"/>
            <p:cNvSpPr/>
            <p:nvPr/>
          </p:nvSpPr>
          <p:spPr>
            <a:xfrm rot="19341575">
              <a:off x="1876978" y="4705683"/>
              <a:ext cx="107392" cy="223322"/>
            </a:xfrm>
            <a:prstGeom prst="triangle">
              <a:avLst/>
            </a:prstGeom>
            <a:solidFill>
              <a:srgbClr val="404040"/>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TextBox 17"/>
          <p:cNvSpPr txBox="1"/>
          <p:nvPr/>
        </p:nvSpPr>
        <p:spPr>
          <a:xfrm>
            <a:off x="871649" y="5626604"/>
            <a:ext cx="2336559" cy="646331"/>
          </a:xfrm>
          <a:prstGeom prst="rect">
            <a:avLst/>
          </a:prstGeom>
          <a:noFill/>
        </p:spPr>
        <p:txBody>
          <a:bodyPr wrap="square" rtlCol="0">
            <a:spAutoFit/>
          </a:bodyPr>
          <a:lstStyle/>
          <a:p>
            <a:pPr algn="ctr"/>
            <a:r>
              <a:rPr lang="en-US" dirty="0" smtClean="0">
                <a:solidFill>
                  <a:schemeClr val="accent2"/>
                </a:solidFill>
                <a:latin typeface="Century Gothic"/>
                <a:cs typeface="Century Gothic"/>
              </a:rPr>
              <a:t>Nonpolar</a:t>
            </a:r>
            <a:r>
              <a:rPr lang="en-US" dirty="0" smtClean="0">
                <a:solidFill>
                  <a:schemeClr val="tx1">
                    <a:lumMod val="75000"/>
                    <a:lumOff val="25000"/>
                  </a:schemeClr>
                </a:solidFill>
                <a:latin typeface="Century Gothic"/>
                <a:cs typeface="Century Gothic"/>
              </a:rPr>
              <a:t> bonds</a:t>
            </a:r>
          </a:p>
          <a:p>
            <a:pPr algn="ctr"/>
            <a:r>
              <a:rPr lang="en-US" b="1" dirty="0" smtClean="0">
                <a:solidFill>
                  <a:srgbClr val="9C5252"/>
                </a:solidFill>
                <a:latin typeface="Century Gothic"/>
                <a:cs typeface="Century Gothic"/>
              </a:rPr>
              <a:t>Nonpolar</a:t>
            </a:r>
            <a:r>
              <a:rPr lang="en-US" dirty="0" smtClean="0">
                <a:solidFill>
                  <a:schemeClr val="tx1">
                    <a:lumMod val="75000"/>
                    <a:lumOff val="25000"/>
                  </a:schemeClr>
                </a:solidFill>
                <a:latin typeface="Century Gothic"/>
                <a:cs typeface="Century Gothic"/>
              </a:rPr>
              <a:t> molecule</a:t>
            </a:r>
            <a:endParaRPr lang="en-US" dirty="0">
              <a:solidFill>
                <a:schemeClr val="tx1">
                  <a:lumMod val="75000"/>
                  <a:lumOff val="25000"/>
                </a:schemeClr>
              </a:solidFill>
              <a:latin typeface="Century Gothic"/>
              <a:cs typeface="Century Gothic"/>
            </a:endParaRPr>
          </a:p>
        </p:txBody>
      </p:sp>
      <p:sp>
        <p:nvSpPr>
          <p:cNvPr id="32" name="TextBox 31"/>
          <p:cNvSpPr txBox="1"/>
          <p:nvPr/>
        </p:nvSpPr>
        <p:spPr>
          <a:xfrm>
            <a:off x="4675169" y="5619713"/>
            <a:ext cx="2336559" cy="646331"/>
          </a:xfrm>
          <a:prstGeom prst="rect">
            <a:avLst/>
          </a:prstGeom>
          <a:noFill/>
        </p:spPr>
        <p:txBody>
          <a:bodyPr wrap="square" rtlCol="0">
            <a:spAutoFit/>
          </a:bodyPr>
          <a:lstStyle/>
          <a:p>
            <a:pPr algn="ctr"/>
            <a:r>
              <a:rPr lang="en-US" dirty="0" smtClean="0">
                <a:solidFill>
                  <a:schemeClr val="tx1">
                    <a:lumMod val="75000"/>
                    <a:lumOff val="25000"/>
                  </a:schemeClr>
                </a:solidFill>
                <a:latin typeface="Century Gothic"/>
                <a:cs typeface="Century Gothic"/>
              </a:rPr>
              <a:t>One </a:t>
            </a:r>
            <a:r>
              <a:rPr lang="en-US" dirty="0" smtClean="0">
                <a:solidFill>
                  <a:schemeClr val="tx2"/>
                </a:solidFill>
                <a:latin typeface="Century Gothic"/>
                <a:cs typeface="Century Gothic"/>
              </a:rPr>
              <a:t>polar</a:t>
            </a:r>
            <a:r>
              <a:rPr lang="en-US" dirty="0" smtClean="0">
                <a:solidFill>
                  <a:schemeClr val="tx1">
                    <a:lumMod val="75000"/>
                    <a:lumOff val="25000"/>
                  </a:schemeClr>
                </a:solidFill>
                <a:latin typeface="Century Gothic"/>
                <a:cs typeface="Century Gothic"/>
              </a:rPr>
              <a:t> bonds</a:t>
            </a:r>
          </a:p>
          <a:p>
            <a:pPr algn="ctr"/>
            <a:r>
              <a:rPr lang="en-US" b="1" dirty="0">
                <a:solidFill>
                  <a:srgbClr val="2F5897"/>
                </a:solidFill>
                <a:latin typeface="Century Gothic"/>
                <a:cs typeface="Century Gothic"/>
              </a:rPr>
              <a:t>P</a:t>
            </a:r>
            <a:r>
              <a:rPr lang="en-US" b="1" dirty="0" smtClean="0">
                <a:solidFill>
                  <a:srgbClr val="2F5897"/>
                </a:solidFill>
                <a:latin typeface="Century Gothic"/>
                <a:cs typeface="Century Gothic"/>
              </a:rPr>
              <a:t>olar</a:t>
            </a:r>
            <a:r>
              <a:rPr lang="en-US" dirty="0" smtClean="0">
                <a:solidFill>
                  <a:schemeClr val="tx1">
                    <a:lumMod val="75000"/>
                    <a:lumOff val="25000"/>
                  </a:schemeClr>
                </a:solidFill>
                <a:latin typeface="Century Gothic"/>
                <a:cs typeface="Century Gothic"/>
              </a:rPr>
              <a:t> molecule</a:t>
            </a:r>
            <a:endParaRPr lang="en-US" dirty="0">
              <a:solidFill>
                <a:schemeClr val="tx1">
                  <a:lumMod val="75000"/>
                  <a:lumOff val="25000"/>
                </a:schemeClr>
              </a:solidFill>
              <a:latin typeface="Century Gothic"/>
              <a:cs typeface="Century Gothic"/>
            </a:endParaRPr>
          </a:p>
        </p:txBody>
      </p:sp>
      <p:grpSp>
        <p:nvGrpSpPr>
          <p:cNvPr id="50" name="Group 49"/>
          <p:cNvGrpSpPr/>
          <p:nvPr/>
        </p:nvGrpSpPr>
        <p:grpSpPr>
          <a:xfrm>
            <a:off x="5145671" y="4435116"/>
            <a:ext cx="1245523" cy="1187889"/>
            <a:chOff x="5145671" y="4435116"/>
            <a:chExt cx="1245523" cy="1187889"/>
          </a:xfrm>
        </p:grpSpPr>
        <p:grpSp>
          <p:nvGrpSpPr>
            <p:cNvPr id="19" name="Group 18"/>
            <p:cNvGrpSpPr/>
            <p:nvPr/>
          </p:nvGrpSpPr>
          <p:grpSpPr>
            <a:xfrm>
              <a:off x="5145671" y="4435116"/>
              <a:ext cx="1245523" cy="1187889"/>
              <a:chOff x="1198734" y="3966419"/>
              <a:chExt cx="1245523" cy="1187889"/>
            </a:xfrm>
          </p:grpSpPr>
          <p:pic>
            <p:nvPicPr>
              <p:cNvPr id="20" name="Picture 19" descr="Unknown.jpeg"/>
              <p:cNvPicPr>
                <a:picLocks noChangeAspect="1"/>
              </p:cNvPicPr>
              <p:nvPr/>
            </p:nvPicPr>
            <p:blipFill rotWithShape="1">
              <a:blip r:embed="rId2">
                <a:extLst>
                  <a:ext uri="{28A0092B-C50C-407E-A947-70E740481C1C}">
                    <a14:useLocalDpi xmlns:a14="http://schemas.microsoft.com/office/drawing/2010/main" val="0"/>
                  </a:ext>
                </a:extLst>
              </a:blip>
              <a:srcRect l="68770" t="49826" r="16630" b="34531"/>
              <a:stretch/>
            </p:blipFill>
            <p:spPr>
              <a:xfrm>
                <a:off x="1896512" y="4489174"/>
                <a:ext cx="214784" cy="241381"/>
              </a:xfrm>
              <a:prstGeom prst="rect">
                <a:avLst/>
              </a:prstGeom>
              <a:ln w="38100" cmpd="sng">
                <a:noFill/>
              </a:ln>
            </p:spPr>
          </p:pic>
          <p:grpSp>
            <p:nvGrpSpPr>
              <p:cNvPr id="21" name="Group 20"/>
              <p:cNvGrpSpPr/>
              <p:nvPr/>
            </p:nvGrpSpPr>
            <p:grpSpPr>
              <a:xfrm>
                <a:off x="1198734" y="4323035"/>
                <a:ext cx="1140316" cy="831273"/>
                <a:chOff x="1639099" y="4439743"/>
                <a:chExt cx="1140316" cy="831273"/>
              </a:xfrm>
            </p:grpSpPr>
            <p:grpSp>
              <p:nvGrpSpPr>
                <p:cNvPr id="25" name="Group 24"/>
                <p:cNvGrpSpPr/>
                <p:nvPr/>
              </p:nvGrpSpPr>
              <p:grpSpPr>
                <a:xfrm>
                  <a:off x="1639099" y="4510300"/>
                  <a:ext cx="1140316" cy="760716"/>
                  <a:chOff x="1023367" y="4477979"/>
                  <a:chExt cx="1140316" cy="760716"/>
                </a:xfrm>
              </p:grpSpPr>
              <p:sp>
                <p:nvSpPr>
                  <p:cNvPr id="27" name="Rectangle 26"/>
                  <p:cNvSpPr/>
                  <p:nvPr/>
                </p:nvSpPr>
                <p:spPr>
                  <a:xfrm>
                    <a:off x="1393330" y="4477979"/>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C</a:t>
                    </a:r>
                  </a:p>
                </p:txBody>
              </p:sp>
              <p:grpSp>
                <p:nvGrpSpPr>
                  <p:cNvPr id="28" name="Group 27"/>
                  <p:cNvGrpSpPr/>
                  <p:nvPr/>
                </p:nvGrpSpPr>
                <p:grpSpPr>
                  <a:xfrm>
                    <a:off x="1023367" y="4678473"/>
                    <a:ext cx="1140316" cy="560222"/>
                    <a:chOff x="1023367" y="4678473"/>
                    <a:chExt cx="1140316" cy="560222"/>
                  </a:xfrm>
                </p:grpSpPr>
                <p:cxnSp>
                  <p:nvCxnSpPr>
                    <p:cNvPr id="29" name="Straight Connector 28"/>
                    <p:cNvCxnSpPr/>
                    <p:nvPr/>
                  </p:nvCxnSpPr>
                  <p:spPr>
                    <a:xfrm flipH="1">
                      <a:off x="1322132" y="4773747"/>
                      <a:ext cx="167654" cy="100342"/>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1786294" y="4807808"/>
                      <a:ext cx="377389"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H</a:t>
                      </a:r>
                    </a:p>
                  </p:txBody>
                </p:sp>
                <p:sp>
                  <p:nvSpPr>
                    <p:cNvPr id="31" name="Rectangle 30"/>
                    <p:cNvSpPr/>
                    <p:nvPr/>
                  </p:nvSpPr>
                  <p:spPr>
                    <a:xfrm>
                      <a:off x="1023367" y="4678473"/>
                      <a:ext cx="377389" cy="430887"/>
                    </a:xfrm>
                    <a:prstGeom prst="rect">
                      <a:avLst/>
                    </a:prstGeom>
                  </p:spPr>
                  <p:txBody>
                    <a:bodyPr wrap="none">
                      <a:spAutoFit/>
                    </a:bodyPr>
                    <a:lstStyle/>
                    <a:p>
                      <a:r>
                        <a:rPr lang="en-US" sz="2200" dirty="0" smtClean="0">
                          <a:solidFill>
                            <a:schemeClr val="tx1">
                              <a:lumMod val="75000"/>
                              <a:lumOff val="25000"/>
                            </a:schemeClr>
                          </a:solidFill>
                          <a:latin typeface="Century Gothic"/>
                          <a:cs typeface="Century Gothic"/>
                        </a:rPr>
                        <a:t>H</a:t>
                      </a:r>
                      <a:endParaRPr lang="en-US" sz="2200" dirty="0">
                        <a:solidFill>
                          <a:schemeClr val="tx1">
                            <a:lumMod val="75000"/>
                            <a:lumOff val="25000"/>
                          </a:schemeClr>
                        </a:solidFill>
                        <a:latin typeface="Century Gothic"/>
                        <a:cs typeface="Century Gothic"/>
                      </a:endParaRPr>
                    </a:p>
                  </p:txBody>
                </p:sp>
              </p:grpSp>
            </p:grpSp>
            <p:cxnSp>
              <p:nvCxnSpPr>
                <p:cNvPr id="26" name="Straight Connector 25"/>
                <p:cNvCxnSpPr/>
                <p:nvPr/>
              </p:nvCxnSpPr>
              <p:spPr>
                <a:xfrm>
                  <a:off x="2220630" y="4439743"/>
                  <a:ext cx="0" cy="166139"/>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sp>
            <p:nvSpPr>
              <p:cNvPr id="22" name="Rectangle 21"/>
              <p:cNvSpPr/>
              <p:nvPr/>
            </p:nvSpPr>
            <p:spPr>
              <a:xfrm>
                <a:off x="1555676" y="3966419"/>
                <a:ext cx="518630" cy="430887"/>
              </a:xfrm>
              <a:prstGeom prst="rect">
                <a:avLst/>
              </a:prstGeom>
            </p:spPr>
            <p:txBody>
              <a:bodyPr wrap="square">
                <a:spAutoFit/>
              </a:bodyPr>
              <a:lstStyle/>
              <a:p>
                <a:r>
                  <a:rPr lang="en-US" sz="2200" dirty="0" err="1" smtClean="0">
                    <a:solidFill>
                      <a:schemeClr val="tx1">
                        <a:lumMod val="75000"/>
                        <a:lumOff val="25000"/>
                      </a:schemeClr>
                    </a:solidFill>
                    <a:latin typeface="Century Gothic"/>
                    <a:cs typeface="Century Gothic"/>
                  </a:rPr>
                  <a:t>Cl</a:t>
                </a:r>
                <a:endParaRPr lang="en-US" sz="2200" dirty="0">
                  <a:solidFill>
                    <a:schemeClr val="tx1">
                      <a:lumMod val="75000"/>
                      <a:lumOff val="25000"/>
                    </a:schemeClr>
                  </a:solidFill>
                  <a:latin typeface="Century Gothic"/>
                  <a:cs typeface="Century Gothic"/>
                </a:endParaRPr>
              </a:p>
            </p:txBody>
          </p:sp>
          <p:sp>
            <p:nvSpPr>
              <p:cNvPr id="23" name="Rectangle 22"/>
              <p:cNvSpPr/>
              <p:nvPr/>
            </p:nvSpPr>
            <p:spPr>
              <a:xfrm>
                <a:off x="2033019" y="4454289"/>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H</a:t>
                </a:r>
              </a:p>
            </p:txBody>
          </p:sp>
          <p:sp>
            <p:nvSpPr>
              <p:cNvPr id="24" name="Isosceles Triangle 23"/>
              <p:cNvSpPr/>
              <p:nvPr/>
            </p:nvSpPr>
            <p:spPr>
              <a:xfrm rot="19341575">
                <a:off x="1876978" y="4705683"/>
                <a:ext cx="107392" cy="223322"/>
              </a:xfrm>
              <a:prstGeom prst="triangle">
                <a:avLst/>
              </a:prstGeom>
              <a:solidFill>
                <a:srgbClr val="404040"/>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 name="Group 34"/>
            <p:cNvGrpSpPr/>
            <p:nvPr/>
          </p:nvGrpSpPr>
          <p:grpSpPr>
            <a:xfrm>
              <a:off x="5685300" y="4476534"/>
              <a:ext cx="117187" cy="45719"/>
              <a:chOff x="3196199" y="4030223"/>
              <a:chExt cx="117187" cy="45719"/>
            </a:xfrm>
          </p:grpSpPr>
          <p:sp>
            <p:nvSpPr>
              <p:cNvPr id="33" name="Oval 32"/>
              <p:cNvSpPr/>
              <p:nvPr/>
            </p:nvSpPr>
            <p:spPr>
              <a:xfrm rot="10800000">
                <a:off x="3267667" y="403022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rot="10800000">
                <a:off x="3196199" y="403022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6" name="Group 35"/>
            <p:cNvGrpSpPr/>
            <p:nvPr/>
          </p:nvGrpSpPr>
          <p:grpSpPr>
            <a:xfrm rot="5400000">
              <a:off x="5846052" y="4624481"/>
              <a:ext cx="117187" cy="45719"/>
              <a:chOff x="3196199" y="4030223"/>
              <a:chExt cx="117187" cy="45719"/>
            </a:xfrm>
          </p:grpSpPr>
          <p:sp>
            <p:nvSpPr>
              <p:cNvPr id="37" name="Oval 36"/>
              <p:cNvSpPr/>
              <p:nvPr/>
            </p:nvSpPr>
            <p:spPr>
              <a:xfrm rot="10800000">
                <a:off x="3267667" y="403022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rot="10800000">
                <a:off x="3196199" y="403022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 name="Group 38"/>
            <p:cNvGrpSpPr/>
            <p:nvPr/>
          </p:nvGrpSpPr>
          <p:grpSpPr>
            <a:xfrm rot="5400000">
              <a:off x="5496528" y="4624482"/>
              <a:ext cx="117187" cy="45719"/>
              <a:chOff x="3196199" y="4030223"/>
              <a:chExt cx="117187" cy="45719"/>
            </a:xfrm>
          </p:grpSpPr>
          <p:sp>
            <p:nvSpPr>
              <p:cNvPr id="40" name="Oval 39"/>
              <p:cNvSpPr/>
              <p:nvPr/>
            </p:nvSpPr>
            <p:spPr>
              <a:xfrm rot="10800000">
                <a:off x="3267667" y="403022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p:cNvSpPr/>
              <p:nvPr/>
            </p:nvSpPr>
            <p:spPr>
              <a:xfrm rot="10800000">
                <a:off x="3196199" y="403022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42" name="Group 41"/>
          <p:cNvGrpSpPr/>
          <p:nvPr/>
        </p:nvGrpSpPr>
        <p:grpSpPr>
          <a:xfrm rot="16200000">
            <a:off x="5088047" y="4732277"/>
            <a:ext cx="457462" cy="170403"/>
            <a:chOff x="4402667" y="4679870"/>
            <a:chExt cx="705555" cy="98779"/>
          </a:xfrm>
        </p:grpSpPr>
        <p:cxnSp>
          <p:nvCxnSpPr>
            <p:cNvPr id="43" name="Straight Arrow Connector 42"/>
            <p:cNvCxnSpPr/>
            <p:nvPr/>
          </p:nvCxnSpPr>
          <p:spPr>
            <a:xfrm>
              <a:off x="4402667" y="4728859"/>
              <a:ext cx="705555"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rot="5400000">
              <a:off x="4437943" y="4729260"/>
              <a:ext cx="98779"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6" name="Group 45"/>
          <p:cNvGrpSpPr/>
          <p:nvPr/>
        </p:nvGrpSpPr>
        <p:grpSpPr>
          <a:xfrm rot="16200000">
            <a:off x="6865839" y="4732275"/>
            <a:ext cx="457462" cy="170403"/>
            <a:chOff x="4402667" y="4679870"/>
            <a:chExt cx="705555" cy="98779"/>
          </a:xfrm>
        </p:grpSpPr>
        <p:cxnSp>
          <p:nvCxnSpPr>
            <p:cNvPr id="47" name="Straight Arrow Connector 46"/>
            <p:cNvCxnSpPr/>
            <p:nvPr/>
          </p:nvCxnSpPr>
          <p:spPr>
            <a:xfrm>
              <a:off x="4402667" y="4728859"/>
              <a:ext cx="705555" cy="0"/>
            </a:xfrm>
            <a:prstGeom prst="straightConnector1">
              <a:avLst/>
            </a:prstGeom>
            <a:ln w="38100" cmpd="sng">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rot="5400000">
              <a:off x="4437943" y="4729260"/>
              <a:ext cx="98779" cy="0"/>
            </a:xfrm>
            <a:prstGeom prst="line">
              <a:avLst/>
            </a:prstGeom>
            <a:ln w="38100" cmpd="sng">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49" name="TextBox 48"/>
          <p:cNvSpPr txBox="1"/>
          <p:nvPr/>
        </p:nvSpPr>
        <p:spPr>
          <a:xfrm>
            <a:off x="7093879" y="4476534"/>
            <a:ext cx="1785138" cy="646331"/>
          </a:xfrm>
          <a:prstGeom prst="rect">
            <a:avLst/>
          </a:prstGeom>
          <a:noFill/>
        </p:spPr>
        <p:txBody>
          <a:bodyPr wrap="square" rtlCol="0">
            <a:spAutoFit/>
          </a:bodyPr>
          <a:lstStyle/>
          <a:p>
            <a:pPr algn="ctr"/>
            <a:r>
              <a:rPr lang="en-US" dirty="0" smtClean="0">
                <a:solidFill>
                  <a:schemeClr val="tx2"/>
                </a:solidFill>
                <a:latin typeface="Century Gothic"/>
                <a:cs typeface="Century Gothic"/>
              </a:rPr>
              <a:t>Net dipole </a:t>
            </a:r>
            <a:r>
              <a:rPr lang="en-US" dirty="0" smtClean="0">
                <a:solidFill>
                  <a:schemeClr val="tx1">
                    <a:lumMod val="75000"/>
                    <a:lumOff val="25000"/>
                  </a:schemeClr>
                </a:solidFill>
                <a:latin typeface="Century Gothic"/>
                <a:cs typeface="Century Gothic"/>
              </a:rPr>
              <a:t>of</a:t>
            </a:r>
          </a:p>
          <a:p>
            <a:pPr algn="ctr"/>
            <a:r>
              <a:rPr lang="en-US" dirty="0" smtClean="0">
                <a:solidFill>
                  <a:schemeClr val="tx1">
                    <a:lumMod val="75000"/>
                    <a:lumOff val="25000"/>
                  </a:schemeClr>
                </a:solidFill>
                <a:latin typeface="Century Gothic"/>
                <a:cs typeface="Century Gothic"/>
              </a:rPr>
              <a:t>the molecule</a:t>
            </a:r>
            <a:endParaRPr lang="en-US" dirty="0">
              <a:solidFill>
                <a:schemeClr val="tx1">
                  <a:lumMod val="75000"/>
                  <a:lumOff val="25000"/>
                </a:schemeClr>
              </a:solidFill>
              <a:latin typeface="Century Gothic"/>
              <a:cs typeface="Century Gothic"/>
            </a:endParaRPr>
          </a:p>
        </p:txBody>
      </p:sp>
    </p:spTree>
    <p:extLst>
      <p:ext uri="{BB962C8B-B14F-4D97-AF65-F5344CB8AC3E}">
        <p14:creationId xmlns:p14="http://schemas.microsoft.com/office/powerpoint/2010/main" val="1075130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Third Case</a:t>
            </a:r>
            <a:endParaRPr lang="en-US" dirty="0"/>
          </a:p>
        </p:txBody>
      </p:sp>
      <p:sp>
        <p:nvSpPr>
          <p:cNvPr id="3" name="Content Placeholder 2"/>
          <p:cNvSpPr>
            <a:spLocks noGrp="1"/>
          </p:cNvSpPr>
          <p:nvPr>
            <p:ph idx="1"/>
          </p:nvPr>
        </p:nvSpPr>
        <p:spPr/>
        <p:txBody>
          <a:bodyPr/>
          <a:lstStyle/>
          <a:p>
            <a:r>
              <a:rPr lang="en-US" dirty="0" smtClean="0">
                <a:solidFill>
                  <a:srgbClr val="404040"/>
                </a:solidFill>
              </a:rPr>
              <a:t>A molecule with </a:t>
            </a:r>
            <a:r>
              <a:rPr lang="en-US" dirty="0" smtClean="0">
                <a:solidFill>
                  <a:srgbClr val="2F5897"/>
                </a:solidFill>
              </a:rPr>
              <a:t>polar bonds </a:t>
            </a:r>
            <a:r>
              <a:rPr lang="en-US" dirty="0" smtClean="0">
                <a:solidFill>
                  <a:srgbClr val="404040"/>
                </a:solidFill>
              </a:rPr>
              <a:t>can be </a:t>
            </a:r>
            <a:r>
              <a:rPr lang="en-US" dirty="0" smtClean="0">
                <a:solidFill>
                  <a:schemeClr val="accent2"/>
                </a:solidFill>
              </a:rPr>
              <a:t>nonpolar overall</a:t>
            </a:r>
          </a:p>
          <a:p>
            <a:r>
              <a:rPr lang="en-US" dirty="0" smtClean="0">
                <a:solidFill>
                  <a:srgbClr val="404040"/>
                </a:solidFill>
              </a:rPr>
              <a:t>Based on dipoles for each </a:t>
            </a:r>
            <a:r>
              <a:rPr lang="en-US" dirty="0" smtClean="0">
                <a:solidFill>
                  <a:schemeClr val="tx2"/>
                </a:solidFill>
              </a:rPr>
              <a:t>polar bond </a:t>
            </a:r>
            <a:r>
              <a:rPr lang="en-US" dirty="0" smtClean="0">
                <a:solidFill>
                  <a:srgbClr val="404040"/>
                </a:solidFill>
              </a:rPr>
              <a:t>in the molecule</a:t>
            </a:r>
          </a:p>
          <a:p>
            <a:r>
              <a:rPr lang="en-US" dirty="0" smtClean="0">
                <a:solidFill>
                  <a:srgbClr val="404040"/>
                </a:solidFill>
              </a:rPr>
              <a:t>Determine if the dipoles cancel or reinforce</a:t>
            </a:r>
          </a:p>
          <a:p>
            <a:pPr lvl="1"/>
            <a:r>
              <a:rPr lang="en-US" sz="1800" dirty="0" smtClean="0">
                <a:solidFill>
                  <a:srgbClr val="404040"/>
                </a:solidFill>
              </a:rPr>
              <a:t>Add them up, tip to tail</a:t>
            </a:r>
            <a:endParaRPr lang="en-US" sz="1800" dirty="0">
              <a:solidFill>
                <a:srgbClr val="404040"/>
              </a:solidFill>
            </a:endParaRPr>
          </a:p>
        </p:txBody>
      </p:sp>
      <p:grpSp>
        <p:nvGrpSpPr>
          <p:cNvPr id="46" name="Group 45"/>
          <p:cNvGrpSpPr/>
          <p:nvPr/>
        </p:nvGrpSpPr>
        <p:grpSpPr>
          <a:xfrm>
            <a:off x="4110479" y="5025578"/>
            <a:ext cx="1284274" cy="634229"/>
            <a:chOff x="4095729" y="4345352"/>
            <a:chExt cx="1284274" cy="634229"/>
          </a:xfrm>
        </p:grpSpPr>
        <p:grpSp>
          <p:nvGrpSpPr>
            <p:cNvPr id="7" name="Group 6"/>
            <p:cNvGrpSpPr/>
            <p:nvPr/>
          </p:nvGrpSpPr>
          <p:grpSpPr>
            <a:xfrm>
              <a:off x="4095729" y="4539600"/>
              <a:ext cx="1284274" cy="439981"/>
              <a:chOff x="1642123" y="4237808"/>
              <a:chExt cx="1284274" cy="439981"/>
            </a:xfrm>
          </p:grpSpPr>
          <p:grpSp>
            <p:nvGrpSpPr>
              <p:cNvPr id="13" name="Group 12"/>
              <p:cNvGrpSpPr/>
              <p:nvPr/>
            </p:nvGrpSpPr>
            <p:grpSpPr>
              <a:xfrm>
                <a:off x="1642123" y="4237808"/>
                <a:ext cx="1284274" cy="439981"/>
                <a:chOff x="1642123" y="4237808"/>
                <a:chExt cx="1284274" cy="439981"/>
              </a:xfrm>
            </p:grpSpPr>
            <p:grpSp>
              <p:nvGrpSpPr>
                <p:cNvPr id="26" name="Group 25"/>
                <p:cNvGrpSpPr/>
                <p:nvPr/>
              </p:nvGrpSpPr>
              <p:grpSpPr>
                <a:xfrm>
                  <a:off x="1642123" y="4237808"/>
                  <a:ext cx="1284274" cy="439981"/>
                  <a:chOff x="1580083" y="4451849"/>
                  <a:chExt cx="1284274" cy="439981"/>
                </a:xfrm>
              </p:grpSpPr>
              <p:sp>
                <p:nvSpPr>
                  <p:cNvPr id="29" name="Rectangle 28"/>
                  <p:cNvSpPr/>
                  <p:nvPr/>
                </p:nvSpPr>
                <p:spPr>
                  <a:xfrm>
                    <a:off x="2013975" y="4460943"/>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C</a:t>
                    </a:r>
                  </a:p>
                </p:txBody>
              </p:sp>
              <p:cxnSp>
                <p:nvCxnSpPr>
                  <p:cNvPr id="30" name="Straight Connector 29"/>
                  <p:cNvCxnSpPr/>
                  <p:nvPr/>
                </p:nvCxnSpPr>
                <p:spPr>
                  <a:xfrm flipH="1">
                    <a:off x="1918707" y="4647351"/>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2336817" y="4647351"/>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32" name="Rectangle 31"/>
                  <p:cNvSpPr/>
                  <p:nvPr/>
                </p:nvSpPr>
                <p:spPr>
                  <a:xfrm>
                    <a:off x="1580083" y="4451849"/>
                    <a:ext cx="429875"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O</a:t>
                    </a:r>
                  </a:p>
                </p:txBody>
              </p:sp>
              <p:sp>
                <p:nvSpPr>
                  <p:cNvPr id="33" name="Rectangle 32"/>
                  <p:cNvSpPr/>
                  <p:nvPr/>
                </p:nvSpPr>
                <p:spPr>
                  <a:xfrm>
                    <a:off x="2434482" y="4459063"/>
                    <a:ext cx="429875"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O</a:t>
                    </a:r>
                  </a:p>
                </p:txBody>
              </p:sp>
            </p:grpSp>
            <p:cxnSp>
              <p:nvCxnSpPr>
                <p:cNvPr id="27" name="Straight Connector 26"/>
                <p:cNvCxnSpPr/>
                <p:nvPr/>
              </p:nvCxnSpPr>
              <p:spPr>
                <a:xfrm flipH="1">
                  <a:off x="2398857" y="4490452"/>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a:off x="1980747" y="4490452"/>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14" name="Group 13"/>
              <p:cNvGrpSpPr/>
              <p:nvPr/>
            </p:nvGrpSpPr>
            <p:grpSpPr>
              <a:xfrm>
                <a:off x="1786228" y="4286957"/>
                <a:ext cx="117187" cy="45719"/>
                <a:chOff x="6603669" y="4525964"/>
                <a:chExt cx="117187" cy="45719"/>
              </a:xfrm>
            </p:grpSpPr>
            <p:sp>
              <p:nvSpPr>
                <p:cNvPr id="24" name="Oval 23"/>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2650934" y="4286957"/>
                <a:ext cx="117187" cy="45719"/>
                <a:chOff x="6603669" y="4525964"/>
                <a:chExt cx="117187" cy="45719"/>
              </a:xfrm>
            </p:grpSpPr>
            <p:sp>
              <p:nvSpPr>
                <p:cNvPr id="22" name="Oval 21"/>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1786228" y="4594009"/>
                <a:ext cx="117187" cy="45719"/>
                <a:chOff x="6603669" y="4525964"/>
                <a:chExt cx="117187" cy="45719"/>
              </a:xfrm>
            </p:grpSpPr>
            <p:sp>
              <p:nvSpPr>
                <p:cNvPr id="20" name="Oval 19"/>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2652579" y="4594009"/>
                <a:ext cx="117187" cy="45719"/>
                <a:chOff x="6603669" y="4525964"/>
                <a:chExt cx="117187" cy="45719"/>
              </a:xfrm>
            </p:grpSpPr>
            <p:sp>
              <p:nvSpPr>
                <p:cNvPr id="18" name="Oval 17"/>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39" name="Group 38"/>
            <p:cNvGrpSpPr/>
            <p:nvPr/>
          </p:nvGrpSpPr>
          <p:grpSpPr>
            <a:xfrm>
              <a:off x="4752616" y="4345352"/>
              <a:ext cx="437200" cy="149785"/>
              <a:chOff x="4402667" y="4658594"/>
              <a:chExt cx="705555" cy="149785"/>
            </a:xfrm>
          </p:grpSpPr>
          <p:cxnSp>
            <p:nvCxnSpPr>
              <p:cNvPr id="40" name="Straight Arrow Connector 39"/>
              <p:cNvCxnSpPr/>
              <p:nvPr/>
            </p:nvCxnSpPr>
            <p:spPr>
              <a:xfrm>
                <a:off x="4402667" y="4728859"/>
                <a:ext cx="705555"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4487334" y="4658594"/>
                <a:ext cx="0" cy="149785"/>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3" name="Group 42"/>
            <p:cNvGrpSpPr/>
            <p:nvPr/>
          </p:nvGrpSpPr>
          <p:grpSpPr>
            <a:xfrm flipH="1">
              <a:off x="4239696" y="4345352"/>
              <a:ext cx="437200" cy="149785"/>
              <a:chOff x="4402667" y="4658594"/>
              <a:chExt cx="705555" cy="149785"/>
            </a:xfrm>
          </p:grpSpPr>
          <p:cxnSp>
            <p:nvCxnSpPr>
              <p:cNvPr id="44" name="Straight Arrow Connector 43"/>
              <p:cNvCxnSpPr/>
              <p:nvPr/>
            </p:nvCxnSpPr>
            <p:spPr>
              <a:xfrm>
                <a:off x="4402667" y="4728859"/>
                <a:ext cx="705555"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4487334" y="4658594"/>
                <a:ext cx="0" cy="149785"/>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sp>
        <p:nvSpPr>
          <p:cNvPr id="47" name="TextBox 46"/>
          <p:cNvSpPr txBox="1"/>
          <p:nvPr/>
        </p:nvSpPr>
        <p:spPr>
          <a:xfrm>
            <a:off x="3309587" y="4353254"/>
            <a:ext cx="276411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a:solidFill>
                  <a:schemeClr val="tx1">
                    <a:lumMod val="75000"/>
                    <a:lumOff val="25000"/>
                  </a:schemeClr>
                </a:solidFill>
                <a:latin typeface="Century Gothic"/>
                <a:cs typeface="Century Gothic"/>
              </a:rPr>
              <a:t>The two dipoles cancel</a:t>
            </a:r>
            <a:endParaRPr lang="en-US" dirty="0">
              <a:solidFill>
                <a:schemeClr val="tx1">
                  <a:lumMod val="75000"/>
                  <a:lumOff val="25000"/>
                </a:schemeClr>
              </a:solidFill>
              <a:latin typeface="Century Gothic"/>
              <a:cs typeface="Century Gothic"/>
            </a:endParaRPr>
          </a:p>
        </p:txBody>
      </p:sp>
      <p:sp>
        <p:nvSpPr>
          <p:cNvPr id="48" name="TextBox 47"/>
          <p:cNvSpPr txBox="1"/>
          <p:nvPr/>
        </p:nvSpPr>
        <p:spPr>
          <a:xfrm>
            <a:off x="3839655" y="5939394"/>
            <a:ext cx="1855422" cy="369332"/>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accent2"/>
                </a:solidFill>
                <a:latin typeface="Century Gothic"/>
                <a:cs typeface="Century Gothic"/>
              </a:rPr>
              <a:t>No net dipole</a:t>
            </a:r>
            <a:endParaRPr lang="en-US" dirty="0">
              <a:solidFill>
                <a:schemeClr val="accent2"/>
              </a:solidFill>
              <a:latin typeface="Century Gothic"/>
              <a:cs typeface="Century Gothic"/>
            </a:endParaRPr>
          </a:p>
        </p:txBody>
      </p:sp>
    </p:spTree>
    <p:extLst>
      <p:ext uri="{BB962C8B-B14F-4D97-AF65-F5344CB8AC3E}">
        <p14:creationId xmlns:p14="http://schemas.microsoft.com/office/powerpoint/2010/main" val="4022399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Molecular Geometry</a:t>
            </a:r>
            <a:endParaRPr lang="en-US" dirty="0"/>
          </a:p>
        </p:txBody>
      </p:sp>
      <p:sp>
        <p:nvSpPr>
          <p:cNvPr id="3" name="Content Placeholder 2"/>
          <p:cNvSpPr>
            <a:spLocks noGrp="1"/>
          </p:cNvSpPr>
          <p:nvPr>
            <p:ph idx="1"/>
          </p:nvPr>
        </p:nvSpPr>
        <p:spPr/>
        <p:txBody>
          <a:bodyPr/>
          <a:lstStyle/>
          <a:p>
            <a:r>
              <a:rPr lang="en-US" dirty="0" smtClean="0">
                <a:solidFill>
                  <a:schemeClr val="tx1">
                    <a:lumMod val="75000"/>
                    <a:lumOff val="25000"/>
                  </a:schemeClr>
                </a:solidFill>
              </a:rPr>
              <a:t>Need to know the shape to determine if the dipoles will cancel or reinforce in 3D space</a:t>
            </a:r>
          </a:p>
          <a:p>
            <a:endParaRPr lang="en-US" dirty="0">
              <a:solidFill>
                <a:schemeClr val="tx1">
                  <a:lumMod val="75000"/>
                  <a:lumOff val="25000"/>
                </a:schemeClr>
              </a:solidFill>
            </a:endParaRPr>
          </a:p>
          <a:p>
            <a:r>
              <a:rPr lang="en-US" dirty="0" smtClean="0">
                <a:solidFill>
                  <a:schemeClr val="tx1">
                    <a:lumMod val="75000"/>
                    <a:lumOff val="25000"/>
                  </a:schemeClr>
                </a:solidFill>
              </a:rPr>
              <a:t>Example: H</a:t>
            </a:r>
            <a:r>
              <a:rPr lang="en-US" baseline="-25000" dirty="0" smtClean="0">
                <a:solidFill>
                  <a:schemeClr val="tx1">
                    <a:lumMod val="75000"/>
                    <a:lumOff val="25000"/>
                  </a:schemeClr>
                </a:solidFill>
              </a:rPr>
              <a:t>2</a:t>
            </a:r>
            <a:r>
              <a:rPr lang="en-US" dirty="0" smtClean="0">
                <a:solidFill>
                  <a:schemeClr val="tx1">
                    <a:lumMod val="75000"/>
                    <a:lumOff val="25000"/>
                  </a:schemeClr>
                </a:solidFill>
              </a:rPr>
              <a:t>O</a:t>
            </a:r>
          </a:p>
          <a:p>
            <a:endParaRPr lang="en-US" dirty="0">
              <a:solidFill>
                <a:schemeClr val="tx1">
                  <a:lumMod val="75000"/>
                  <a:lumOff val="25000"/>
                </a:schemeClr>
              </a:solidFill>
            </a:endParaRPr>
          </a:p>
          <a:p>
            <a:r>
              <a:rPr lang="en-US" dirty="0" smtClean="0">
                <a:solidFill>
                  <a:schemeClr val="tx1">
                    <a:lumMod val="75000"/>
                    <a:lumOff val="25000"/>
                  </a:schemeClr>
                </a:solidFill>
              </a:rPr>
              <a:t>If drawn linear:			</a:t>
            </a:r>
            <a:r>
              <a:rPr lang="en-US" dirty="0" smtClean="0">
                <a:solidFill>
                  <a:schemeClr val="tx1">
                    <a:lumMod val="75000"/>
                    <a:lumOff val="25000"/>
                  </a:schemeClr>
                </a:solidFill>
              </a:rPr>
              <a:t>   </a:t>
            </a:r>
            <a:r>
              <a:rPr lang="en-US" dirty="0" smtClean="0">
                <a:solidFill>
                  <a:schemeClr val="accent2"/>
                </a:solidFill>
              </a:rPr>
              <a:t>dipoles </a:t>
            </a:r>
            <a:r>
              <a:rPr lang="en-US" dirty="0" smtClean="0">
                <a:solidFill>
                  <a:schemeClr val="accent2"/>
                </a:solidFill>
              </a:rPr>
              <a:t>cancel</a:t>
            </a:r>
          </a:p>
          <a:p>
            <a:endParaRPr lang="en-US" dirty="0">
              <a:solidFill>
                <a:schemeClr val="tx1">
                  <a:lumMod val="75000"/>
                  <a:lumOff val="25000"/>
                </a:schemeClr>
              </a:solidFill>
            </a:endParaRPr>
          </a:p>
          <a:p>
            <a:endParaRPr lang="en-US" dirty="0" smtClean="0">
              <a:solidFill>
                <a:schemeClr val="tx1">
                  <a:lumMod val="75000"/>
                  <a:lumOff val="25000"/>
                </a:schemeClr>
              </a:solidFill>
            </a:endParaRPr>
          </a:p>
          <a:p>
            <a:r>
              <a:rPr lang="en-US" dirty="0" smtClean="0">
                <a:solidFill>
                  <a:schemeClr val="tx1">
                    <a:lumMod val="75000"/>
                    <a:lumOff val="25000"/>
                  </a:schemeClr>
                </a:solidFill>
              </a:rPr>
              <a:t>If drawn correctly: </a:t>
            </a:r>
            <a:endParaRPr lang="en-US" dirty="0">
              <a:solidFill>
                <a:schemeClr val="tx1">
                  <a:lumMod val="75000"/>
                  <a:lumOff val="25000"/>
                </a:schemeClr>
              </a:solidFill>
            </a:endParaRPr>
          </a:p>
        </p:txBody>
      </p:sp>
      <p:grpSp>
        <p:nvGrpSpPr>
          <p:cNvPr id="10" name="Group 9"/>
          <p:cNvGrpSpPr/>
          <p:nvPr/>
        </p:nvGrpSpPr>
        <p:grpSpPr>
          <a:xfrm>
            <a:off x="3794726" y="3512456"/>
            <a:ext cx="1178669" cy="634229"/>
            <a:chOff x="4148848" y="4345352"/>
            <a:chExt cx="1178669" cy="634229"/>
          </a:xfrm>
        </p:grpSpPr>
        <p:grpSp>
          <p:nvGrpSpPr>
            <p:cNvPr id="36" name="Group 35"/>
            <p:cNvGrpSpPr/>
            <p:nvPr/>
          </p:nvGrpSpPr>
          <p:grpSpPr>
            <a:xfrm>
              <a:off x="4148848" y="4539600"/>
              <a:ext cx="1178669" cy="439981"/>
              <a:chOff x="1633202" y="4451849"/>
              <a:chExt cx="1178669" cy="439981"/>
            </a:xfrm>
          </p:grpSpPr>
          <p:sp>
            <p:nvSpPr>
              <p:cNvPr id="39" name="Rectangle 38"/>
              <p:cNvSpPr/>
              <p:nvPr/>
            </p:nvSpPr>
            <p:spPr>
              <a:xfrm>
                <a:off x="2013975" y="4460943"/>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O</a:t>
                </a:r>
              </a:p>
            </p:txBody>
          </p:sp>
          <p:cxnSp>
            <p:nvCxnSpPr>
              <p:cNvPr id="40" name="Straight Connector 39"/>
              <p:cNvCxnSpPr/>
              <p:nvPr/>
            </p:nvCxnSpPr>
            <p:spPr>
              <a:xfrm flipH="1">
                <a:off x="1918707" y="4676325"/>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2350654" y="4676921"/>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42" name="Rectangle 41"/>
              <p:cNvSpPr/>
              <p:nvPr/>
            </p:nvSpPr>
            <p:spPr>
              <a:xfrm>
                <a:off x="1633202" y="4451849"/>
                <a:ext cx="377389"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H</a:t>
                </a:r>
                <a:endParaRPr lang="en-US" sz="2200" dirty="0">
                  <a:solidFill>
                    <a:schemeClr val="tx1">
                      <a:lumMod val="75000"/>
                      <a:lumOff val="25000"/>
                    </a:schemeClr>
                  </a:solidFill>
                  <a:latin typeface="Century Gothic"/>
                  <a:cs typeface="Century Gothic"/>
                </a:endParaRPr>
              </a:p>
            </p:txBody>
          </p:sp>
          <p:sp>
            <p:nvSpPr>
              <p:cNvPr id="43" name="Rectangle 42"/>
              <p:cNvSpPr/>
              <p:nvPr/>
            </p:nvSpPr>
            <p:spPr>
              <a:xfrm>
                <a:off x="2434482" y="4459063"/>
                <a:ext cx="377389"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H</a:t>
                </a:r>
                <a:endParaRPr lang="en-US" sz="2200" dirty="0">
                  <a:solidFill>
                    <a:schemeClr val="tx1">
                      <a:lumMod val="75000"/>
                      <a:lumOff val="25000"/>
                    </a:schemeClr>
                  </a:solidFill>
                  <a:latin typeface="Century Gothic"/>
                  <a:cs typeface="Century Gothic"/>
                </a:endParaRPr>
              </a:p>
            </p:txBody>
          </p:sp>
        </p:grpSp>
        <p:grpSp>
          <p:nvGrpSpPr>
            <p:cNvPr id="12" name="Group 11"/>
            <p:cNvGrpSpPr/>
            <p:nvPr/>
          </p:nvGrpSpPr>
          <p:grpSpPr>
            <a:xfrm>
              <a:off x="4250693" y="4345352"/>
              <a:ext cx="437200" cy="149785"/>
              <a:chOff x="3592662" y="4658594"/>
              <a:chExt cx="705555" cy="149785"/>
            </a:xfrm>
          </p:grpSpPr>
          <p:cxnSp>
            <p:nvCxnSpPr>
              <p:cNvPr id="16" name="Straight Arrow Connector 15"/>
              <p:cNvCxnSpPr/>
              <p:nvPr/>
            </p:nvCxnSpPr>
            <p:spPr>
              <a:xfrm>
                <a:off x="3592662" y="4728859"/>
                <a:ext cx="705555"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677329" y="4658594"/>
                <a:ext cx="0" cy="149785"/>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flipH="1">
              <a:off x="4759361" y="4345352"/>
              <a:ext cx="437200" cy="149785"/>
              <a:chOff x="3564030" y="4658594"/>
              <a:chExt cx="705555" cy="149785"/>
            </a:xfrm>
          </p:grpSpPr>
          <p:cxnSp>
            <p:nvCxnSpPr>
              <p:cNvPr id="14" name="Straight Arrow Connector 13"/>
              <p:cNvCxnSpPr/>
              <p:nvPr/>
            </p:nvCxnSpPr>
            <p:spPr>
              <a:xfrm>
                <a:off x="3564030" y="4728859"/>
                <a:ext cx="705555"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648697" y="4658594"/>
                <a:ext cx="0" cy="149785"/>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5" name="Group 4"/>
          <p:cNvGrpSpPr/>
          <p:nvPr/>
        </p:nvGrpSpPr>
        <p:grpSpPr>
          <a:xfrm>
            <a:off x="4333771" y="3755853"/>
            <a:ext cx="117187" cy="45719"/>
            <a:chOff x="4038112" y="3908253"/>
            <a:chExt cx="117187" cy="45719"/>
          </a:xfrm>
        </p:grpSpPr>
        <p:sp>
          <p:nvSpPr>
            <p:cNvPr id="44" name="Oval 43"/>
            <p:cNvSpPr/>
            <p:nvPr/>
          </p:nvSpPr>
          <p:spPr>
            <a:xfrm>
              <a:off x="4038112" y="390825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109580" y="390825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 name="Group 45"/>
          <p:cNvGrpSpPr/>
          <p:nvPr/>
        </p:nvGrpSpPr>
        <p:grpSpPr>
          <a:xfrm>
            <a:off x="4333771" y="4062905"/>
            <a:ext cx="117187" cy="45719"/>
            <a:chOff x="4038112" y="3908253"/>
            <a:chExt cx="117187" cy="45719"/>
          </a:xfrm>
        </p:grpSpPr>
        <p:sp>
          <p:nvSpPr>
            <p:cNvPr id="47" name="Oval 46"/>
            <p:cNvSpPr/>
            <p:nvPr/>
          </p:nvSpPr>
          <p:spPr>
            <a:xfrm>
              <a:off x="4038112" y="390825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Oval 47"/>
            <p:cNvSpPr/>
            <p:nvPr/>
          </p:nvSpPr>
          <p:spPr>
            <a:xfrm>
              <a:off x="4109580" y="390825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 name="Group 48"/>
          <p:cNvGrpSpPr/>
          <p:nvPr/>
        </p:nvGrpSpPr>
        <p:grpSpPr>
          <a:xfrm rot="14732905">
            <a:off x="4373301" y="4847937"/>
            <a:ext cx="760403" cy="1058495"/>
            <a:chOff x="970551" y="3997877"/>
            <a:chExt cx="760403" cy="1058495"/>
          </a:xfrm>
        </p:grpSpPr>
        <p:grpSp>
          <p:nvGrpSpPr>
            <p:cNvPr id="50" name="Group 49"/>
            <p:cNvGrpSpPr/>
            <p:nvPr/>
          </p:nvGrpSpPr>
          <p:grpSpPr>
            <a:xfrm>
              <a:off x="970551" y="3997877"/>
              <a:ext cx="760403" cy="1058495"/>
              <a:chOff x="1219532" y="4009920"/>
              <a:chExt cx="760403" cy="1058495"/>
            </a:xfrm>
          </p:grpSpPr>
          <p:grpSp>
            <p:nvGrpSpPr>
              <p:cNvPr id="57" name="Group 56"/>
              <p:cNvGrpSpPr/>
              <p:nvPr/>
            </p:nvGrpSpPr>
            <p:grpSpPr>
              <a:xfrm>
                <a:off x="1219532" y="4312246"/>
                <a:ext cx="760403" cy="756169"/>
                <a:chOff x="1659897" y="4428954"/>
                <a:chExt cx="760403" cy="756169"/>
              </a:xfrm>
            </p:grpSpPr>
            <p:grpSp>
              <p:nvGrpSpPr>
                <p:cNvPr id="59" name="Group 58"/>
                <p:cNvGrpSpPr/>
                <p:nvPr/>
              </p:nvGrpSpPr>
              <p:grpSpPr>
                <a:xfrm>
                  <a:off x="1659897" y="4510300"/>
                  <a:ext cx="760403" cy="674823"/>
                  <a:chOff x="1044165" y="4477979"/>
                  <a:chExt cx="760403" cy="674823"/>
                </a:xfrm>
              </p:grpSpPr>
              <p:sp>
                <p:nvSpPr>
                  <p:cNvPr id="61" name="Rectangle 60"/>
                  <p:cNvSpPr/>
                  <p:nvPr/>
                </p:nvSpPr>
                <p:spPr>
                  <a:xfrm>
                    <a:off x="1393330" y="4477979"/>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O</a:t>
                    </a:r>
                  </a:p>
                </p:txBody>
              </p:sp>
              <p:grpSp>
                <p:nvGrpSpPr>
                  <p:cNvPr id="62" name="Group 61"/>
                  <p:cNvGrpSpPr/>
                  <p:nvPr/>
                </p:nvGrpSpPr>
                <p:grpSpPr>
                  <a:xfrm>
                    <a:off x="1044165" y="4773747"/>
                    <a:ext cx="445621" cy="379055"/>
                    <a:chOff x="1044165" y="4773747"/>
                    <a:chExt cx="445621" cy="379055"/>
                  </a:xfrm>
                </p:grpSpPr>
                <p:cxnSp>
                  <p:nvCxnSpPr>
                    <p:cNvPr id="63" name="Straight Connector 62"/>
                    <p:cNvCxnSpPr/>
                    <p:nvPr/>
                  </p:nvCxnSpPr>
                  <p:spPr>
                    <a:xfrm flipH="1">
                      <a:off x="1322132" y="4773747"/>
                      <a:ext cx="167654" cy="100342"/>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64" name="Rectangle 63"/>
                    <p:cNvSpPr/>
                    <p:nvPr/>
                  </p:nvSpPr>
                  <p:spPr>
                    <a:xfrm rot="6867095">
                      <a:off x="1070914" y="4748664"/>
                      <a:ext cx="377389" cy="430887"/>
                    </a:xfrm>
                    <a:prstGeom prst="rect">
                      <a:avLst/>
                    </a:prstGeom>
                  </p:spPr>
                  <p:txBody>
                    <a:bodyPr wrap="none">
                      <a:spAutoFit/>
                    </a:bodyPr>
                    <a:lstStyle/>
                    <a:p>
                      <a:r>
                        <a:rPr lang="en-US" sz="2200" dirty="0" smtClean="0">
                          <a:solidFill>
                            <a:schemeClr val="tx1">
                              <a:lumMod val="75000"/>
                              <a:lumOff val="25000"/>
                            </a:schemeClr>
                          </a:solidFill>
                          <a:latin typeface="Century Gothic"/>
                          <a:cs typeface="Century Gothic"/>
                        </a:rPr>
                        <a:t>H</a:t>
                      </a:r>
                      <a:endParaRPr lang="en-US" sz="2200" dirty="0">
                        <a:solidFill>
                          <a:schemeClr val="tx1">
                            <a:lumMod val="75000"/>
                            <a:lumOff val="25000"/>
                          </a:schemeClr>
                        </a:solidFill>
                        <a:latin typeface="Century Gothic"/>
                        <a:cs typeface="Century Gothic"/>
                      </a:endParaRPr>
                    </a:p>
                  </p:txBody>
                </p:sp>
              </p:grpSp>
            </p:grpSp>
            <p:cxnSp>
              <p:nvCxnSpPr>
                <p:cNvPr id="60" name="Straight Connector 59"/>
                <p:cNvCxnSpPr/>
                <p:nvPr/>
              </p:nvCxnSpPr>
              <p:spPr>
                <a:xfrm>
                  <a:off x="2196907" y="4428954"/>
                  <a:ext cx="0" cy="166139"/>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sp>
            <p:nvSpPr>
              <p:cNvPr id="58" name="Rectangle 57"/>
              <p:cNvSpPr/>
              <p:nvPr/>
            </p:nvSpPr>
            <p:spPr>
              <a:xfrm rot="6867095">
                <a:off x="1550862" y="4000095"/>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H</a:t>
                </a:r>
              </a:p>
            </p:txBody>
          </p:sp>
        </p:grpSp>
        <p:grpSp>
          <p:nvGrpSpPr>
            <p:cNvPr id="51" name="Group 50"/>
            <p:cNvGrpSpPr/>
            <p:nvPr/>
          </p:nvGrpSpPr>
          <p:grpSpPr>
            <a:xfrm rot="3286444">
              <a:off x="1615731" y="4505636"/>
              <a:ext cx="117187" cy="45719"/>
              <a:chOff x="1606995" y="4311609"/>
              <a:chExt cx="117187" cy="45719"/>
            </a:xfrm>
          </p:grpSpPr>
          <p:sp>
            <p:nvSpPr>
              <p:cNvPr id="55" name="Oval 54"/>
              <p:cNvSpPr/>
              <p:nvPr/>
            </p:nvSpPr>
            <p:spPr>
              <a:xfrm rot="10800000">
                <a:off x="1678463" y="4311609"/>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rot="10800000">
                <a:off x="1606995" y="4311609"/>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 name="Group 51"/>
            <p:cNvGrpSpPr/>
            <p:nvPr/>
          </p:nvGrpSpPr>
          <p:grpSpPr>
            <a:xfrm rot="20414892">
              <a:off x="1547814" y="4730649"/>
              <a:ext cx="117187" cy="45719"/>
              <a:chOff x="1606995" y="4311609"/>
              <a:chExt cx="117187" cy="45719"/>
            </a:xfrm>
          </p:grpSpPr>
          <p:sp>
            <p:nvSpPr>
              <p:cNvPr id="53" name="Oval 52"/>
              <p:cNvSpPr/>
              <p:nvPr/>
            </p:nvSpPr>
            <p:spPr>
              <a:xfrm rot="10800000">
                <a:off x="1678463" y="4311609"/>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rot="10800000">
                <a:off x="1606995" y="4311609"/>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cxnSp>
        <p:nvCxnSpPr>
          <p:cNvPr id="65" name="Straight Arrow Connector 64"/>
          <p:cNvCxnSpPr/>
          <p:nvPr/>
        </p:nvCxnSpPr>
        <p:spPr>
          <a:xfrm flipV="1">
            <a:off x="4195422" y="4954355"/>
            <a:ext cx="397007" cy="198656"/>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4247886" y="5057462"/>
            <a:ext cx="57414" cy="135081"/>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flipH="1" flipV="1">
            <a:off x="4911000" y="4954355"/>
            <a:ext cx="397008" cy="25367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H="1">
            <a:off x="5190827" y="5103646"/>
            <a:ext cx="81802" cy="104379"/>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p:nvPr/>
        </p:nvCxnSpPr>
        <p:spPr>
          <a:xfrm flipV="1">
            <a:off x="6092100" y="4912984"/>
            <a:ext cx="0" cy="608834"/>
          </a:xfrm>
          <a:prstGeom prst="straightConnector1">
            <a:avLst/>
          </a:prstGeom>
          <a:ln w="38100" cmpd="sng">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flipH="1">
            <a:off x="6021377" y="5460523"/>
            <a:ext cx="139559" cy="0"/>
          </a:xfrm>
          <a:prstGeom prst="line">
            <a:avLst/>
          </a:prstGeom>
          <a:ln w="381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6172585" y="4936433"/>
            <a:ext cx="1783053" cy="461665"/>
          </a:xfrm>
          <a:prstGeom prst="rect">
            <a:avLst/>
          </a:prstGeom>
          <a:noFill/>
        </p:spPr>
        <p:txBody>
          <a:bodyPr wrap="square" rtlCol="0">
            <a:spAutoFit/>
          </a:bodyPr>
          <a:lstStyle/>
          <a:p>
            <a:pPr algn="ctr"/>
            <a:r>
              <a:rPr lang="en-US" sz="2400" dirty="0">
                <a:solidFill>
                  <a:schemeClr val="tx2"/>
                </a:solidFill>
                <a:latin typeface="Century Gothic"/>
                <a:cs typeface="Century Gothic"/>
              </a:rPr>
              <a:t>n</a:t>
            </a:r>
            <a:r>
              <a:rPr lang="en-US" sz="2400" dirty="0" smtClean="0">
                <a:solidFill>
                  <a:schemeClr val="tx2"/>
                </a:solidFill>
                <a:latin typeface="Century Gothic"/>
                <a:cs typeface="Century Gothic"/>
              </a:rPr>
              <a:t>et dipole</a:t>
            </a:r>
            <a:endParaRPr lang="en-US" sz="2400" dirty="0">
              <a:solidFill>
                <a:schemeClr val="tx1">
                  <a:lumMod val="75000"/>
                  <a:lumOff val="25000"/>
                </a:schemeClr>
              </a:solidFill>
              <a:latin typeface="Century Gothic"/>
              <a:cs typeface="Century Gothic"/>
            </a:endParaRPr>
          </a:p>
        </p:txBody>
      </p:sp>
    </p:spTree>
    <p:extLst>
      <p:ext uri="{BB962C8B-B14F-4D97-AF65-F5344CB8AC3E}">
        <p14:creationId xmlns:p14="http://schemas.microsoft.com/office/powerpoint/2010/main" val="3428304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Polar/Nonpolar Molecules</a:t>
            </a:r>
            <a:endParaRPr lang="en-US" dirty="0"/>
          </a:p>
        </p:txBody>
      </p:sp>
      <p:grpSp>
        <p:nvGrpSpPr>
          <p:cNvPr id="163" name="Group 162"/>
          <p:cNvGrpSpPr/>
          <p:nvPr/>
        </p:nvGrpSpPr>
        <p:grpSpPr>
          <a:xfrm>
            <a:off x="660096" y="2518954"/>
            <a:ext cx="1191216" cy="1041344"/>
            <a:chOff x="660096" y="3619706"/>
            <a:chExt cx="1191216" cy="1041344"/>
          </a:xfrm>
        </p:grpSpPr>
        <p:grpSp>
          <p:nvGrpSpPr>
            <p:cNvPr id="5" name="Group 4"/>
            <p:cNvGrpSpPr/>
            <p:nvPr/>
          </p:nvGrpSpPr>
          <p:grpSpPr>
            <a:xfrm>
              <a:off x="660096" y="3619706"/>
              <a:ext cx="1191216" cy="1041344"/>
              <a:chOff x="997548" y="4078043"/>
              <a:chExt cx="1191216" cy="1041344"/>
            </a:xfrm>
          </p:grpSpPr>
          <p:sp>
            <p:nvSpPr>
              <p:cNvPr id="6" name="Rectangle 5"/>
              <p:cNvSpPr/>
              <p:nvPr/>
            </p:nvSpPr>
            <p:spPr>
              <a:xfrm>
                <a:off x="1374937" y="4477979"/>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C</a:t>
                </a:r>
              </a:p>
            </p:txBody>
          </p:sp>
          <p:grpSp>
            <p:nvGrpSpPr>
              <p:cNvPr id="7" name="Group 6"/>
              <p:cNvGrpSpPr/>
              <p:nvPr/>
            </p:nvGrpSpPr>
            <p:grpSpPr>
              <a:xfrm>
                <a:off x="997548" y="4078043"/>
                <a:ext cx="1191216" cy="1041344"/>
                <a:chOff x="997548" y="4078043"/>
                <a:chExt cx="1191216" cy="1041344"/>
              </a:xfrm>
            </p:grpSpPr>
            <p:cxnSp>
              <p:nvCxnSpPr>
                <p:cNvPr id="8" name="Straight Connector 7"/>
                <p:cNvCxnSpPr/>
                <p:nvPr/>
              </p:nvCxnSpPr>
              <p:spPr>
                <a:xfrm flipH="1">
                  <a:off x="1291110" y="4780413"/>
                  <a:ext cx="167654" cy="100342"/>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1811375" y="4680077"/>
                  <a:ext cx="377389"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H</a:t>
                  </a:r>
                </a:p>
              </p:txBody>
            </p:sp>
            <p:cxnSp>
              <p:nvCxnSpPr>
                <p:cNvPr id="10" name="Straight Connector 9"/>
                <p:cNvCxnSpPr/>
                <p:nvPr/>
              </p:nvCxnSpPr>
              <p:spPr>
                <a:xfrm flipH="1" flipV="1">
                  <a:off x="1721997" y="4764516"/>
                  <a:ext cx="167654" cy="107251"/>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rot="5400000">
                  <a:off x="1337241" y="4115739"/>
                  <a:ext cx="506279" cy="430887"/>
                  <a:chOff x="941045" y="4468885"/>
                  <a:chExt cx="506279" cy="430887"/>
                </a:xfrm>
              </p:grpSpPr>
              <p:cxnSp>
                <p:nvCxnSpPr>
                  <p:cNvPr id="19" name="Straight Connector 18"/>
                  <p:cNvCxnSpPr/>
                  <p:nvPr/>
                </p:nvCxnSpPr>
                <p:spPr>
                  <a:xfrm flipH="1">
                    <a:off x="1279669" y="4664387"/>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941045" y="4468885"/>
                    <a:ext cx="429875"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O</a:t>
                    </a:r>
                  </a:p>
                </p:txBody>
              </p:sp>
              <p:cxnSp>
                <p:nvCxnSpPr>
                  <p:cNvPr id="21" name="Straight Connector 20"/>
                  <p:cNvCxnSpPr/>
                  <p:nvPr/>
                </p:nvCxnSpPr>
                <p:spPr>
                  <a:xfrm flipH="1">
                    <a:off x="1279669" y="4721529"/>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12" name="Group 11"/>
                <p:cNvGrpSpPr/>
                <p:nvPr/>
              </p:nvGrpSpPr>
              <p:grpSpPr>
                <a:xfrm rot="5400000">
                  <a:off x="1365396" y="4267191"/>
                  <a:ext cx="117187" cy="45719"/>
                  <a:chOff x="6603669" y="4525964"/>
                  <a:chExt cx="117187" cy="45719"/>
                </a:xfrm>
              </p:grpSpPr>
              <p:sp>
                <p:nvSpPr>
                  <p:cNvPr id="17" name="Oval 16"/>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 name="Group 12"/>
                <p:cNvGrpSpPr/>
                <p:nvPr/>
              </p:nvGrpSpPr>
              <p:grpSpPr>
                <a:xfrm rot="5400000">
                  <a:off x="1662045" y="4271926"/>
                  <a:ext cx="117187" cy="45719"/>
                  <a:chOff x="6603669" y="4525964"/>
                  <a:chExt cx="117187" cy="45719"/>
                </a:xfrm>
              </p:grpSpPr>
              <p:sp>
                <p:nvSpPr>
                  <p:cNvPr id="15" name="Oval 14"/>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 name="Rectangle 13"/>
                <p:cNvSpPr/>
                <p:nvPr/>
              </p:nvSpPr>
              <p:spPr>
                <a:xfrm>
                  <a:off x="997548" y="4688500"/>
                  <a:ext cx="377389"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H</a:t>
                  </a:r>
                </a:p>
              </p:txBody>
            </p:sp>
          </p:grpSp>
        </p:grpSp>
        <p:cxnSp>
          <p:nvCxnSpPr>
            <p:cNvPr id="122" name="Straight Arrow Connector 121"/>
            <p:cNvCxnSpPr/>
            <p:nvPr/>
          </p:nvCxnSpPr>
          <p:spPr>
            <a:xfrm flipV="1">
              <a:off x="1552199" y="3773120"/>
              <a:ext cx="0" cy="441798"/>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flipH="1">
              <a:off x="1481476" y="4153623"/>
              <a:ext cx="13956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164" name="Group 163"/>
          <p:cNvGrpSpPr/>
          <p:nvPr/>
        </p:nvGrpSpPr>
        <p:grpSpPr>
          <a:xfrm>
            <a:off x="2638484" y="2484397"/>
            <a:ext cx="1160783" cy="1053115"/>
            <a:chOff x="2564113" y="3619706"/>
            <a:chExt cx="1160783" cy="1053115"/>
          </a:xfrm>
        </p:grpSpPr>
        <p:grpSp>
          <p:nvGrpSpPr>
            <p:cNvPr id="59" name="Group 58"/>
            <p:cNvGrpSpPr/>
            <p:nvPr/>
          </p:nvGrpSpPr>
          <p:grpSpPr>
            <a:xfrm>
              <a:off x="2633907" y="3619706"/>
              <a:ext cx="1090989" cy="1053115"/>
              <a:chOff x="2633907" y="3619706"/>
              <a:chExt cx="1090989" cy="1053115"/>
            </a:xfrm>
          </p:grpSpPr>
          <p:grpSp>
            <p:nvGrpSpPr>
              <p:cNvPr id="22" name="Group 21"/>
              <p:cNvGrpSpPr/>
              <p:nvPr/>
            </p:nvGrpSpPr>
            <p:grpSpPr>
              <a:xfrm>
                <a:off x="2633907" y="3619706"/>
                <a:ext cx="1090989" cy="1053115"/>
                <a:chOff x="2881100" y="4302232"/>
                <a:chExt cx="1090989" cy="1053115"/>
              </a:xfrm>
            </p:grpSpPr>
            <p:grpSp>
              <p:nvGrpSpPr>
                <p:cNvPr id="23" name="Group 22"/>
                <p:cNvGrpSpPr/>
                <p:nvPr/>
              </p:nvGrpSpPr>
              <p:grpSpPr>
                <a:xfrm rot="16200000">
                  <a:off x="2873523" y="5121966"/>
                  <a:ext cx="117187" cy="45719"/>
                  <a:chOff x="6603669" y="4525964"/>
                  <a:chExt cx="117187" cy="45719"/>
                </a:xfrm>
              </p:grpSpPr>
              <p:sp>
                <p:nvSpPr>
                  <p:cNvPr id="55" name="Oval 54"/>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2998601" y="5283597"/>
                  <a:ext cx="117187" cy="45719"/>
                  <a:chOff x="2638059" y="5109516"/>
                  <a:chExt cx="117187" cy="45719"/>
                </a:xfrm>
              </p:grpSpPr>
              <p:sp>
                <p:nvSpPr>
                  <p:cNvPr id="53" name="Oval 52"/>
                  <p:cNvSpPr/>
                  <p:nvPr/>
                </p:nvSpPr>
                <p:spPr>
                  <a:xfrm>
                    <a:off x="2638059" y="5109516"/>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2709527" y="5109516"/>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2881100" y="4302232"/>
                  <a:ext cx="1090989" cy="1053115"/>
                  <a:chOff x="1041846" y="4057849"/>
                  <a:chExt cx="1090989" cy="1053115"/>
                </a:xfrm>
              </p:grpSpPr>
              <p:sp>
                <p:nvSpPr>
                  <p:cNvPr id="38" name="Rectangle 37"/>
                  <p:cNvSpPr/>
                  <p:nvPr/>
                </p:nvSpPr>
                <p:spPr>
                  <a:xfrm>
                    <a:off x="1419235" y="4482901"/>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B</a:t>
                    </a:r>
                  </a:p>
                </p:txBody>
              </p:sp>
              <p:grpSp>
                <p:nvGrpSpPr>
                  <p:cNvPr id="39" name="Group 38"/>
                  <p:cNvGrpSpPr/>
                  <p:nvPr/>
                </p:nvGrpSpPr>
                <p:grpSpPr>
                  <a:xfrm>
                    <a:off x="1041846" y="4057849"/>
                    <a:ext cx="1090989" cy="1053115"/>
                    <a:chOff x="1041846" y="4057849"/>
                    <a:chExt cx="1090989" cy="1053115"/>
                  </a:xfrm>
                </p:grpSpPr>
                <p:cxnSp>
                  <p:nvCxnSpPr>
                    <p:cNvPr id="40" name="Straight Connector 39"/>
                    <p:cNvCxnSpPr/>
                    <p:nvPr/>
                  </p:nvCxnSpPr>
                  <p:spPr>
                    <a:xfrm flipH="1">
                      <a:off x="1291110" y="4780413"/>
                      <a:ext cx="167654" cy="100342"/>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1811375" y="4680077"/>
                      <a:ext cx="321460"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F</a:t>
                      </a:r>
                    </a:p>
                  </p:txBody>
                </p:sp>
                <p:cxnSp>
                  <p:nvCxnSpPr>
                    <p:cNvPr id="42" name="Straight Connector 41"/>
                    <p:cNvCxnSpPr/>
                    <p:nvPr/>
                  </p:nvCxnSpPr>
                  <p:spPr>
                    <a:xfrm flipH="1" flipV="1">
                      <a:off x="1721997" y="4764516"/>
                      <a:ext cx="167654" cy="107251"/>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nvGrpSpPr>
                    <p:cNvPr id="43" name="Group 42"/>
                    <p:cNvGrpSpPr/>
                    <p:nvPr/>
                  </p:nvGrpSpPr>
                  <p:grpSpPr>
                    <a:xfrm rot="5400000">
                      <a:off x="1329604" y="4157895"/>
                      <a:ext cx="521552" cy="321460"/>
                      <a:chOff x="920850" y="4523600"/>
                      <a:chExt cx="521552" cy="321460"/>
                    </a:xfrm>
                  </p:grpSpPr>
                  <p:sp>
                    <p:nvSpPr>
                      <p:cNvPr id="51" name="Rectangle 50"/>
                      <p:cNvSpPr/>
                      <p:nvPr/>
                    </p:nvSpPr>
                    <p:spPr>
                      <a:xfrm rot="16200000">
                        <a:off x="975564" y="4468886"/>
                        <a:ext cx="321460" cy="430887"/>
                      </a:xfrm>
                      <a:prstGeom prst="rect">
                        <a:avLst/>
                      </a:prstGeom>
                    </p:spPr>
                    <p:txBody>
                      <a:bodyPr wrap="none">
                        <a:spAutoFit/>
                      </a:bodyPr>
                      <a:lstStyle/>
                      <a:p>
                        <a:r>
                          <a:rPr lang="en-US" sz="2200" dirty="0" smtClean="0">
                            <a:solidFill>
                              <a:schemeClr val="tx1">
                                <a:lumMod val="75000"/>
                                <a:lumOff val="25000"/>
                              </a:schemeClr>
                            </a:solidFill>
                            <a:latin typeface="Century Gothic"/>
                            <a:cs typeface="Century Gothic"/>
                          </a:rPr>
                          <a:t>F</a:t>
                        </a:r>
                        <a:endParaRPr lang="en-US" sz="2200" dirty="0">
                          <a:solidFill>
                            <a:schemeClr val="tx1">
                              <a:lumMod val="75000"/>
                              <a:lumOff val="25000"/>
                            </a:schemeClr>
                          </a:solidFill>
                          <a:latin typeface="Century Gothic"/>
                          <a:cs typeface="Century Gothic"/>
                        </a:endParaRPr>
                      </a:p>
                    </p:txBody>
                  </p:sp>
                  <p:cxnSp>
                    <p:nvCxnSpPr>
                      <p:cNvPr id="52" name="Straight Connector 51"/>
                      <p:cNvCxnSpPr/>
                      <p:nvPr/>
                    </p:nvCxnSpPr>
                    <p:spPr>
                      <a:xfrm flipH="1">
                        <a:off x="1274747" y="4691997"/>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44" name="Group 43"/>
                    <p:cNvGrpSpPr/>
                    <p:nvPr/>
                  </p:nvGrpSpPr>
                  <p:grpSpPr>
                    <a:xfrm rot="5400000">
                      <a:off x="1424460" y="4267191"/>
                      <a:ext cx="117187" cy="45719"/>
                      <a:chOff x="6603669" y="4466900"/>
                      <a:chExt cx="117187" cy="45719"/>
                    </a:xfrm>
                  </p:grpSpPr>
                  <p:sp>
                    <p:nvSpPr>
                      <p:cNvPr id="49" name="Oval 48"/>
                      <p:cNvSpPr/>
                      <p:nvPr/>
                    </p:nvSpPr>
                    <p:spPr>
                      <a:xfrm>
                        <a:off x="6603669" y="4466900"/>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6675137" y="4466900"/>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 name="Group 44"/>
                    <p:cNvGrpSpPr/>
                    <p:nvPr/>
                  </p:nvGrpSpPr>
                  <p:grpSpPr>
                    <a:xfrm rot="5400000">
                      <a:off x="1642357" y="4271926"/>
                      <a:ext cx="117187" cy="45719"/>
                      <a:chOff x="6603669" y="4545652"/>
                      <a:chExt cx="117187" cy="45719"/>
                    </a:xfrm>
                  </p:grpSpPr>
                  <p:sp>
                    <p:nvSpPr>
                      <p:cNvPr id="47" name="Oval 46"/>
                      <p:cNvSpPr/>
                      <p:nvPr/>
                    </p:nvSpPr>
                    <p:spPr>
                      <a:xfrm>
                        <a:off x="6603669" y="4545652"/>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Oval 47"/>
                      <p:cNvSpPr/>
                      <p:nvPr/>
                    </p:nvSpPr>
                    <p:spPr>
                      <a:xfrm>
                        <a:off x="6675137" y="4545652"/>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6" name="Rectangle 45"/>
                    <p:cNvSpPr/>
                    <p:nvPr/>
                  </p:nvSpPr>
                  <p:spPr>
                    <a:xfrm>
                      <a:off x="1041846" y="4668812"/>
                      <a:ext cx="321460"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F</a:t>
                      </a:r>
                    </a:p>
                  </p:txBody>
                </p:sp>
              </p:grpSp>
            </p:grpSp>
            <p:grpSp>
              <p:nvGrpSpPr>
                <p:cNvPr id="26" name="Group 25"/>
                <p:cNvGrpSpPr/>
                <p:nvPr/>
              </p:nvGrpSpPr>
              <p:grpSpPr>
                <a:xfrm rot="16200000">
                  <a:off x="3871349" y="5130389"/>
                  <a:ext cx="117187" cy="45719"/>
                  <a:chOff x="6603669" y="4525964"/>
                  <a:chExt cx="117187" cy="45719"/>
                </a:xfrm>
              </p:grpSpPr>
              <p:sp>
                <p:nvSpPr>
                  <p:cNvPr id="36" name="Oval 35"/>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 name="Group 26"/>
                <p:cNvGrpSpPr/>
                <p:nvPr/>
              </p:nvGrpSpPr>
              <p:grpSpPr>
                <a:xfrm>
                  <a:off x="2998601" y="4970816"/>
                  <a:ext cx="117187" cy="45719"/>
                  <a:chOff x="6603669" y="4525964"/>
                  <a:chExt cx="117187" cy="45719"/>
                </a:xfrm>
              </p:grpSpPr>
              <p:sp>
                <p:nvSpPr>
                  <p:cNvPr id="34" name="Oval 33"/>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3769419" y="5283597"/>
                  <a:ext cx="117187" cy="45719"/>
                  <a:chOff x="6603669" y="4525964"/>
                  <a:chExt cx="117187" cy="45719"/>
                </a:xfrm>
              </p:grpSpPr>
              <p:sp>
                <p:nvSpPr>
                  <p:cNvPr id="32" name="Oval 31"/>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3756544" y="4970816"/>
                  <a:ext cx="117187" cy="45719"/>
                  <a:chOff x="6603669" y="4525964"/>
                  <a:chExt cx="117187" cy="45719"/>
                </a:xfrm>
              </p:grpSpPr>
              <p:sp>
                <p:nvSpPr>
                  <p:cNvPr id="30" name="Oval 29"/>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3" name="Group 2"/>
              <p:cNvGrpSpPr/>
              <p:nvPr/>
            </p:nvGrpSpPr>
            <p:grpSpPr>
              <a:xfrm>
                <a:off x="3132517" y="3675384"/>
                <a:ext cx="117187" cy="45719"/>
                <a:chOff x="2903808" y="4753471"/>
                <a:chExt cx="117187" cy="45719"/>
              </a:xfrm>
            </p:grpSpPr>
            <p:sp>
              <p:nvSpPr>
                <p:cNvPr id="57" name="Oval 56"/>
                <p:cNvSpPr/>
                <p:nvPr/>
              </p:nvSpPr>
              <p:spPr>
                <a:xfrm>
                  <a:off x="2903808" y="4753471"/>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2975276" y="4753471"/>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30" name="Group 129"/>
            <p:cNvGrpSpPr/>
            <p:nvPr/>
          </p:nvGrpSpPr>
          <p:grpSpPr>
            <a:xfrm>
              <a:off x="3342152" y="3721405"/>
              <a:ext cx="139560" cy="441798"/>
              <a:chOff x="1633876" y="3925520"/>
              <a:chExt cx="139560" cy="441798"/>
            </a:xfrm>
          </p:grpSpPr>
          <p:cxnSp>
            <p:nvCxnSpPr>
              <p:cNvPr id="128" name="Straight Arrow Connector 127"/>
              <p:cNvCxnSpPr/>
              <p:nvPr/>
            </p:nvCxnSpPr>
            <p:spPr>
              <a:xfrm flipV="1">
                <a:off x="1704599" y="3925520"/>
                <a:ext cx="0" cy="441798"/>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9" name="Straight Connector 128"/>
              <p:cNvCxnSpPr/>
              <p:nvPr/>
            </p:nvCxnSpPr>
            <p:spPr>
              <a:xfrm flipH="1">
                <a:off x="1633876" y="4306023"/>
                <a:ext cx="13956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131" name="Group 130"/>
            <p:cNvGrpSpPr/>
            <p:nvPr/>
          </p:nvGrpSpPr>
          <p:grpSpPr>
            <a:xfrm rot="7500556">
              <a:off x="3255643" y="4347368"/>
              <a:ext cx="139560" cy="441798"/>
              <a:chOff x="1633876" y="3925520"/>
              <a:chExt cx="139560" cy="441798"/>
            </a:xfrm>
          </p:grpSpPr>
          <p:cxnSp>
            <p:nvCxnSpPr>
              <p:cNvPr id="132" name="Straight Arrow Connector 131"/>
              <p:cNvCxnSpPr/>
              <p:nvPr/>
            </p:nvCxnSpPr>
            <p:spPr>
              <a:xfrm flipV="1">
                <a:off x="1704599" y="3925520"/>
                <a:ext cx="0" cy="441798"/>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flipH="1">
                <a:off x="1633876" y="4306023"/>
                <a:ext cx="13956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134" name="Group 133"/>
            <p:cNvGrpSpPr/>
            <p:nvPr/>
          </p:nvGrpSpPr>
          <p:grpSpPr>
            <a:xfrm rot="14271131">
              <a:off x="2715232" y="3982654"/>
              <a:ext cx="139560" cy="441798"/>
              <a:chOff x="1633876" y="3925520"/>
              <a:chExt cx="139560" cy="441798"/>
            </a:xfrm>
          </p:grpSpPr>
          <p:cxnSp>
            <p:nvCxnSpPr>
              <p:cNvPr id="135" name="Straight Arrow Connector 134"/>
              <p:cNvCxnSpPr/>
              <p:nvPr/>
            </p:nvCxnSpPr>
            <p:spPr>
              <a:xfrm flipV="1">
                <a:off x="1704599" y="3925520"/>
                <a:ext cx="0" cy="441798"/>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p:nvCxnSpPr>
            <p:spPr>
              <a:xfrm flipH="1">
                <a:off x="1633876" y="4306023"/>
                <a:ext cx="13956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167" name="Group 166"/>
          <p:cNvGrpSpPr/>
          <p:nvPr/>
        </p:nvGrpSpPr>
        <p:grpSpPr>
          <a:xfrm>
            <a:off x="333276" y="3826619"/>
            <a:ext cx="8461438" cy="830997"/>
            <a:chOff x="333276" y="4817627"/>
            <a:chExt cx="8461438" cy="830997"/>
          </a:xfrm>
        </p:grpSpPr>
        <p:sp>
          <p:nvSpPr>
            <p:cNvPr id="120" name="TextBox 119"/>
            <p:cNvSpPr txBox="1"/>
            <p:nvPr/>
          </p:nvSpPr>
          <p:spPr>
            <a:xfrm>
              <a:off x="333276" y="4817627"/>
              <a:ext cx="1904587" cy="338554"/>
            </a:xfrm>
            <a:prstGeom prst="rect">
              <a:avLst/>
            </a:prstGeom>
            <a:noFill/>
          </p:spPr>
          <p:txBody>
            <a:bodyPr wrap="square" rtlCol="0">
              <a:spAutoFit/>
            </a:bodyPr>
            <a:lstStyle/>
            <a:p>
              <a:pPr algn="ctr"/>
              <a:r>
                <a:rPr lang="en-US" sz="1600" dirty="0">
                  <a:latin typeface="Century Gothic"/>
                  <a:cs typeface="Century Gothic"/>
                </a:rPr>
                <a:t>o</a:t>
              </a:r>
              <a:r>
                <a:rPr lang="en-US" sz="1600" dirty="0" smtClean="0">
                  <a:latin typeface="Century Gothic"/>
                  <a:cs typeface="Century Gothic"/>
                </a:rPr>
                <a:t>ne </a:t>
              </a:r>
              <a:r>
                <a:rPr lang="en-US" sz="1600" dirty="0" smtClean="0">
                  <a:solidFill>
                    <a:schemeClr val="tx2"/>
                  </a:solidFill>
                  <a:latin typeface="Century Gothic"/>
                  <a:cs typeface="Century Gothic"/>
                </a:rPr>
                <a:t>polar bond</a:t>
              </a:r>
              <a:endParaRPr lang="en-US" sz="1600" dirty="0">
                <a:solidFill>
                  <a:schemeClr val="tx2"/>
                </a:solidFill>
                <a:latin typeface="Century Gothic"/>
                <a:cs typeface="Century Gothic"/>
              </a:endParaRPr>
            </a:p>
          </p:txBody>
        </p:sp>
        <p:sp>
          <p:nvSpPr>
            <p:cNvPr id="126" name="TextBox 125"/>
            <p:cNvSpPr txBox="1"/>
            <p:nvPr/>
          </p:nvSpPr>
          <p:spPr>
            <a:xfrm>
              <a:off x="2273886" y="4817627"/>
              <a:ext cx="2064592" cy="830997"/>
            </a:xfrm>
            <a:prstGeom prst="rect">
              <a:avLst/>
            </a:prstGeom>
            <a:noFill/>
          </p:spPr>
          <p:txBody>
            <a:bodyPr wrap="square" rtlCol="0">
              <a:spAutoFit/>
            </a:bodyPr>
            <a:lstStyle/>
            <a:p>
              <a:pPr algn="ctr"/>
              <a:r>
                <a:rPr lang="en-US" sz="1600" dirty="0" smtClean="0">
                  <a:latin typeface="Century Gothic"/>
                  <a:cs typeface="Century Gothic"/>
                </a:rPr>
                <a:t>three </a:t>
              </a:r>
              <a:r>
                <a:rPr lang="en-US" sz="1600" dirty="0" smtClean="0">
                  <a:solidFill>
                    <a:schemeClr val="tx2"/>
                  </a:solidFill>
                  <a:latin typeface="Century Gothic"/>
                  <a:cs typeface="Century Gothic"/>
                </a:rPr>
                <a:t>polar bonds</a:t>
              </a:r>
            </a:p>
            <a:p>
              <a:pPr algn="ctr"/>
              <a:r>
                <a:rPr lang="en-US" sz="1600" dirty="0">
                  <a:solidFill>
                    <a:schemeClr val="accent2"/>
                  </a:solidFill>
                  <a:latin typeface="Century Gothic"/>
                  <a:cs typeface="Century Gothic"/>
                </a:rPr>
                <a:t>a</a:t>
              </a:r>
              <a:r>
                <a:rPr lang="en-US" sz="1600" dirty="0" smtClean="0">
                  <a:solidFill>
                    <a:schemeClr val="accent2"/>
                  </a:solidFill>
                  <a:latin typeface="Century Gothic"/>
                  <a:cs typeface="Century Gothic"/>
                </a:rPr>
                <a:t>ll dipoles cancel</a:t>
              </a:r>
            </a:p>
            <a:p>
              <a:pPr algn="ctr"/>
              <a:r>
                <a:rPr lang="en-US" sz="1600" dirty="0">
                  <a:solidFill>
                    <a:schemeClr val="accent2"/>
                  </a:solidFill>
                  <a:latin typeface="Century Gothic"/>
                  <a:cs typeface="Century Gothic"/>
                </a:rPr>
                <a:t>n</a:t>
              </a:r>
              <a:r>
                <a:rPr lang="en-US" sz="1600" dirty="0" smtClean="0">
                  <a:solidFill>
                    <a:schemeClr val="accent2"/>
                  </a:solidFill>
                  <a:latin typeface="Century Gothic"/>
                  <a:cs typeface="Century Gothic"/>
                </a:rPr>
                <a:t>o net dipole</a:t>
              </a:r>
              <a:endParaRPr lang="en-US" sz="1600" dirty="0">
                <a:solidFill>
                  <a:schemeClr val="accent2"/>
                </a:solidFill>
                <a:latin typeface="Century Gothic"/>
                <a:cs typeface="Century Gothic"/>
              </a:endParaRPr>
            </a:p>
          </p:txBody>
        </p:sp>
        <p:sp>
          <p:nvSpPr>
            <p:cNvPr id="137" name="TextBox 136"/>
            <p:cNvSpPr txBox="1"/>
            <p:nvPr/>
          </p:nvSpPr>
          <p:spPr>
            <a:xfrm>
              <a:off x="4488845" y="4817627"/>
              <a:ext cx="2160620" cy="584776"/>
            </a:xfrm>
            <a:prstGeom prst="rect">
              <a:avLst/>
            </a:prstGeom>
            <a:noFill/>
          </p:spPr>
          <p:txBody>
            <a:bodyPr wrap="square" rtlCol="0">
              <a:spAutoFit/>
            </a:bodyPr>
            <a:lstStyle/>
            <a:p>
              <a:pPr algn="ctr"/>
              <a:r>
                <a:rPr lang="en-US" sz="1600" dirty="0" smtClean="0">
                  <a:latin typeface="Century Gothic"/>
                  <a:cs typeface="Century Gothic"/>
                </a:rPr>
                <a:t>three </a:t>
              </a:r>
              <a:r>
                <a:rPr lang="en-US" sz="1600" dirty="0" smtClean="0">
                  <a:solidFill>
                    <a:schemeClr val="tx2"/>
                  </a:solidFill>
                  <a:latin typeface="Century Gothic"/>
                  <a:cs typeface="Century Gothic"/>
                </a:rPr>
                <a:t>polar bonds</a:t>
              </a:r>
            </a:p>
            <a:p>
              <a:pPr algn="ctr"/>
              <a:r>
                <a:rPr lang="en-US" sz="1600" dirty="0" smtClean="0">
                  <a:solidFill>
                    <a:schemeClr val="tx2"/>
                  </a:solidFill>
                  <a:latin typeface="Century Gothic"/>
                  <a:cs typeface="Century Gothic"/>
                </a:rPr>
                <a:t>dipoles reinforce</a:t>
              </a:r>
              <a:endParaRPr lang="en-US" sz="1600" dirty="0">
                <a:solidFill>
                  <a:schemeClr val="tx2"/>
                </a:solidFill>
                <a:latin typeface="Century Gothic"/>
                <a:cs typeface="Century Gothic"/>
              </a:endParaRPr>
            </a:p>
          </p:txBody>
        </p:sp>
        <p:sp>
          <p:nvSpPr>
            <p:cNvPr id="148" name="TextBox 147"/>
            <p:cNvSpPr txBox="1"/>
            <p:nvPr/>
          </p:nvSpPr>
          <p:spPr>
            <a:xfrm>
              <a:off x="6634094" y="4817627"/>
              <a:ext cx="2160620" cy="584776"/>
            </a:xfrm>
            <a:prstGeom prst="rect">
              <a:avLst/>
            </a:prstGeom>
            <a:noFill/>
          </p:spPr>
          <p:txBody>
            <a:bodyPr wrap="square" rtlCol="0">
              <a:spAutoFit/>
            </a:bodyPr>
            <a:lstStyle/>
            <a:p>
              <a:pPr algn="ctr"/>
              <a:r>
                <a:rPr lang="en-US" sz="1600" dirty="0" smtClean="0">
                  <a:latin typeface="Century Gothic"/>
                  <a:cs typeface="Century Gothic"/>
                </a:rPr>
                <a:t>two </a:t>
              </a:r>
              <a:r>
                <a:rPr lang="en-US" sz="1600" dirty="0" smtClean="0">
                  <a:solidFill>
                    <a:schemeClr val="tx2"/>
                  </a:solidFill>
                  <a:latin typeface="Century Gothic"/>
                  <a:cs typeface="Century Gothic"/>
                </a:rPr>
                <a:t>polar bonds</a:t>
              </a:r>
            </a:p>
            <a:p>
              <a:pPr algn="ctr"/>
              <a:r>
                <a:rPr lang="en-US" sz="1600" dirty="0" smtClean="0">
                  <a:solidFill>
                    <a:schemeClr val="tx2"/>
                  </a:solidFill>
                  <a:latin typeface="Century Gothic"/>
                  <a:cs typeface="Century Gothic"/>
                </a:rPr>
                <a:t>dipoles reinforce</a:t>
              </a:r>
              <a:endParaRPr lang="en-US" sz="1600" dirty="0">
                <a:solidFill>
                  <a:schemeClr val="tx2"/>
                </a:solidFill>
                <a:latin typeface="Century Gothic"/>
                <a:cs typeface="Century Gothic"/>
              </a:endParaRPr>
            </a:p>
          </p:txBody>
        </p:sp>
      </p:grpSp>
      <p:grpSp>
        <p:nvGrpSpPr>
          <p:cNvPr id="168" name="Group 167"/>
          <p:cNvGrpSpPr/>
          <p:nvPr/>
        </p:nvGrpSpPr>
        <p:grpSpPr>
          <a:xfrm>
            <a:off x="362537" y="4923404"/>
            <a:ext cx="8218953" cy="338554"/>
            <a:chOff x="333276" y="5875904"/>
            <a:chExt cx="8218953" cy="338554"/>
          </a:xfrm>
        </p:grpSpPr>
        <p:sp>
          <p:nvSpPr>
            <p:cNvPr id="121" name="TextBox 120"/>
            <p:cNvSpPr txBox="1"/>
            <p:nvPr/>
          </p:nvSpPr>
          <p:spPr>
            <a:xfrm>
              <a:off x="333276" y="5875904"/>
              <a:ext cx="1904587" cy="338554"/>
            </a:xfrm>
            <a:prstGeom prst="rect">
              <a:avLst/>
            </a:prstGeom>
            <a:noFill/>
          </p:spPr>
          <p:txBody>
            <a:bodyPr wrap="square" rtlCol="0">
              <a:spAutoFit/>
            </a:bodyPr>
            <a:lstStyle/>
            <a:p>
              <a:pPr algn="ctr"/>
              <a:r>
                <a:rPr lang="en-US" sz="1600" b="1" dirty="0">
                  <a:solidFill>
                    <a:srgbClr val="2F5897"/>
                  </a:solidFill>
                  <a:latin typeface="Century Gothic"/>
                  <a:cs typeface="Century Gothic"/>
                </a:rPr>
                <a:t>p</a:t>
              </a:r>
              <a:r>
                <a:rPr lang="en-US" sz="1600" b="1" dirty="0" smtClean="0">
                  <a:solidFill>
                    <a:srgbClr val="2F5897"/>
                  </a:solidFill>
                  <a:latin typeface="Century Gothic"/>
                  <a:cs typeface="Century Gothic"/>
                </a:rPr>
                <a:t>olar molecule</a:t>
              </a:r>
              <a:endParaRPr lang="en-US" sz="1600" b="1" dirty="0">
                <a:solidFill>
                  <a:srgbClr val="2F5897"/>
                </a:solidFill>
                <a:latin typeface="Century Gothic"/>
                <a:cs typeface="Century Gothic"/>
              </a:endParaRPr>
            </a:p>
          </p:txBody>
        </p:sp>
        <p:sp>
          <p:nvSpPr>
            <p:cNvPr id="127" name="TextBox 126"/>
            <p:cNvSpPr txBox="1"/>
            <p:nvPr/>
          </p:nvSpPr>
          <p:spPr>
            <a:xfrm>
              <a:off x="2273886" y="5875904"/>
              <a:ext cx="2140421" cy="338554"/>
            </a:xfrm>
            <a:prstGeom prst="rect">
              <a:avLst/>
            </a:prstGeom>
            <a:noFill/>
          </p:spPr>
          <p:txBody>
            <a:bodyPr wrap="square" rtlCol="0">
              <a:spAutoFit/>
            </a:bodyPr>
            <a:lstStyle/>
            <a:p>
              <a:pPr algn="ctr"/>
              <a:r>
                <a:rPr lang="en-US" sz="1600" b="1" dirty="0" smtClean="0">
                  <a:solidFill>
                    <a:srgbClr val="9C5252"/>
                  </a:solidFill>
                  <a:latin typeface="Century Gothic"/>
                  <a:cs typeface="Century Gothic"/>
                </a:rPr>
                <a:t>nonpolar molecule</a:t>
              </a:r>
              <a:endParaRPr lang="en-US" sz="1600" b="1" dirty="0">
                <a:solidFill>
                  <a:srgbClr val="9C5252"/>
                </a:solidFill>
                <a:latin typeface="Century Gothic"/>
                <a:cs typeface="Century Gothic"/>
              </a:endParaRPr>
            </a:p>
          </p:txBody>
        </p:sp>
        <p:sp>
          <p:nvSpPr>
            <p:cNvPr id="138" name="TextBox 137"/>
            <p:cNvSpPr txBox="1"/>
            <p:nvPr/>
          </p:nvSpPr>
          <p:spPr>
            <a:xfrm>
              <a:off x="4631641" y="5875904"/>
              <a:ext cx="1678702" cy="338554"/>
            </a:xfrm>
            <a:prstGeom prst="rect">
              <a:avLst/>
            </a:prstGeom>
            <a:noFill/>
          </p:spPr>
          <p:txBody>
            <a:bodyPr wrap="square" rtlCol="0">
              <a:spAutoFit/>
            </a:bodyPr>
            <a:lstStyle/>
            <a:p>
              <a:pPr algn="ctr"/>
              <a:r>
                <a:rPr lang="en-US" sz="1600" b="1" dirty="0">
                  <a:solidFill>
                    <a:srgbClr val="2F5897"/>
                  </a:solidFill>
                  <a:latin typeface="Century Gothic"/>
                  <a:cs typeface="Century Gothic"/>
                </a:rPr>
                <a:t>p</a:t>
              </a:r>
              <a:r>
                <a:rPr lang="en-US" sz="1600" b="1" dirty="0" smtClean="0">
                  <a:solidFill>
                    <a:srgbClr val="2F5897"/>
                  </a:solidFill>
                  <a:latin typeface="Century Gothic"/>
                  <a:cs typeface="Century Gothic"/>
                </a:rPr>
                <a:t>olar molecule</a:t>
              </a:r>
              <a:endParaRPr lang="en-US" sz="1600" b="1" dirty="0">
                <a:solidFill>
                  <a:srgbClr val="2F5897"/>
                </a:solidFill>
                <a:latin typeface="Century Gothic"/>
                <a:cs typeface="Century Gothic"/>
              </a:endParaRPr>
            </a:p>
          </p:txBody>
        </p:sp>
        <p:sp>
          <p:nvSpPr>
            <p:cNvPr id="149" name="TextBox 148"/>
            <p:cNvSpPr txBox="1"/>
            <p:nvPr/>
          </p:nvSpPr>
          <p:spPr>
            <a:xfrm>
              <a:off x="6873527" y="5875904"/>
              <a:ext cx="1678702" cy="338554"/>
            </a:xfrm>
            <a:prstGeom prst="rect">
              <a:avLst/>
            </a:prstGeom>
            <a:noFill/>
          </p:spPr>
          <p:txBody>
            <a:bodyPr wrap="square" rtlCol="0">
              <a:spAutoFit/>
            </a:bodyPr>
            <a:lstStyle/>
            <a:p>
              <a:pPr algn="ctr"/>
              <a:r>
                <a:rPr lang="en-US" sz="1600" b="1" dirty="0">
                  <a:solidFill>
                    <a:srgbClr val="2F5897"/>
                  </a:solidFill>
                  <a:latin typeface="Century Gothic"/>
                  <a:cs typeface="Century Gothic"/>
                </a:rPr>
                <a:t>p</a:t>
              </a:r>
              <a:r>
                <a:rPr lang="en-US" sz="1600" b="1" dirty="0" smtClean="0">
                  <a:solidFill>
                    <a:srgbClr val="2F5897"/>
                  </a:solidFill>
                  <a:latin typeface="Century Gothic"/>
                  <a:cs typeface="Century Gothic"/>
                </a:rPr>
                <a:t>olar molecule</a:t>
              </a:r>
              <a:endParaRPr lang="en-US" sz="1600" b="1" dirty="0">
                <a:solidFill>
                  <a:srgbClr val="2F5897"/>
                </a:solidFill>
                <a:latin typeface="Century Gothic"/>
                <a:cs typeface="Century Gothic"/>
              </a:endParaRPr>
            </a:p>
          </p:txBody>
        </p:sp>
      </p:grpSp>
      <p:grpSp>
        <p:nvGrpSpPr>
          <p:cNvPr id="165" name="Group 164"/>
          <p:cNvGrpSpPr/>
          <p:nvPr/>
        </p:nvGrpSpPr>
        <p:grpSpPr>
          <a:xfrm>
            <a:off x="4839997" y="2656869"/>
            <a:ext cx="1473615" cy="825162"/>
            <a:chOff x="4836728" y="3814748"/>
            <a:chExt cx="1473615" cy="825162"/>
          </a:xfrm>
        </p:grpSpPr>
        <p:grpSp>
          <p:nvGrpSpPr>
            <p:cNvPr id="60" name="Group 59"/>
            <p:cNvGrpSpPr/>
            <p:nvPr/>
          </p:nvGrpSpPr>
          <p:grpSpPr>
            <a:xfrm>
              <a:off x="4836728" y="3879194"/>
              <a:ext cx="1245523" cy="760716"/>
              <a:chOff x="949753" y="4381549"/>
              <a:chExt cx="1245523" cy="760716"/>
            </a:xfrm>
          </p:grpSpPr>
          <p:grpSp>
            <p:nvGrpSpPr>
              <p:cNvPr id="61" name="Group 60"/>
              <p:cNvGrpSpPr/>
              <p:nvPr/>
            </p:nvGrpSpPr>
            <p:grpSpPr>
              <a:xfrm>
                <a:off x="949753" y="4381549"/>
                <a:ext cx="1245523" cy="760716"/>
                <a:chOff x="1198734" y="4393592"/>
                <a:chExt cx="1245523" cy="760716"/>
              </a:xfrm>
            </p:grpSpPr>
            <p:pic>
              <p:nvPicPr>
                <p:cNvPr id="65" name="Picture 64" descr="Unknown.jpeg"/>
                <p:cNvPicPr>
                  <a:picLocks noChangeAspect="1"/>
                </p:cNvPicPr>
                <p:nvPr/>
              </p:nvPicPr>
              <p:blipFill rotWithShape="1">
                <a:blip r:embed="rId2">
                  <a:extLst>
                    <a:ext uri="{28A0092B-C50C-407E-A947-70E740481C1C}">
                      <a14:useLocalDpi xmlns:a14="http://schemas.microsoft.com/office/drawing/2010/main" val="0"/>
                    </a:ext>
                  </a:extLst>
                </a:blip>
                <a:srcRect l="68770" t="49826" r="16630" b="34531"/>
                <a:stretch/>
              </p:blipFill>
              <p:spPr>
                <a:xfrm>
                  <a:off x="1896512" y="4489174"/>
                  <a:ext cx="214784" cy="241381"/>
                </a:xfrm>
                <a:prstGeom prst="rect">
                  <a:avLst/>
                </a:prstGeom>
                <a:ln w="38100" cmpd="sng">
                  <a:noFill/>
                </a:ln>
              </p:spPr>
            </p:pic>
            <p:grpSp>
              <p:nvGrpSpPr>
                <p:cNvPr id="66" name="Group 65"/>
                <p:cNvGrpSpPr/>
                <p:nvPr/>
              </p:nvGrpSpPr>
              <p:grpSpPr>
                <a:xfrm>
                  <a:off x="1198734" y="4393592"/>
                  <a:ext cx="1140316" cy="760716"/>
                  <a:chOff x="1023367" y="4477979"/>
                  <a:chExt cx="1140316" cy="760716"/>
                </a:xfrm>
              </p:grpSpPr>
              <p:sp>
                <p:nvSpPr>
                  <p:cNvPr id="69" name="Rectangle 68"/>
                  <p:cNvSpPr/>
                  <p:nvPr/>
                </p:nvSpPr>
                <p:spPr>
                  <a:xfrm>
                    <a:off x="1406290" y="4477979"/>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N</a:t>
                    </a:r>
                  </a:p>
                </p:txBody>
              </p:sp>
              <p:grpSp>
                <p:nvGrpSpPr>
                  <p:cNvPr id="70" name="Group 69"/>
                  <p:cNvGrpSpPr/>
                  <p:nvPr/>
                </p:nvGrpSpPr>
                <p:grpSpPr>
                  <a:xfrm>
                    <a:off x="1023367" y="4678473"/>
                    <a:ext cx="1140316" cy="560222"/>
                    <a:chOff x="1023367" y="4678473"/>
                    <a:chExt cx="1140316" cy="560222"/>
                  </a:xfrm>
                </p:grpSpPr>
                <p:cxnSp>
                  <p:nvCxnSpPr>
                    <p:cNvPr id="71" name="Straight Connector 70"/>
                    <p:cNvCxnSpPr/>
                    <p:nvPr/>
                  </p:nvCxnSpPr>
                  <p:spPr>
                    <a:xfrm flipH="1">
                      <a:off x="1322132" y="4773747"/>
                      <a:ext cx="167654" cy="100342"/>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72" name="Rectangle 71"/>
                    <p:cNvSpPr/>
                    <p:nvPr/>
                  </p:nvSpPr>
                  <p:spPr>
                    <a:xfrm>
                      <a:off x="1786294" y="4807808"/>
                      <a:ext cx="377389"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H</a:t>
                      </a:r>
                    </a:p>
                  </p:txBody>
                </p:sp>
                <p:sp>
                  <p:nvSpPr>
                    <p:cNvPr id="73" name="Rectangle 72"/>
                    <p:cNvSpPr/>
                    <p:nvPr/>
                  </p:nvSpPr>
                  <p:spPr>
                    <a:xfrm>
                      <a:off x="1023367" y="4678473"/>
                      <a:ext cx="377389" cy="430887"/>
                    </a:xfrm>
                    <a:prstGeom prst="rect">
                      <a:avLst/>
                    </a:prstGeom>
                  </p:spPr>
                  <p:txBody>
                    <a:bodyPr wrap="none">
                      <a:spAutoFit/>
                    </a:bodyPr>
                    <a:lstStyle/>
                    <a:p>
                      <a:r>
                        <a:rPr lang="en-US" sz="2200" dirty="0" smtClean="0">
                          <a:solidFill>
                            <a:schemeClr val="tx1">
                              <a:lumMod val="75000"/>
                              <a:lumOff val="25000"/>
                            </a:schemeClr>
                          </a:solidFill>
                          <a:latin typeface="Century Gothic"/>
                          <a:cs typeface="Century Gothic"/>
                        </a:rPr>
                        <a:t>H</a:t>
                      </a:r>
                      <a:endParaRPr lang="en-US" sz="2200" dirty="0">
                        <a:solidFill>
                          <a:schemeClr val="tx1">
                            <a:lumMod val="75000"/>
                            <a:lumOff val="25000"/>
                          </a:schemeClr>
                        </a:solidFill>
                        <a:latin typeface="Century Gothic"/>
                        <a:cs typeface="Century Gothic"/>
                      </a:endParaRPr>
                    </a:p>
                  </p:txBody>
                </p:sp>
              </p:grpSp>
            </p:grpSp>
            <p:sp>
              <p:nvSpPr>
                <p:cNvPr id="67" name="Rectangle 66"/>
                <p:cNvSpPr/>
                <p:nvPr/>
              </p:nvSpPr>
              <p:spPr>
                <a:xfrm>
                  <a:off x="2033019" y="4454289"/>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H</a:t>
                  </a:r>
                </a:p>
              </p:txBody>
            </p:sp>
            <p:sp>
              <p:nvSpPr>
                <p:cNvPr id="68" name="Isosceles Triangle 67"/>
                <p:cNvSpPr/>
                <p:nvPr/>
              </p:nvSpPr>
              <p:spPr>
                <a:xfrm rot="19341575">
                  <a:off x="1876978" y="4705683"/>
                  <a:ext cx="107392" cy="223322"/>
                </a:xfrm>
                <a:prstGeom prst="triangle">
                  <a:avLst/>
                </a:prstGeom>
                <a:solidFill>
                  <a:srgbClr val="404040"/>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1466830" y="4433606"/>
                <a:ext cx="117187" cy="45719"/>
                <a:chOff x="3196199" y="4030223"/>
                <a:chExt cx="117187" cy="45719"/>
              </a:xfrm>
            </p:grpSpPr>
            <p:sp>
              <p:nvSpPr>
                <p:cNvPr id="63" name="Oval 62"/>
                <p:cNvSpPr/>
                <p:nvPr/>
              </p:nvSpPr>
              <p:spPr>
                <a:xfrm rot="10800000">
                  <a:off x="3267667" y="403022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rot="10800000">
                  <a:off x="3196199" y="403022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39" name="Group 138"/>
            <p:cNvGrpSpPr/>
            <p:nvPr/>
          </p:nvGrpSpPr>
          <p:grpSpPr>
            <a:xfrm rot="3819249">
              <a:off x="4995870" y="3781078"/>
              <a:ext cx="139560" cy="441798"/>
              <a:chOff x="1633876" y="3925520"/>
              <a:chExt cx="139560" cy="441798"/>
            </a:xfrm>
          </p:grpSpPr>
          <p:cxnSp>
            <p:nvCxnSpPr>
              <p:cNvPr id="140" name="Straight Arrow Connector 139"/>
              <p:cNvCxnSpPr/>
              <p:nvPr/>
            </p:nvCxnSpPr>
            <p:spPr>
              <a:xfrm flipV="1">
                <a:off x="1704599" y="3925520"/>
                <a:ext cx="0" cy="441798"/>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1" name="Straight Connector 140"/>
              <p:cNvCxnSpPr/>
              <p:nvPr/>
            </p:nvCxnSpPr>
            <p:spPr>
              <a:xfrm flipH="1">
                <a:off x="1633876" y="4306023"/>
                <a:ext cx="13956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142" name="Group 141"/>
            <p:cNvGrpSpPr/>
            <p:nvPr/>
          </p:nvGrpSpPr>
          <p:grpSpPr>
            <a:xfrm rot="17800443">
              <a:off x="5666576" y="3725127"/>
              <a:ext cx="139560" cy="441798"/>
              <a:chOff x="1633876" y="3925520"/>
              <a:chExt cx="139560" cy="441798"/>
            </a:xfrm>
          </p:grpSpPr>
          <p:cxnSp>
            <p:nvCxnSpPr>
              <p:cNvPr id="143" name="Straight Arrow Connector 142"/>
              <p:cNvCxnSpPr/>
              <p:nvPr/>
            </p:nvCxnSpPr>
            <p:spPr>
              <a:xfrm flipV="1">
                <a:off x="1704599" y="3925520"/>
                <a:ext cx="0" cy="441798"/>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p:nvPr/>
            </p:nvCxnSpPr>
            <p:spPr>
              <a:xfrm flipH="1">
                <a:off x="1633876" y="4306023"/>
                <a:ext cx="13956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145" name="Group 144"/>
            <p:cNvGrpSpPr/>
            <p:nvPr/>
          </p:nvGrpSpPr>
          <p:grpSpPr>
            <a:xfrm rot="19313598">
              <a:off x="5426548" y="4171288"/>
              <a:ext cx="139560" cy="441798"/>
              <a:chOff x="1633876" y="3925520"/>
              <a:chExt cx="139560" cy="441798"/>
            </a:xfrm>
          </p:grpSpPr>
          <p:cxnSp>
            <p:nvCxnSpPr>
              <p:cNvPr id="146" name="Straight Arrow Connector 145"/>
              <p:cNvCxnSpPr/>
              <p:nvPr/>
            </p:nvCxnSpPr>
            <p:spPr>
              <a:xfrm flipV="1">
                <a:off x="1704599" y="3925520"/>
                <a:ext cx="0" cy="441798"/>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7" name="Straight Connector 146"/>
              <p:cNvCxnSpPr/>
              <p:nvPr/>
            </p:nvCxnSpPr>
            <p:spPr>
              <a:xfrm flipH="1">
                <a:off x="1633876" y="4306023"/>
                <a:ext cx="13956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156" name="Group 155"/>
            <p:cNvGrpSpPr/>
            <p:nvPr/>
          </p:nvGrpSpPr>
          <p:grpSpPr>
            <a:xfrm>
              <a:off x="6170783" y="3814748"/>
              <a:ext cx="139560" cy="677749"/>
              <a:chOff x="1633876" y="3925520"/>
              <a:chExt cx="139560" cy="441798"/>
            </a:xfrm>
          </p:grpSpPr>
          <p:cxnSp>
            <p:nvCxnSpPr>
              <p:cNvPr id="157" name="Straight Arrow Connector 156"/>
              <p:cNvCxnSpPr/>
              <p:nvPr/>
            </p:nvCxnSpPr>
            <p:spPr>
              <a:xfrm flipV="1">
                <a:off x="1704599" y="3925520"/>
                <a:ext cx="0" cy="441798"/>
              </a:xfrm>
              <a:prstGeom prst="straightConnector1">
                <a:avLst/>
              </a:prstGeom>
              <a:ln w="38100" cmpd="sng">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p:nvPr/>
            </p:nvCxnSpPr>
            <p:spPr>
              <a:xfrm flipH="1">
                <a:off x="1633876" y="4306023"/>
                <a:ext cx="139560" cy="0"/>
              </a:xfrm>
              <a:prstGeom prst="line">
                <a:avLst/>
              </a:prstGeom>
              <a:ln w="38100" cmpd="sng">
                <a:solidFill>
                  <a:schemeClr val="tx2"/>
                </a:solidFill>
              </a:ln>
              <a:effectLst/>
            </p:spPr>
            <p:style>
              <a:lnRef idx="2">
                <a:schemeClr val="accent1"/>
              </a:lnRef>
              <a:fillRef idx="0">
                <a:schemeClr val="accent1"/>
              </a:fillRef>
              <a:effectRef idx="1">
                <a:schemeClr val="accent1"/>
              </a:effectRef>
              <a:fontRef idx="minor">
                <a:schemeClr val="tx1"/>
              </a:fontRef>
            </p:style>
          </p:cxnSp>
        </p:grpSp>
      </p:grpSp>
      <p:grpSp>
        <p:nvGrpSpPr>
          <p:cNvPr id="166" name="Group 165"/>
          <p:cNvGrpSpPr/>
          <p:nvPr/>
        </p:nvGrpSpPr>
        <p:grpSpPr>
          <a:xfrm>
            <a:off x="7038909" y="2102379"/>
            <a:ext cx="1441161" cy="1643713"/>
            <a:chOff x="6978289" y="3102004"/>
            <a:chExt cx="1441161" cy="1643713"/>
          </a:xfrm>
        </p:grpSpPr>
        <p:grpSp>
          <p:nvGrpSpPr>
            <p:cNvPr id="119" name="Group 118"/>
            <p:cNvGrpSpPr/>
            <p:nvPr/>
          </p:nvGrpSpPr>
          <p:grpSpPr>
            <a:xfrm>
              <a:off x="6978289" y="3473161"/>
              <a:ext cx="1357529" cy="1272556"/>
              <a:chOff x="6978289" y="3473161"/>
              <a:chExt cx="1357529" cy="1272556"/>
            </a:xfrm>
          </p:grpSpPr>
          <p:grpSp>
            <p:nvGrpSpPr>
              <p:cNvPr id="87" name="Group 86"/>
              <p:cNvGrpSpPr/>
              <p:nvPr/>
            </p:nvGrpSpPr>
            <p:grpSpPr>
              <a:xfrm>
                <a:off x="6978289" y="3473161"/>
                <a:ext cx="1357529" cy="1272556"/>
                <a:chOff x="5145671" y="4435116"/>
                <a:chExt cx="1357529" cy="1272556"/>
              </a:xfrm>
            </p:grpSpPr>
            <p:grpSp>
              <p:nvGrpSpPr>
                <p:cNvPr id="88" name="Group 87"/>
                <p:cNvGrpSpPr/>
                <p:nvPr/>
              </p:nvGrpSpPr>
              <p:grpSpPr>
                <a:xfrm>
                  <a:off x="5145671" y="4435116"/>
                  <a:ext cx="1357529" cy="1272556"/>
                  <a:chOff x="1198734" y="3966419"/>
                  <a:chExt cx="1357529" cy="1272556"/>
                </a:xfrm>
              </p:grpSpPr>
              <p:pic>
                <p:nvPicPr>
                  <p:cNvPr id="98" name="Picture 97" descr="Unknown.jpeg"/>
                  <p:cNvPicPr>
                    <a:picLocks noChangeAspect="1"/>
                  </p:cNvPicPr>
                  <p:nvPr/>
                </p:nvPicPr>
                <p:blipFill rotWithShape="1">
                  <a:blip r:embed="rId2">
                    <a:extLst>
                      <a:ext uri="{28A0092B-C50C-407E-A947-70E740481C1C}">
                        <a14:useLocalDpi xmlns:a14="http://schemas.microsoft.com/office/drawing/2010/main" val="0"/>
                      </a:ext>
                    </a:extLst>
                  </a:blip>
                  <a:srcRect l="68770" t="49826" r="16630" b="34531"/>
                  <a:stretch/>
                </p:blipFill>
                <p:spPr>
                  <a:xfrm>
                    <a:off x="1896512" y="4489174"/>
                    <a:ext cx="214784" cy="241381"/>
                  </a:xfrm>
                  <a:prstGeom prst="rect">
                    <a:avLst/>
                  </a:prstGeom>
                  <a:ln w="38100" cmpd="sng">
                    <a:noFill/>
                  </a:ln>
                </p:spPr>
              </p:pic>
              <p:grpSp>
                <p:nvGrpSpPr>
                  <p:cNvPr id="99" name="Group 98"/>
                  <p:cNvGrpSpPr/>
                  <p:nvPr/>
                </p:nvGrpSpPr>
                <p:grpSpPr>
                  <a:xfrm>
                    <a:off x="1198734" y="4323035"/>
                    <a:ext cx="1094134" cy="915940"/>
                    <a:chOff x="1639099" y="4439743"/>
                    <a:chExt cx="1094134" cy="915940"/>
                  </a:xfrm>
                </p:grpSpPr>
                <p:grpSp>
                  <p:nvGrpSpPr>
                    <p:cNvPr id="103" name="Group 102"/>
                    <p:cNvGrpSpPr/>
                    <p:nvPr/>
                  </p:nvGrpSpPr>
                  <p:grpSpPr>
                    <a:xfrm>
                      <a:off x="1639099" y="4510300"/>
                      <a:ext cx="1094134" cy="845383"/>
                      <a:chOff x="1023367" y="4477979"/>
                      <a:chExt cx="1094134" cy="845383"/>
                    </a:xfrm>
                  </p:grpSpPr>
                  <p:sp>
                    <p:nvSpPr>
                      <p:cNvPr id="105" name="Rectangle 104"/>
                      <p:cNvSpPr/>
                      <p:nvPr/>
                    </p:nvSpPr>
                    <p:spPr>
                      <a:xfrm>
                        <a:off x="1393330" y="4477979"/>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C</a:t>
                        </a:r>
                      </a:p>
                    </p:txBody>
                  </p:sp>
                  <p:grpSp>
                    <p:nvGrpSpPr>
                      <p:cNvPr id="106" name="Group 105"/>
                      <p:cNvGrpSpPr/>
                      <p:nvPr/>
                    </p:nvGrpSpPr>
                    <p:grpSpPr>
                      <a:xfrm>
                        <a:off x="1023367" y="4678473"/>
                        <a:ext cx="1094134" cy="644889"/>
                        <a:chOff x="1023367" y="4678473"/>
                        <a:chExt cx="1094134" cy="644889"/>
                      </a:xfrm>
                    </p:grpSpPr>
                    <p:cxnSp>
                      <p:nvCxnSpPr>
                        <p:cNvPr id="107" name="Straight Connector 106"/>
                        <p:cNvCxnSpPr/>
                        <p:nvPr/>
                      </p:nvCxnSpPr>
                      <p:spPr>
                        <a:xfrm flipH="1">
                          <a:off x="1322132" y="4773747"/>
                          <a:ext cx="167654" cy="100342"/>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08" name="Rectangle 107"/>
                        <p:cNvSpPr/>
                        <p:nvPr/>
                      </p:nvSpPr>
                      <p:spPr>
                        <a:xfrm>
                          <a:off x="1740112" y="4892475"/>
                          <a:ext cx="377389"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H</a:t>
                          </a:r>
                        </a:p>
                      </p:txBody>
                    </p:sp>
                    <p:sp>
                      <p:nvSpPr>
                        <p:cNvPr id="109" name="Rectangle 108"/>
                        <p:cNvSpPr/>
                        <p:nvPr/>
                      </p:nvSpPr>
                      <p:spPr>
                        <a:xfrm>
                          <a:off x="1023367" y="4678473"/>
                          <a:ext cx="377389" cy="430887"/>
                        </a:xfrm>
                        <a:prstGeom prst="rect">
                          <a:avLst/>
                        </a:prstGeom>
                      </p:spPr>
                      <p:txBody>
                        <a:bodyPr wrap="none">
                          <a:spAutoFit/>
                        </a:bodyPr>
                        <a:lstStyle/>
                        <a:p>
                          <a:r>
                            <a:rPr lang="en-US" sz="2200" dirty="0" smtClean="0">
                              <a:solidFill>
                                <a:schemeClr val="tx1">
                                  <a:lumMod val="75000"/>
                                  <a:lumOff val="25000"/>
                                </a:schemeClr>
                              </a:solidFill>
                              <a:latin typeface="Century Gothic"/>
                              <a:cs typeface="Century Gothic"/>
                            </a:rPr>
                            <a:t>H</a:t>
                          </a:r>
                          <a:endParaRPr lang="en-US" sz="2200" dirty="0">
                            <a:solidFill>
                              <a:schemeClr val="tx1">
                                <a:lumMod val="75000"/>
                                <a:lumOff val="25000"/>
                              </a:schemeClr>
                            </a:solidFill>
                            <a:latin typeface="Century Gothic"/>
                            <a:cs typeface="Century Gothic"/>
                          </a:endParaRPr>
                        </a:p>
                      </p:txBody>
                    </p:sp>
                  </p:grpSp>
                </p:grpSp>
                <p:cxnSp>
                  <p:nvCxnSpPr>
                    <p:cNvPr id="104" name="Straight Connector 103"/>
                    <p:cNvCxnSpPr/>
                    <p:nvPr/>
                  </p:nvCxnSpPr>
                  <p:spPr>
                    <a:xfrm>
                      <a:off x="2220630" y="4439743"/>
                      <a:ext cx="0" cy="166139"/>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sp>
                <p:nvSpPr>
                  <p:cNvPr id="100" name="Rectangle 99"/>
                  <p:cNvSpPr/>
                  <p:nvPr/>
                </p:nvSpPr>
                <p:spPr>
                  <a:xfrm>
                    <a:off x="1555676" y="3966419"/>
                    <a:ext cx="518630" cy="430887"/>
                  </a:xfrm>
                  <a:prstGeom prst="rect">
                    <a:avLst/>
                  </a:prstGeom>
                </p:spPr>
                <p:txBody>
                  <a:bodyPr wrap="square">
                    <a:spAutoFit/>
                  </a:bodyPr>
                  <a:lstStyle/>
                  <a:p>
                    <a:r>
                      <a:rPr lang="en-US" sz="2200" dirty="0" err="1" smtClean="0">
                        <a:solidFill>
                          <a:schemeClr val="tx1">
                            <a:lumMod val="75000"/>
                            <a:lumOff val="25000"/>
                          </a:schemeClr>
                        </a:solidFill>
                        <a:latin typeface="Century Gothic"/>
                        <a:cs typeface="Century Gothic"/>
                      </a:rPr>
                      <a:t>Cl</a:t>
                    </a:r>
                    <a:endParaRPr lang="en-US" sz="2200" dirty="0">
                      <a:solidFill>
                        <a:schemeClr val="tx1">
                          <a:lumMod val="75000"/>
                          <a:lumOff val="25000"/>
                        </a:schemeClr>
                      </a:solidFill>
                      <a:latin typeface="Century Gothic"/>
                      <a:cs typeface="Century Gothic"/>
                    </a:endParaRPr>
                  </a:p>
                </p:txBody>
              </p:sp>
              <p:sp>
                <p:nvSpPr>
                  <p:cNvPr id="101" name="Rectangle 100"/>
                  <p:cNvSpPr/>
                  <p:nvPr/>
                </p:nvSpPr>
                <p:spPr>
                  <a:xfrm>
                    <a:off x="2033019" y="4454289"/>
                    <a:ext cx="523244" cy="430887"/>
                  </a:xfrm>
                  <a:prstGeom prst="rect">
                    <a:avLst/>
                  </a:prstGeom>
                </p:spPr>
                <p:txBody>
                  <a:bodyPr wrap="square">
                    <a:spAutoFit/>
                  </a:bodyPr>
                  <a:lstStyle/>
                  <a:p>
                    <a:r>
                      <a:rPr lang="en-US" sz="2200" dirty="0" err="1" smtClean="0">
                        <a:solidFill>
                          <a:schemeClr val="tx1">
                            <a:lumMod val="75000"/>
                            <a:lumOff val="25000"/>
                          </a:schemeClr>
                        </a:solidFill>
                        <a:latin typeface="Century Gothic"/>
                        <a:cs typeface="Century Gothic"/>
                      </a:rPr>
                      <a:t>Cl</a:t>
                    </a:r>
                    <a:endParaRPr lang="en-US" sz="2200" dirty="0">
                      <a:solidFill>
                        <a:schemeClr val="tx1">
                          <a:lumMod val="75000"/>
                          <a:lumOff val="25000"/>
                        </a:schemeClr>
                      </a:solidFill>
                      <a:latin typeface="Century Gothic"/>
                      <a:cs typeface="Century Gothic"/>
                    </a:endParaRPr>
                  </a:p>
                </p:txBody>
              </p:sp>
              <p:sp>
                <p:nvSpPr>
                  <p:cNvPr id="102" name="Isosceles Triangle 101"/>
                  <p:cNvSpPr/>
                  <p:nvPr/>
                </p:nvSpPr>
                <p:spPr>
                  <a:xfrm rot="19341575">
                    <a:off x="1876978" y="4705683"/>
                    <a:ext cx="107392" cy="223322"/>
                  </a:xfrm>
                  <a:prstGeom prst="triangle">
                    <a:avLst/>
                  </a:prstGeom>
                  <a:solidFill>
                    <a:srgbClr val="404040"/>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9" name="Group 88"/>
                <p:cNvGrpSpPr/>
                <p:nvPr/>
              </p:nvGrpSpPr>
              <p:grpSpPr>
                <a:xfrm>
                  <a:off x="5685300" y="4476534"/>
                  <a:ext cx="117187" cy="45719"/>
                  <a:chOff x="3196199" y="4030223"/>
                  <a:chExt cx="117187" cy="45719"/>
                </a:xfrm>
              </p:grpSpPr>
              <p:sp>
                <p:nvSpPr>
                  <p:cNvPr id="96" name="Oval 95"/>
                  <p:cNvSpPr/>
                  <p:nvPr/>
                </p:nvSpPr>
                <p:spPr>
                  <a:xfrm rot="10800000">
                    <a:off x="3267667" y="403022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rot="10800000">
                    <a:off x="3196199" y="403022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0" name="Group 89"/>
                <p:cNvGrpSpPr/>
                <p:nvPr/>
              </p:nvGrpSpPr>
              <p:grpSpPr>
                <a:xfrm rot="5400000">
                  <a:off x="5846052" y="4624481"/>
                  <a:ext cx="117187" cy="45719"/>
                  <a:chOff x="3196199" y="4030223"/>
                  <a:chExt cx="117187" cy="45719"/>
                </a:xfrm>
              </p:grpSpPr>
              <p:sp>
                <p:nvSpPr>
                  <p:cNvPr id="94" name="Oval 93"/>
                  <p:cNvSpPr/>
                  <p:nvPr/>
                </p:nvSpPr>
                <p:spPr>
                  <a:xfrm rot="10800000">
                    <a:off x="3267667" y="403022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rot="10800000">
                    <a:off x="3196199" y="403022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1" name="Group 90"/>
                <p:cNvGrpSpPr/>
                <p:nvPr/>
              </p:nvGrpSpPr>
              <p:grpSpPr>
                <a:xfrm rot="5400000">
                  <a:off x="5496528" y="4624482"/>
                  <a:ext cx="117187" cy="45719"/>
                  <a:chOff x="3196199" y="4030223"/>
                  <a:chExt cx="117187" cy="45719"/>
                </a:xfrm>
              </p:grpSpPr>
              <p:sp>
                <p:nvSpPr>
                  <p:cNvPr id="92" name="Oval 91"/>
                  <p:cNvSpPr/>
                  <p:nvPr/>
                </p:nvSpPr>
                <p:spPr>
                  <a:xfrm rot="10800000">
                    <a:off x="3267667" y="403022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rot="10800000">
                    <a:off x="3196199" y="4030223"/>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12" name="Group 111"/>
              <p:cNvGrpSpPr/>
              <p:nvPr/>
            </p:nvGrpSpPr>
            <p:grpSpPr>
              <a:xfrm>
                <a:off x="8005189" y="4003862"/>
                <a:ext cx="117187" cy="45719"/>
                <a:chOff x="7670318" y="3666979"/>
                <a:chExt cx="117187" cy="45719"/>
              </a:xfrm>
            </p:grpSpPr>
            <p:sp>
              <p:nvSpPr>
                <p:cNvPr id="110" name="Oval 109"/>
                <p:cNvSpPr/>
                <p:nvPr/>
              </p:nvSpPr>
              <p:spPr>
                <a:xfrm rot="10800000">
                  <a:off x="7741786" y="3666979"/>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rot="10800000">
                  <a:off x="7670318" y="3666979"/>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3" name="Group 112"/>
              <p:cNvGrpSpPr/>
              <p:nvPr/>
            </p:nvGrpSpPr>
            <p:grpSpPr>
              <a:xfrm>
                <a:off x="8005189" y="4338269"/>
                <a:ext cx="117187" cy="45719"/>
                <a:chOff x="7670318" y="3666979"/>
                <a:chExt cx="117187" cy="45719"/>
              </a:xfrm>
            </p:grpSpPr>
            <p:sp>
              <p:nvSpPr>
                <p:cNvPr id="114" name="Oval 113"/>
                <p:cNvSpPr/>
                <p:nvPr/>
              </p:nvSpPr>
              <p:spPr>
                <a:xfrm rot="10800000">
                  <a:off x="7741786" y="3666979"/>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Oval 114"/>
                <p:cNvSpPr/>
                <p:nvPr/>
              </p:nvSpPr>
              <p:spPr>
                <a:xfrm rot="10800000">
                  <a:off x="7670318" y="3666979"/>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6" name="Group 115"/>
              <p:cNvGrpSpPr/>
              <p:nvPr/>
            </p:nvGrpSpPr>
            <p:grpSpPr>
              <a:xfrm rot="5400000">
                <a:off x="8166229" y="4176993"/>
                <a:ext cx="117187" cy="45719"/>
                <a:chOff x="7670318" y="3666979"/>
                <a:chExt cx="117187" cy="45719"/>
              </a:xfrm>
            </p:grpSpPr>
            <p:sp>
              <p:nvSpPr>
                <p:cNvPr id="117" name="Oval 116"/>
                <p:cNvSpPr/>
                <p:nvPr/>
              </p:nvSpPr>
              <p:spPr>
                <a:xfrm rot="10800000">
                  <a:off x="7741786" y="3666979"/>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Oval 117"/>
                <p:cNvSpPr/>
                <p:nvPr/>
              </p:nvSpPr>
              <p:spPr>
                <a:xfrm rot="10800000">
                  <a:off x="7670318" y="3666979"/>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50" name="Group 149"/>
            <p:cNvGrpSpPr/>
            <p:nvPr/>
          </p:nvGrpSpPr>
          <p:grpSpPr>
            <a:xfrm>
              <a:off x="7760123" y="3478715"/>
              <a:ext cx="139560" cy="441798"/>
              <a:chOff x="1633876" y="3925520"/>
              <a:chExt cx="139560" cy="441798"/>
            </a:xfrm>
          </p:grpSpPr>
          <p:cxnSp>
            <p:nvCxnSpPr>
              <p:cNvPr id="151" name="Straight Arrow Connector 150"/>
              <p:cNvCxnSpPr/>
              <p:nvPr/>
            </p:nvCxnSpPr>
            <p:spPr>
              <a:xfrm flipV="1">
                <a:off x="1704599" y="3925520"/>
                <a:ext cx="0" cy="441798"/>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p:nvCxnSpPr>
            <p:spPr>
              <a:xfrm flipH="1">
                <a:off x="1633876" y="4306023"/>
                <a:ext cx="13956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153" name="Group 152"/>
            <p:cNvGrpSpPr/>
            <p:nvPr/>
          </p:nvGrpSpPr>
          <p:grpSpPr>
            <a:xfrm rot="6436090">
              <a:off x="8054789" y="3734422"/>
              <a:ext cx="139560" cy="441798"/>
              <a:chOff x="1633876" y="3925520"/>
              <a:chExt cx="139560" cy="441798"/>
            </a:xfrm>
          </p:grpSpPr>
          <p:cxnSp>
            <p:nvCxnSpPr>
              <p:cNvPr id="154" name="Straight Arrow Connector 153"/>
              <p:cNvCxnSpPr/>
              <p:nvPr/>
            </p:nvCxnSpPr>
            <p:spPr>
              <a:xfrm flipV="1">
                <a:off x="1704599" y="3925520"/>
                <a:ext cx="0" cy="441798"/>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p:nvCxnSpPr>
            <p:spPr>
              <a:xfrm flipH="1">
                <a:off x="1633876" y="4306023"/>
                <a:ext cx="13956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159" name="Group 158"/>
            <p:cNvGrpSpPr/>
            <p:nvPr/>
          </p:nvGrpSpPr>
          <p:grpSpPr>
            <a:xfrm rot="2427921">
              <a:off x="8279890" y="3102004"/>
              <a:ext cx="139560" cy="677749"/>
              <a:chOff x="1633876" y="3925520"/>
              <a:chExt cx="139560" cy="441798"/>
            </a:xfrm>
          </p:grpSpPr>
          <p:cxnSp>
            <p:nvCxnSpPr>
              <p:cNvPr id="160" name="Straight Arrow Connector 159"/>
              <p:cNvCxnSpPr/>
              <p:nvPr/>
            </p:nvCxnSpPr>
            <p:spPr>
              <a:xfrm flipV="1">
                <a:off x="1704599" y="3925520"/>
                <a:ext cx="0" cy="441798"/>
              </a:xfrm>
              <a:prstGeom prst="straightConnector1">
                <a:avLst/>
              </a:prstGeom>
              <a:ln w="38100" cmpd="sng">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p:nvPr/>
            </p:nvCxnSpPr>
            <p:spPr>
              <a:xfrm flipH="1">
                <a:off x="1633876" y="4306023"/>
                <a:ext cx="139560" cy="0"/>
              </a:xfrm>
              <a:prstGeom prst="line">
                <a:avLst/>
              </a:prstGeom>
              <a:ln w="38100" cmpd="sng">
                <a:solidFill>
                  <a:schemeClr val="tx2"/>
                </a:solidFill>
              </a:ln>
              <a:effectLst/>
            </p:spPr>
            <p:style>
              <a:lnRef idx="2">
                <a:schemeClr val="accent1"/>
              </a:lnRef>
              <a:fillRef idx="0">
                <a:schemeClr val="accent1"/>
              </a:fillRef>
              <a:effectRef idx="1">
                <a:schemeClr val="accent1"/>
              </a:effectRef>
              <a:fontRef idx="minor">
                <a:schemeClr val="tx1"/>
              </a:fontRef>
            </p:style>
          </p:cxnSp>
        </p:grpSp>
      </p:grpSp>
      <p:sp>
        <p:nvSpPr>
          <p:cNvPr id="169" name="TextBox 168"/>
          <p:cNvSpPr txBox="1"/>
          <p:nvPr/>
        </p:nvSpPr>
        <p:spPr>
          <a:xfrm>
            <a:off x="5752559" y="2274466"/>
            <a:ext cx="1072967" cy="307777"/>
          </a:xfrm>
          <a:prstGeom prst="rect">
            <a:avLst/>
          </a:prstGeom>
          <a:noFill/>
        </p:spPr>
        <p:txBody>
          <a:bodyPr wrap="none" rtlCol="0">
            <a:spAutoFit/>
          </a:bodyPr>
          <a:lstStyle/>
          <a:p>
            <a:pPr algn="ctr"/>
            <a:r>
              <a:rPr lang="en-US" sz="1400" dirty="0">
                <a:solidFill>
                  <a:srgbClr val="2F5897"/>
                </a:solidFill>
                <a:latin typeface="Century Gothic"/>
                <a:cs typeface="Century Gothic"/>
              </a:rPr>
              <a:t>net </a:t>
            </a:r>
            <a:r>
              <a:rPr lang="en-US" sz="1400" dirty="0" smtClean="0">
                <a:solidFill>
                  <a:srgbClr val="2F5897"/>
                </a:solidFill>
                <a:latin typeface="Century Gothic"/>
                <a:cs typeface="Century Gothic"/>
              </a:rPr>
              <a:t>dipole</a:t>
            </a:r>
            <a:endParaRPr lang="en-US" sz="1400" dirty="0">
              <a:solidFill>
                <a:srgbClr val="2F5897"/>
              </a:solidFill>
              <a:latin typeface="Century Gothic"/>
              <a:cs typeface="Century Gothic"/>
            </a:endParaRPr>
          </a:p>
        </p:txBody>
      </p:sp>
      <p:sp>
        <p:nvSpPr>
          <p:cNvPr id="170" name="TextBox 169"/>
          <p:cNvSpPr txBox="1"/>
          <p:nvPr/>
        </p:nvSpPr>
        <p:spPr>
          <a:xfrm>
            <a:off x="7917831" y="1850873"/>
            <a:ext cx="1072967" cy="307777"/>
          </a:xfrm>
          <a:prstGeom prst="rect">
            <a:avLst/>
          </a:prstGeom>
          <a:noFill/>
        </p:spPr>
        <p:txBody>
          <a:bodyPr wrap="none" rtlCol="0">
            <a:spAutoFit/>
          </a:bodyPr>
          <a:lstStyle/>
          <a:p>
            <a:pPr algn="ctr"/>
            <a:r>
              <a:rPr lang="en-US" sz="1400" dirty="0">
                <a:solidFill>
                  <a:srgbClr val="2F5897"/>
                </a:solidFill>
                <a:latin typeface="Century Gothic"/>
                <a:cs typeface="Century Gothic"/>
              </a:rPr>
              <a:t>net </a:t>
            </a:r>
            <a:r>
              <a:rPr lang="en-US" sz="1400" dirty="0" smtClean="0">
                <a:solidFill>
                  <a:srgbClr val="2F5897"/>
                </a:solidFill>
                <a:latin typeface="Century Gothic"/>
                <a:cs typeface="Century Gothic"/>
              </a:rPr>
              <a:t>dipole</a:t>
            </a:r>
            <a:endParaRPr lang="en-US" sz="1400" dirty="0">
              <a:solidFill>
                <a:srgbClr val="2F5897"/>
              </a:solidFill>
              <a:latin typeface="Century Gothic"/>
              <a:cs typeface="Century Gothic"/>
            </a:endParaRPr>
          </a:p>
        </p:txBody>
      </p:sp>
    </p:spTree>
    <p:extLst>
      <p:ext uri="{BB962C8B-B14F-4D97-AF65-F5344CB8AC3E}">
        <p14:creationId xmlns:p14="http://schemas.microsoft.com/office/powerpoint/2010/main" val="1686957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404040"/>
                </a:solidFill>
              </a:rPr>
              <a:t>Determine whether each molecule is polar or nonpolar.</a:t>
            </a:r>
          </a:p>
          <a:p>
            <a:pPr marL="0" indent="0">
              <a:buNone/>
            </a:pPr>
            <a:endParaRPr lang="en-US" dirty="0">
              <a:solidFill>
                <a:srgbClr val="404040"/>
              </a:solidFill>
            </a:endParaRPr>
          </a:p>
          <a:p>
            <a:pPr marL="457200" indent="-457200">
              <a:buAutoNum type="alphaLcPeriod"/>
            </a:pPr>
            <a:r>
              <a:rPr lang="en-US" dirty="0" smtClean="0">
                <a:solidFill>
                  <a:srgbClr val="404040"/>
                </a:solidFill>
              </a:rPr>
              <a:t>CS</a:t>
            </a:r>
            <a:r>
              <a:rPr lang="en-US" baseline="-25000" dirty="0" smtClean="0">
                <a:solidFill>
                  <a:srgbClr val="404040"/>
                </a:solidFill>
              </a:rPr>
              <a:t>2</a:t>
            </a:r>
          </a:p>
          <a:p>
            <a:pPr marL="457200" indent="-457200">
              <a:buAutoNum type="alphaLcPeriod"/>
            </a:pPr>
            <a:r>
              <a:rPr lang="en-US" dirty="0" smtClean="0">
                <a:solidFill>
                  <a:srgbClr val="404040"/>
                </a:solidFill>
              </a:rPr>
              <a:t>CH</a:t>
            </a:r>
            <a:r>
              <a:rPr lang="en-US" baseline="-25000" dirty="0" smtClean="0">
                <a:solidFill>
                  <a:srgbClr val="404040"/>
                </a:solidFill>
              </a:rPr>
              <a:t>3</a:t>
            </a:r>
            <a:r>
              <a:rPr lang="en-US" dirty="0" smtClean="0">
                <a:solidFill>
                  <a:srgbClr val="404040"/>
                </a:solidFill>
              </a:rPr>
              <a:t>COOH</a:t>
            </a:r>
          </a:p>
          <a:p>
            <a:pPr marL="457200" indent="-457200">
              <a:buAutoNum type="alphaLcPeriod"/>
            </a:pPr>
            <a:r>
              <a:rPr lang="en-US" dirty="0" smtClean="0">
                <a:solidFill>
                  <a:srgbClr val="404040"/>
                </a:solidFill>
              </a:rPr>
              <a:t>HCN</a:t>
            </a:r>
            <a:endParaRPr lang="en-US" dirty="0">
              <a:solidFill>
                <a:srgbClr val="404040"/>
              </a:solidFill>
            </a:endParaRPr>
          </a:p>
        </p:txBody>
      </p:sp>
    </p:spTree>
    <p:extLst>
      <p:ext uri="{BB962C8B-B14F-4D97-AF65-F5344CB8AC3E}">
        <p14:creationId xmlns:p14="http://schemas.microsoft.com/office/powerpoint/2010/main" val="2489626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#3 Solved</a:t>
            </a:r>
            <a:endParaRPr lang="en-US" dirty="0"/>
          </a:p>
        </p:txBody>
      </p:sp>
      <p:sp>
        <p:nvSpPr>
          <p:cNvPr id="3" name="Content Placeholder 2"/>
          <p:cNvSpPr>
            <a:spLocks noGrp="1"/>
          </p:cNvSpPr>
          <p:nvPr>
            <p:ph idx="1"/>
          </p:nvPr>
        </p:nvSpPr>
        <p:spPr>
          <a:xfrm>
            <a:off x="457200" y="1600200"/>
            <a:ext cx="8229600" cy="4905022"/>
          </a:xfrm>
        </p:spPr>
        <p:txBody>
          <a:bodyPr>
            <a:normAutofit/>
          </a:bodyPr>
          <a:lstStyle/>
          <a:p>
            <a:r>
              <a:rPr lang="en-US" dirty="0" smtClean="0">
                <a:solidFill>
                  <a:schemeClr val="tx1">
                    <a:lumMod val="75000"/>
                    <a:lumOff val="25000"/>
                  </a:schemeClr>
                </a:solidFill>
              </a:rPr>
              <a:t>CS</a:t>
            </a:r>
            <a:r>
              <a:rPr lang="en-US" baseline="-25000" dirty="0" smtClean="0">
                <a:solidFill>
                  <a:schemeClr val="tx1">
                    <a:lumMod val="75000"/>
                    <a:lumOff val="25000"/>
                  </a:schemeClr>
                </a:solidFill>
              </a:rPr>
              <a:t>2</a:t>
            </a:r>
            <a:r>
              <a:rPr lang="en-US" dirty="0" smtClean="0">
                <a:solidFill>
                  <a:schemeClr val="tx1">
                    <a:lumMod val="75000"/>
                    <a:lumOff val="25000"/>
                  </a:schemeClr>
                </a:solidFill>
              </a:rPr>
              <a:t>: bond polarity (EN values) </a:t>
            </a:r>
            <a:r>
              <a:rPr lang="en-US" dirty="0" smtClean="0">
                <a:solidFill>
                  <a:srgbClr val="9C5252"/>
                </a:solidFill>
              </a:rPr>
              <a:t>C-S 2.5-2.5 = 0</a:t>
            </a:r>
          </a:p>
          <a:p>
            <a:pPr marL="0" indent="0">
              <a:buNone/>
            </a:pPr>
            <a:r>
              <a:rPr lang="en-US" dirty="0">
                <a:solidFill>
                  <a:schemeClr val="tx1">
                    <a:lumMod val="75000"/>
                    <a:lumOff val="25000"/>
                  </a:schemeClr>
                </a:solidFill>
              </a:rPr>
              <a:t>	</a:t>
            </a:r>
            <a:r>
              <a:rPr lang="en-US" dirty="0" smtClean="0">
                <a:solidFill>
                  <a:schemeClr val="tx1">
                    <a:lumMod val="75000"/>
                    <a:lumOff val="25000"/>
                  </a:schemeClr>
                </a:solidFill>
              </a:rPr>
              <a:t>		</a:t>
            </a:r>
            <a:r>
              <a:rPr lang="en-US" dirty="0" smtClean="0">
                <a:solidFill>
                  <a:schemeClr val="accent2"/>
                </a:solidFill>
              </a:rPr>
              <a:t>nonpolar bonds</a:t>
            </a:r>
            <a:r>
              <a:rPr lang="en-US" dirty="0" smtClean="0">
                <a:solidFill>
                  <a:schemeClr val="tx1">
                    <a:lumMod val="75000"/>
                    <a:lumOff val="25000"/>
                  </a:schemeClr>
                </a:solidFill>
              </a:rPr>
              <a:t> therefore </a:t>
            </a:r>
            <a:r>
              <a:rPr lang="en-US" b="1" dirty="0" smtClean="0">
                <a:solidFill>
                  <a:schemeClr val="accent2"/>
                </a:solidFill>
              </a:rPr>
              <a:t>nonpolar</a:t>
            </a:r>
          </a:p>
          <a:p>
            <a:pPr marL="0" indent="0">
              <a:buNone/>
            </a:pPr>
            <a:endParaRPr lang="en-US" b="1" dirty="0">
              <a:solidFill>
                <a:schemeClr val="tx1">
                  <a:lumMod val="75000"/>
                  <a:lumOff val="25000"/>
                </a:schemeClr>
              </a:solidFill>
            </a:endParaRPr>
          </a:p>
          <a:p>
            <a:r>
              <a:rPr lang="en-US" dirty="0" smtClean="0">
                <a:solidFill>
                  <a:schemeClr val="tx1">
                    <a:lumMod val="75000"/>
                    <a:lumOff val="25000"/>
                  </a:schemeClr>
                </a:solidFill>
              </a:rPr>
              <a:t>CH</a:t>
            </a:r>
            <a:r>
              <a:rPr lang="en-US" baseline="-25000" dirty="0" smtClean="0">
                <a:solidFill>
                  <a:schemeClr val="tx1">
                    <a:lumMod val="75000"/>
                    <a:lumOff val="25000"/>
                  </a:schemeClr>
                </a:solidFill>
              </a:rPr>
              <a:t>3</a:t>
            </a:r>
            <a:r>
              <a:rPr lang="en-US" dirty="0" smtClean="0">
                <a:solidFill>
                  <a:schemeClr val="tx1">
                    <a:lumMod val="75000"/>
                    <a:lumOff val="25000"/>
                  </a:schemeClr>
                </a:solidFill>
              </a:rPr>
              <a:t>COOH: bond polarity </a:t>
            </a:r>
            <a:r>
              <a:rPr lang="en-US" dirty="0" smtClean="0">
                <a:solidFill>
                  <a:srgbClr val="9C5252"/>
                </a:solidFill>
              </a:rPr>
              <a:t>C-H 2.5-2.1 = 0.4 nonpolar</a:t>
            </a:r>
          </a:p>
          <a:p>
            <a:pPr marL="0" indent="0">
              <a:buNone/>
            </a:pPr>
            <a:r>
              <a:rPr lang="en-US" dirty="0">
                <a:solidFill>
                  <a:srgbClr val="9C5252"/>
                </a:solidFill>
              </a:rPr>
              <a:t>	</a:t>
            </a:r>
            <a:r>
              <a:rPr lang="en-US" dirty="0" smtClean="0">
                <a:solidFill>
                  <a:srgbClr val="9C5252"/>
                </a:solidFill>
              </a:rPr>
              <a:t>			      C-C 2.5-2.5 = 0 nonpolar</a:t>
            </a:r>
          </a:p>
          <a:p>
            <a:pPr marL="0" indent="0">
              <a:buNone/>
            </a:pPr>
            <a:r>
              <a:rPr lang="en-US" dirty="0">
                <a:solidFill>
                  <a:schemeClr val="tx1">
                    <a:lumMod val="75000"/>
                    <a:lumOff val="25000"/>
                  </a:schemeClr>
                </a:solidFill>
              </a:rPr>
              <a:t>	</a:t>
            </a:r>
            <a:r>
              <a:rPr lang="en-US" dirty="0" smtClean="0">
                <a:solidFill>
                  <a:schemeClr val="tx1">
                    <a:lumMod val="75000"/>
                    <a:lumOff val="25000"/>
                  </a:schemeClr>
                </a:solidFill>
              </a:rPr>
              <a:t>			      </a:t>
            </a:r>
            <a:r>
              <a:rPr lang="en-US" dirty="0" smtClean="0">
                <a:solidFill>
                  <a:schemeClr val="tx2"/>
                </a:solidFill>
              </a:rPr>
              <a:t>O-C 3.5-2.5 = 1 polar</a:t>
            </a:r>
          </a:p>
          <a:p>
            <a:pPr marL="0" indent="0">
              <a:buNone/>
            </a:pPr>
            <a:r>
              <a:rPr lang="en-US" dirty="0">
                <a:solidFill>
                  <a:schemeClr val="tx2"/>
                </a:solidFill>
              </a:rPr>
              <a:t>	</a:t>
            </a:r>
            <a:r>
              <a:rPr lang="en-US" dirty="0" smtClean="0">
                <a:solidFill>
                  <a:schemeClr val="tx2"/>
                </a:solidFill>
              </a:rPr>
              <a:t>			      O-H 3.5-2.1 = 1.4 polar</a:t>
            </a:r>
          </a:p>
          <a:p>
            <a:pPr marL="0" indent="0">
              <a:buNone/>
            </a:pPr>
            <a:r>
              <a:rPr lang="en-US" dirty="0">
                <a:solidFill>
                  <a:schemeClr val="tx1">
                    <a:lumMod val="75000"/>
                    <a:lumOff val="25000"/>
                  </a:schemeClr>
                </a:solidFill>
              </a:rPr>
              <a:t>	</a:t>
            </a:r>
            <a:r>
              <a:rPr lang="en-US" dirty="0" smtClean="0">
                <a:solidFill>
                  <a:schemeClr val="tx1">
                    <a:lumMod val="75000"/>
                    <a:lumOff val="25000"/>
                  </a:schemeClr>
                </a:solidFill>
              </a:rPr>
              <a:t>		</a:t>
            </a:r>
            <a:r>
              <a:rPr lang="en-US" dirty="0" smtClean="0">
                <a:solidFill>
                  <a:schemeClr val="tx2"/>
                </a:solidFill>
              </a:rPr>
              <a:t>dipoles reinforce </a:t>
            </a:r>
            <a:r>
              <a:rPr lang="en-US" dirty="0" smtClean="0">
                <a:solidFill>
                  <a:schemeClr val="tx1">
                    <a:lumMod val="75000"/>
                    <a:lumOff val="25000"/>
                  </a:schemeClr>
                </a:solidFill>
              </a:rPr>
              <a:t>therefore </a:t>
            </a:r>
            <a:r>
              <a:rPr lang="en-US" b="1" dirty="0" smtClean="0">
                <a:solidFill>
                  <a:schemeClr val="tx2"/>
                </a:solidFill>
              </a:rPr>
              <a:t>polar</a:t>
            </a:r>
            <a:endParaRPr lang="en-US" dirty="0" smtClean="0">
              <a:solidFill>
                <a:schemeClr val="tx2"/>
              </a:solidFill>
            </a:endParaRPr>
          </a:p>
          <a:p>
            <a:r>
              <a:rPr lang="en-US" dirty="0" smtClean="0">
                <a:solidFill>
                  <a:schemeClr val="tx1">
                    <a:lumMod val="75000"/>
                    <a:lumOff val="25000"/>
                  </a:schemeClr>
                </a:solidFill>
              </a:rPr>
              <a:t>HCN: bond polarity </a:t>
            </a:r>
            <a:r>
              <a:rPr lang="en-US" dirty="0" smtClean="0">
                <a:solidFill>
                  <a:srgbClr val="9C5252"/>
                </a:solidFill>
              </a:rPr>
              <a:t>C-H 2.5-2.1 = 0.4 nonpolar</a:t>
            </a:r>
          </a:p>
          <a:p>
            <a:pPr marL="0" indent="0">
              <a:buNone/>
            </a:pPr>
            <a:r>
              <a:rPr lang="en-US" dirty="0">
                <a:solidFill>
                  <a:schemeClr val="tx1">
                    <a:lumMod val="75000"/>
                    <a:lumOff val="25000"/>
                  </a:schemeClr>
                </a:solidFill>
              </a:rPr>
              <a:t>	</a:t>
            </a:r>
            <a:r>
              <a:rPr lang="en-US" dirty="0" smtClean="0">
                <a:solidFill>
                  <a:schemeClr val="tx1">
                    <a:lumMod val="75000"/>
                    <a:lumOff val="25000"/>
                  </a:schemeClr>
                </a:solidFill>
              </a:rPr>
              <a:t>		      </a:t>
            </a:r>
            <a:r>
              <a:rPr lang="en-US" dirty="0" smtClean="0">
                <a:solidFill>
                  <a:srgbClr val="2F5897"/>
                </a:solidFill>
              </a:rPr>
              <a:t>N-C 3.0-2.5 = 0.5 polar</a:t>
            </a:r>
          </a:p>
          <a:p>
            <a:pPr marL="0" indent="0">
              <a:buNone/>
            </a:pPr>
            <a:r>
              <a:rPr lang="en-US" dirty="0">
                <a:solidFill>
                  <a:schemeClr val="tx1">
                    <a:lumMod val="75000"/>
                    <a:lumOff val="25000"/>
                  </a:schemeClr>
                </a:solidFill>
              </a:rPr>
              <a:t>	</a:t>
            </a:r>
            <a:r>
              <a:rPr lang="en-US" dirty="0" smtClean="0">
                <a:solidFill>
                  <a:schemeClr val="tx1">
                    <a:lumMod val="75000"/>
                    <a:lumOff val="25000"/>
                  </a:schemeClr>
                </a:solidFill>
              </a:rPr>
              <a:t>		</a:t>
            </a:r>
            <a:r>
              <a:rPr lang="en-US" dirty="0" smtClean="0">
                <a:solidFill>
                  <a:srgbClr val="2F5897"/>
                </a:solidFill>
              </a:rPr>
              <a:t>dipoles reinforce </a:t>
            </a:r>
            <a:r>
              <a:rPr lang="en-US" dirty="0" smtClean="0">
                <a:solidFill>
                  <a:schemeClr val="tx1">
                    <a:lumMod val="75000"/>
                    <a:lumOff val="25000"/>
                  </a:schemeClr>
                </a:solidFill>
              </a:rPr>
              <a:t>therefore </a:t>
            </a:r>
            <a:r>
              <a:rPr lang="en-US" b="1" dirty="0" smtClean="0">
                <a:solidFill>
                  <a:srgbClr val="2F5897"/>
                </a:solidFill>
              </a:rPr>
              <a:t>polar</a:t>
            </a:r>
            <a:endParaRPr lang="en-US" dirty="0" smtClean="0">
              <a:solidFill>
                <a:srgbClr val="2F5897"/>
              </a:solidFill>
            </a:endParaRPr>
          </a:p>
        </p:txBody>
      </p:sp>
      <p:grpSp>
        <p:nvGrpSpPr>
          <p:cNvPr id="8" name="Group 7"/>
          <p:cNvGrpSpPr/>
          <p:nvPr/>
        </p:nvGrpSpPr>
        <p:grpSpPr>
          <a:xfrm>
            <a:off x="1230481" y="2224654"/>
            <a:ext cx="1191635" cy="439981"/>
            <a:chOff x="1690351" y="4237808"/>
            <a:chExt cx="1191635" cy="439981"/>
          </a:xfrm>
        </p:grpSpPr>
        <p:grpSp>
          <p:nvGrpSpPr>
            <p:cNvPr id="15" name="Group 14"/>
            <p:cNvGrpSpPr/>
            <p:nvPr/>
          </p:nvGrpSpPr>
          <p:grpSpPr>
            <a:xfrm>
              <a:off x="1690351" y="4237808"/>
              <a:ext cx="1191635" cy="439981"/>
              <a:chOff x="1690351" y="4237808"/>
              <a:chExt cx="1191635" cy="439981"/>
            </a:xfrm>
          </p:grpSpPr>
          <p:grpSp>
            <p:nvGrpSpPr>
              <p:cNvPr id="28" name="Group 27"/>
              <p:cNvGrpSpPr/>
              <p:nvPr/>
            </p:nvGrpSpPr>
            <p:grpSpPr>
              <a:xfrm>
                <a:off x="1690351" y="4237808"/>
                <a:ext cx="1191635" cy="439981"/>
                <a:chOff x="1628311" y="4451849"/>
                <a:chExt cx="1191635" cy="439981"/>
              </a:xfrm>
            </p:grpSpPr>
            <p:sp>
              <p:nvSpPr>
                <p:cNvPr id="31" name="Rectangle 30"/>
                <p:cNvSpPr/>
                <p:nvPr/>
              </p:nvSpPr>
              <p:spPr>
                <a:xfrm>
                  <a:off x="2013975" y="4460943"/>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C</a:t>
                  </a:r>
                </a:p>
              </p:txBody>
            </p:sp>
            <p:cxnSp>
              <p:nvCxnSpPr>
                <p:cNvPr id="32" name="Straight Connector 31"/>
                <p:cNvCxnSpPr/>
                <p:nvPr/>
              </p:nvCxnSpPr>
              <p:spPr>
                <a:xfrm flipH="1">
                  <a:off x="1918707" y="4647351"/>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a:off x="2336817" y="4647351"/>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1628311" y="4451849"/>
                  <a:ext cx="325179"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S</a:t>
                  </a:r>
                  <a:endParaRPr lang="en-US" sz="2200" dirty="0">
                    <a:solidFill>
                      <a:schemeClr val="tx1">
                        <a:lumMod val="75000"/>
                        <a:lumOff val="25000"/>
                      </a:schemeClr>
                    </a:solidFill>
                    <a:latin typeface="Century Gothic"/>
                    <a:cs typeface="Century Gothic"/>
                  </a:endParaRPr>
                </a:p>
              </p:txBody>
            </p:sp>
            <p:sp>
              <p:nvSpPr>
                <p:cNvPr id="35" name="Rectangle 34"/>
                <p:cNvSpPr/>
                <p:nvPr/>
              </p:nvSpPr>
              <p:spPr>
                <a:xfrm>
                  <a:off x="2494767" y="4459063"/>
                  <a:ext cx="325179"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S</a:t>
                  </a:r>
                  <a:endParaRPr lang="en-US" sz="2200" dirty="0">
                    <a:solidFill>
                      <a:schemeClr val="tx1">
                        <a:lumMod val="75000"/>
                        <a:lumOff val="25000"/>
                      </a:schemeClr>
                    </a:solidFill>
                    <a:latin typeface="Century Gothic"/>
                    <a:cs typeface="Century Gothic"/>
                  </a:endParaRPr>
                </a:p>
              </p:txBody>
            </p:sp>
          </p:grpSp>
          <p:cxnSp>
            <p:nvCxnSpPr>
              <p:cNvPr id="29" name="Straight Connector 28"/>
              <p:cNvCxnSpPr/>
              <p:nvPr/>
            </p:nvCxnSpPr>
            <p:spPr>
              <a:xfrm flipH="1">
                <a:off x="2398857" y="4490452"/>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1980747" y="4490452"/>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16" name="Group 15"/>
            <p:cNvGrpSpPr/>
            <p:nvPr/>
          </p:nvGrpSpPr>
          <p:grpSpPr>
            <a:xfrm>
              <a:off x="1786228" y="4286957"/>
              <a:ext cx="117187" cy="45719"/>
              <a:chOff x="6603669" y="4525964"/>
              <a:chExt cx="117187" cy="45719"/>
            </a:xfrm>
          </p:grpSpPr>
          <p:sp>
            <p:nvSpPr>
              <p:cNvPr id="26" name="Oval 25"/>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2650934" y="4286957"/>
              <a:ext cx="117187" cy="45719"/>
              <a:chOff x="6603669" y="4525964"/>
              <a:chExt cx="117187" cy="45719"/>
            </a:xfrm>
          </p:grpSpPr>
          <p:sp>
            <p:nvSpPr>
              <p:cNvPr id="24" name="Oval 23"/>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1786228" y="4594009"/>
              <a:ext cx="117187" cy="45719"/>
              <a:chOff x="6603669" y="4525964"/>
              <a:chExt cx="117187" cy="45719"/>
            </a:xfrm>
          </p:grpSpPr>
          <p:sp>
            <p:nvSpPr>
              <p:cNvPr id="22" name="Oval 21"/>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2652579" y="4594009"/>
              <a:ext cx="117187" cy="45719"/>
              <a:chOff x="6603669" y="4525964"/>
              <a:chExt cx="117187" cy="45719"/>
            </a:xfrm>
          </p:grpSpPr>
          <p:sp>
            <p:nvSpPr>
              <p:cNvPr id="20" name="Oval 19"/>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36" name="Group 35"/>
          <p:cNvGrpSpPr/>
          <p:nvPr/>
        </p:nvGrpSpPr>
        <p:grpSpPr>
          <a:xfrm>
            <a:off x="1265181" y="5758074"/>
            <a:ext cx="1213068" cy="439981"/>
            <a:chOff x="1676823" y="5052529"/>
            <a:chExt cx="1213068" cy="439981"/>
          </a:xfrm>
        </p:grpSpPr>
        <p:grpSp>
          <p:nvGrpSpPr>
            <p:cNvPr id="37" name="Group 36"/>
            <p:cNvGrpSpPr/>
            <p:nvPr/>
          </p:nvGrpSpPr>
          <p:grpSpPr>
            <a:xfrm>
              <a:off x="1676823" y="5052529"/>
              <a:ext cx="1213068" cy="439981"/>
              <a:chOff x="1614783" y="4451849"/>
              <a:chExt cx="1213068" cy="439981"/>
            </a:xfrm>
          </p:grpSpPr>
          <p:sp>
            <p:nvSpPr>
              <p:cNvPr id="65" name="Rectangle 64"/>
              <p:cNvSpPr/>
              <p:nvPr/>
            </p:nvSpPr>
            <p:spPr>
              <a:xfrm>
                <a:off x="2013975" y="4460943"/>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C</a:t>
                </a:r>
              </a:p>
            </p:txBody>
          </p:sp>
          <p:cxnSp>
            <p:nvCxnSpPr>
              <p:cNvPr id="66" name="Straight Connector 65"/>
              <p:cNvCxnSpPr/>
              <p:nvPr/>
            </p:nvCxnSpPr>
            <p:spPr>
              <a:xfrm flipH="1">
                <a:off x="1918707" y="4677789"/>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flipH="1">
                <a:off x="2336817" y="4675111"/>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68" name="Rectangle 67"/>
              <p:cNvSpPr/>
              <p:nvPr/>
            </p:nvSpPr>
            <p:spPr>
              <a:xfrm>
                <a:off x="1614783" y="4451849"/>
                <a:ext cx="377389" cy="430887"/>
              </a:xfrm>
              <a:prstGeom prst="rect">
                <a:avLst/>
              </a:prstGeom>
            </p:spPr>
            <p:txBody>
              <a:bodyPr wrap="none">
                <a:spAutoFit/>
              </a:bodyPr>
              <a:lstStyle/>
              <a:p>
                <a:r>
                  <a:rPr lang="en-US" sz="2200" dirty="0" smtClean="0">
                    <a:solidFill>
                      <a:schemeClr val="tx1">
                        <a:lumMod val="75000"/>
                        <a:lumOff val="25000"/>
                      </a:schemeClr>
                    </a:solidFill>
                    <a:latin typeface="Century Gothic"/>
                    <a:cs typeface="Century Gothic"/>
                  </a:rPr>
                  <a:t>H</a:t>
                </a:r>
                <a:endParaRPr lang="en-US" sz="2200" dirty="0">
                  <a:solidFill>
                    <a:schemeClr val="tx1">
                      <a:lumMod val="75000"/>
                      <a:lumOff val="25000"/>
                    </a:schemeClr>
                  </a:solidFill>
                  <a:latin typeface="Century Gothic"/>
                  <a:cs typeface="Century Gothic"/>
                </a:endParaRPr>
              </a:p>
            </p:txBody>
          </p:sp>
          <p:sp>
            <p:nvSpPr>
              <p:cNvPr id="69" name="Rectangle 68"/>
              <p:cNvSpPr/>
              <p:nvPr/>
            </p:nvSpPr>
            <p:spPr>
              <a:xfrm>
                <a:off x="2434482" y="4459063"/>
                <a:ext cx="393369"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N</a:t>
                </a:r>
              </a:p>
            </p:txBody>
          </p:sp>
        </p:grpSp>
        <p:cxnSp>
          <p:nvCxnSpPr>
            <p:cNvPr id="39" name="Straight Connector 38"/>
            <p:cNvCxnSpPr/>
            <p:nvPr/>
          </p:nvCxnSpPr>
          <p:spPr>
            <a:xfrm flipH="1">
              <a:off x="2398857" y="5226675"/>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a:off x="2398857" y="5329776"/>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nvGrpSpPr>
            <p:cNvPr id="41" name="Group 40"/>
            <p:cNvGrpSpPr/>
            <p:nvPr/>
          </p:nvGrpSpPr>
          <p:grpSpPr>
            <a:xfrm>
              <a:off x="2638059" y="5109516"/>
              <a:ext cx="117187" cy="45719"/>
              <a:chOff x="6603669" y="4525964"/>
              <a:chExt cx="117187" cy="45719"/>
            </a:xfrm>
          </p:grpSpPr>
          <p:sp>
            <p:nvSpPr>
              <p:cNvPr id="42" name="Oval 41"/>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17" name="Group 116"/>
          <p:cNvGrpSpPr/>
          <p:nvPr/>
        </p:nvGrpSpPr>
        <p:grpSpPr>
          <a:xfrm>
            <a:off x="872218" y="3553108"/>
            <a:ext cx="2099943" cy="1286259"/>
            <a:chOff x="1219030" y="3554086"/>
            <a:chExt cx="2099943" cy="1286259"/>
          </a:xfrm>
        </p:grpSpPr>
        <p:grpSp>
          <p:nvGrpSpPr>
            <p:cNvPr id="107" name="Group 106"/>
            <p:cNvGrpSpPr/>
            <p:nvPr/>
          </p:nvGrpSpPr>
          <p:grpSpPr>
            <a:xfrm>
              <a:off x="1219030" y="3554086"/>
              <a:ext cx="2099943" cy="1286259"/>
              <a:chOff x="1219030" y="3554086"/>
              <a:chExt cx="2099943" cy="1286259"/>
            </a:xfrm>
          </p:grpSpPr>
          <p:grpSp>
            <p:nvGrpSpPr>
              <p:cNvPr id="70" name="Group 69"/>
              <p:cNvGrpSpPr/>
              <p:nvPr/>
            </p:nvGrpSpPr>
            <p:grpSpPr>
              <a:xfrm rot="1660631">
                <a:off x="2334116" y="3554086"/>
                <a:ext cx="984857" cy="1286259"/>
                <a:chOff x="1481234" y="3928694"/>
                <a:chExt cx="984857" cy="1286259"/>
              </a:xfrm>
            </p:grpSpPr>
            <p:pic>
              <p:nvPicPr>
                <p:cNvPr id="71" name="Picture 70" descr="Unknown.jpeg"/>
                <p:cNvPicPr>
                  <a:picLocks noChangeAspect="1"/>
                </p:cNvPicPr>
                <p:nvPr/>
              </p:nvPicPr>
              <p:blipFill rotWithShape="1">
                <a:blip r:embed="rId2">
                  <a:extLst>
                    <a:ext uri="{28A0092B-C50C-407E-A947-70E740481C1C}">
                      <a14:useLocalDpi xmlns:a14="http://schemas.microsoft.com/office/drawing/2010/main" val="0"/>
                    </a:ext>
                  </a:extLst>
                </a:blip>
                <a:srcRect l="68770" t="49826" r="16630" b="34531"/>
                <a:stretch/>
              </p:blipFill>
              <p:spPr>
                <a:xfrm>
                  <a:off x="1896512" y="4489174"/>
                  <a:ext cx="214784" cy="241381"/>
                </a:xfrm>
                <a:prstGeom prst="rect">
                  <a:avLst/>
                </a:prstGeom>
                <a:ln w="38100" cmpd="sng">
                  <a:noFill/>
                </a:ln>
              </p:spPr>
            </p:pic>
            <p:grpSp>
              <p:nvGrpSpPr>
                <p:cNvPr id="72" name="Group 71"/>
                <p:cNvGrpSpPr/>
                <p:nvPr/>
              </p:nvGrpSpPr>
              <p:grpSpPr>
                <a:xfrm>
                  <a:off x="1481234" y="4323035"/>
                  <a:ext cx="814148" cy="891918"/>
                  <a:chOff x="1921599" y="4439743"/>
                  <a:chExt cx="814148" cy="891918"/>
                </a:xfrm>
              </p:grpSpPr>
              <p:grpSp>
                <p:nvGrpSpPr>
                  <p:cNvPr id="76" name="Group 75"/>
                  <p:cNvGrpSpPr/>
                  <p:nvPr/>
                </p:nvGrpSpPr>
                <p:grpSpPr>
                  <a:xfrm>
                    <a:off x="1921599" y="4510300"/>
                    <a:ext cx="814148" cy="821361"/>
                    <a:chOff x="1305867" y="4477979"/>
                    <a:chExt cx="814148" cy="821361"/>
                  </a:xfrm>
                </p:grpSpPr>
                <p:sp>
                  <p:nvSpPr>
                    <p:cNvPr id="78" name="Rectangle 77"/>
                    <p:cNvSpPr/>
                    <p:nvPr/>
                  </p:nvSpPr>
                  <p:spPr>
                    <a:xfrm rot="19939369">
                      <a:off x="1393330" y="4477979"/>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C</a:t>
                      </a:r>
                    </a:p>
                  </p:txBody>
                </p:sp>
                <p:grpSp>
                  <p:nvGrpSpPr>
                    <p:cNvPr id="79" name="Group 78"/>
                    <p:cNvGrpSpPr/>
                    <p:nvPr/>
                  </p:nvGrpSpPr>
                  <p:grpSpPr>
                    <a:xfrm>
                      <a:off x="1305867" y="4819054"/>
                      <a:ext cx="814148" cy="480286"/>
                      <a:chOff x="1305867" y="4819054"/>
                      <a:chExt cx="814148" cy="480286"/>
                    </a:xfrm>
                  </p:grpSpPr>
                  <p:cxnSp>
                    <p:nvCxnSpPr>
                      <p:cNvPr id="80" name="Straight Connector 79"/>
                      <p:cNvCxnSpPr/>
                      <p:nvPr/>
                    </p:nvCxnSpPr>
                    <p:spPr>
                      <a:xfrm rot="19939369" flipH="1">
                        <a:off x="1305867" y="4819054"/>
                        <a:ext cx="195079"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81" name="Rectangle 80"/>
                      <p:cNvSpPr/>
                      <p:nvPr/>
                    </p:nvSpPr>
                    <p:spPr>
                      <a:xfrm rot="19939369">
                        <a:off x="1742626" y="4868453"/>
                        <a:ext cx="377389"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H</a:t>
                        </a:r>
                      </a:p>
                    </p:txBody>
                  </p:sp>
                </p:grpSp>
              </p:grpSp>
              <p:cxnSp>
                <p:nvCxnSpPr>
                  <p:cNvPr id="77" name="Straight Connector 76"/>
                  <p:cNvCxnSpPr/>
                  <p:nvPr/>
                </p:nvCxnSpPr>
                <p:spPr>
                  <a:xfrm>
                    <a:off x="2220630" y="4439743"/>
                    <a:ext cx="0" cy="166139"/>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sp>
              <p:nvSpPr>
                <p:cNvPr id="73" name="Rectangle 72"/>
                <p:cNvSpPr/>
                <p:nvPr/>
              </p:nvSpPr>
              <p:spPr>
                <a:xfrm rot="19939369">
                  <a:off x="1610620" y="3928694"/>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H</a:t>
                  </a:r>
                </a:p>
              </p:txBody>
            </p:sp>
            <p:sp>
              <p:nvSpPr>
                <p:cNvPr id="74" name="Rectangle 73"/>
                <p:cNvSpPr/>
                <p:nvPr/>
              </p:nvSpPr>
              <p:spPr>
                <a:xfrm rot="19939369">
                  <a:off x="2054853" y="4423965"/>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H</a:t>
                  </a:r>
                </a:p>
              </p:txBody>
            </p:sp>
            <p:sp>
              <p:nvSpPr>
                <p:cNvPr id="75" name="Isosceles Triangle 74"/>
                <p:cNvSpPr/>
                <p:nvPr/>
              </p:nvSpPr>
              <p:spPr>
                <a:xfrm rot="19341575">
                  <a:off x="1876978" y="4705683"/>
                  <a:ext cx="107392" cy="223322"/>
                </a:xfrm>
                <a:prstGeom prst="triangle">
                  <a:avLst/>
                </a:prstGeom>
                <a:solidFill>
                  <a:srgbClr val="404040"/>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6" name="Group 105"/>
              <p:cNvGrpSpPr/>
              <p:nvPr/>
            </p:nvGrpSpPr>
            <p:grpSpPr>
              <a:xfrm>
                <a:off x="1219030" y="3599255"/>
                <a:ext cx="1158458" cy="1101094"/>
                <a:chOff x="1219030" y="3599255"/>
                <a:chExt cx="1158458" cy="1101094"/>
              </a:xfrm>
            </p:grpSpPr>
            <p:grpSp>
              <p:nvGrpSpPr>
                <p:cNvPr id="84" name="Group 83"/>
                <p:cNvGrpSpPr/>
                <p:nvPr/>
              </p:nvGrpSpPr>
              <p:grpSpPr>
                <a:xfrm rot="20481356">
                  <a:off x="1519082" y="3599255"/>
                  <a:ext cx="858406" cy="1032988"/>
                  <a:chOff x="947418" y="4078043"/>
                  <a:chExt cx="858406" cy="1032988"/>
                </a:xfrm>
              </p:grpSpPr>
              <p:sp>
                <p:nvSpPr>
                  <p:cNvPr id="87" name="Rectangle 86"/>
                  <p:cNvSpPr/>
                  <p:nvPr/>
                </p:nvSpPr>
                <p:spPr>
                  <a:xfrm rot="1118644">
                    <a:off x="1374937" y="4477979"/>
                    <a:ext cx="411238" cy="430887"/>
                  </a:xfrm>
                  <a:prstGeom prst="rect">
                    <a:avLst/>
                  </a:prstGeom>
                </p:spPr>
                <p:txBody>
                  <a:bodyPr wrap="square">
                    <a:spAutoFit/>
                  </a:bodyPr>
                  <a:lstStyle/>
                  <a:p>
                    <a:r>
                      <a:rPr lang="en-US" sz="2200" dirty="0">
                        <a:solidFill>
                          <a:schemeClr val="tx1">
                            <a:lumMod val="75000"/>
                            <a:lumOff val="25000"/>
                          </a:schemeClr>
                        </a:solidFill>
                        <a:latin typeface="Century Gothic"/>
                        <a:cs typeface="Century Gothic"/>
                      </a:rPr>
                      <a:t>C</a:t>
                    </a:r>
                  </a:p>
                </p:txBody>
              </p:sp>
              <p:grpSp>
                <p:nvGrpSpPr>
                  <p:cNvPr id="88" name="Group 87"/>
                  <p:cNvGrpSpPr/>
                  <p:nvPr/>
                </p:nvGrpSpPr>
                <p:grpSpPr>
                  <a:xfrm>
                    <a:off x="947418" y="4078043"/>
                    <a:ext cx="858406" cy="1032988"/>
                    <a:chOff x="947418" y="4078043"/>
                    <a:chExt cx="858406" cy="1032988"/>
                  </a:xfrm>
                </p:grpSpPr>
                <p:cxnSp>
                  <p:nvCxnSpPr>
                    <p:cNvPr id="89" name="Straight Connector 88"/>
                    <p:cNvCxnSpPr/>
                    <p:nvPr/>
                  </p:nvCxnSpPr>
                  <p:spPr>
                    <a:xfrm flipH="1">
                      <a:off x="1291110" y="4780413"/>
                      <a:ext cx="167654" cy="100342"/>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nvGrpSpPr>
                    <p:cNvPr id="92" name="Group 91"/>
                    <p:cNvGrpSpPr/>
                    <p:nvPr/>
                  </p:nvGrpSpPr>
                  <p:grpSpPr>
                    <a:xfrm rot="5400000">
                      <a:off x="1337241" y="4115739"/>
                      <a:ext cx="506279" cy="430887"/>
                      <a:chOff x="941045" y="4468885"/>
                      <a:chExt cx="506279" cy="430887"/>
                    </a:xfrm>
                  </p:grpSpPr>
                  <p:cxnSp>
                    <p:nvCxnSpPr>
                      <p:cNvPr id="100" name="Straight Connector 99"/>
                      <p:cNvCxnSpPr/>
                      <p:nvPr/>
                    </p:nvCxnSpPr>
                    <p:spPr>
                      <a:xfrm flipH="1">
                        <a:off x="1279669" y="4664387"/>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01" name="Rectangle 100"/>
                      <p:cNvSpPr/>
                      <p:nvPr/>
                    </p:nvSpPr>
                    <p:spPr>
                      <a:xfrm>
                        <a:off x="941045" y="4468885"/>
                        <a:ext cx="429875"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O</a:t>
                        </a:r>
                      </a:p>
                    </p:txBody>
                  </p:sp>
                  <p:cxnSp>
                    <p:nvCxnSpPr>
                      <p:cNvPr id="102" name="Straight Connector 101"/>
                      <p:cNvCxnSpPr/>
                      <p:nvPr/>
                    </p:nvCxnSpPr>
                    <p:spPr>
                      <a:xfrm flipH="1">
                        <a:off x="1279669" y="4721529"/>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93" name="Group 92"/>
                    <p:cNvGrpSpPr/>
                    <p:nvPr/>
                  </p:nvGrpSpPr>
                  <p:grpSpPr>
                    <a:xfrm rot="5400000">
                      <a:off x="1365396" y="4267191"/>
                      <a:ext cx="117187" cy="45719"/>
                      <a:chOff x="6603669" y="4525964"/>
                      <a:chExt cx="117187" cy="45719"/>
                    </a:xfrm>
                  </p:grpSpPr>
                  <p:sp>
                    <p:nvSpPr>
                      <p:cNvPr id="98" name="Oval 97"/>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 name="Group 93"/>
                    <p:cNvGrpSpPr/>
                    <p:nvPr/>
                  </p:nvGrpSpPr>
                  <p:grpSpPr>
                    <a:xfrm rot="5400000">
                      <a:off x="1662045" y="4271926"/>
                      <a:ext cx="117187" cy="45719"/>
                      <a:chOff x="6603669" y="4525964"/>
                      <a:chExt cx="117187" cy="45719"/>
                    </a:xfrm>
                  </p:grpSpPr>
                  <p:sp>
                    <p:nvSpPr>
                      <p:cNvPr id="96" name="Oval 95"/>
                      <p:cNvSpPr/>
                      <p:nvPr/>
                    </p:nvSpPr>
                    <p:spPr>
                      <a:xfrm>
                        <a:off x="6603669"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6675137" y="4525964"/>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5" name="Rectangle 94"/>
                    <p:cNvSpPr/>
                    <p:nvPr/>
                  </p:nvSpPr>
                  <p:spPr>
                    <a:xfrm>
                      <a:off x="947418" y="4680144"/>
                      <a:ext cx="429875"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O</a:t>
                      </a:r>
                      <a:endParaRPr lang="en-US" sz="2200" dirty="0">
                        <a:solidFill>
                          <a:schemeClr val="tx1">
                            <a:lumMod val="75000"/>
                            <a:lumOff val="25000"/>
                          </a:schemeClr>
                        </a:solidFill>
                        <a:latin typeface="Century Gothic"/>
                        <a:cs typeface="Century Gothic"/>
                      </a:endParaRPr>
                    </a:p>
                  </p:txBody>
                </p:sp>
              </p:grpSp>
            </p:grpSp>
            <p:sp>
              <p:nvSpPr>
                <p:cNvPr id="103" name="Rectangle 102"/>
                <p:cNvSpPr/>
                <p:nvPr/>
              </p:nvSpPr>
              <p:spPr>
                <a:xfrm>
                  <a:off x="1219030" y="4269462"/>
                  <a:ext cx="377389" cy="430887"/>
                </a:xfrm>
                <a:prstGeom prst="rect">
                  <a:avLst/>
                </a:prstGeom>
              </p:spPr>
              <p:txBody>
                <a:bodyPr wrap="none">
                  <a:spAutoFit/>
                </a:bodyPr>
                <a:lstStyle/>
                <a:p>
                  <a:r>
                    <a:rPr lang="en-US" sz="2200" dirty="0">
                      <a:solidFill>
                        <a:schemeClr val="tx1">
                          <a:lumMod val="75000"/>
                          <a:lumOff val="25000"/>
                        </a:schemeClr>
                      </a:solidFill>
                      <a:latin typeface="Century Gothic"/>
                      <a:cs typeface="Century Gothic"/>
                    </a:rPr>
                    <a:t>H</a:t>
                  </a:r>
                </a:p>
              </p:txBody>
            </p:sp>
            <p:cxnSp>
              <p:nvCxnSpPr>
                <p:cNvPr id="104" name="Straight Connector 103"/>
                <p:cNvCxnSpPr/>
                <p:nvPr/>
              </p:nvCxnSpPr>
              <p:spPr>
                <a:xfrm flipH="1" flipV="1">
                  <a:off x="1532125" y="4489362"/>
                  <a:ext cx="170919"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grpSp>
        <p:grpSp>
          <p:nvGrpSpPr>
            <p:cNvPr id="113" name="Group 112"/>
            <p:cNvGrpSpPr/>
            <p:nvPr/>
          </p:nvGrpSpPr>
          <p:grpSpPr>
            <a:xfrm rot="6850964">
              <a:off x="1920506" y="4529319"/>
              <a:ext cx="117187" cy="45719"/>
              <a:chOff x="1478758" y="2733255"/>
              <a:chExt cx="117187" cy="45719"/>
            </a:xfrm>
          </p:grpSpPr>
          <p:sp>
            <p:nvSpPr>
              <p:cNvPr id="111" name="Oval 110"/>
              <p:cNvSpPr/>
              <p:nvPr/>
            </p:nvSpPr>
            <p:spPr>
              <a:xfrm>
                <a:off x="1478758" y="2733255"/>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Oval 111"/>
              <p:cNvSpPr/>
              <p:nvPr/>
            </p:nvSpPr>
            <p:spPr>
              <a:xfrm>
                <a:off x="1550226" y="2733255"/>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4" name="Group 113"/>
            <p:cNvGrpSpPr/>
            <p:nvPr/>
          </p:nvGrpSpPr>
          <p:grpSpPr>
            <a:xfrm rot="2088551">
              <a:off x="1710178" y="4591462"/>
              <a:ext cx="117187" cy="45719"/>
              <a:chOff x="1478758" y="2733255"/>
              <a:chExt cx="117187" cy="45719"/>
            </a:xfrm>
          </p:grpSpPr>
          <p:sp>
            <p:nvSpPr>
              <p:cNvPr id="115" name="Oval 114"/>
              <p:cNvSpPr/>
              <p:nvPr/>
            </p:nvSpPr>
            <p:spPr>
              <a:xfrm>
                <a:off x="1478758" y="2733255"/>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Oval 115"/>
              <p:cNvSpPr/>
              <p:nvPr/>
            </p:nvSpPr>
            <p:spPr>
              <a:xfrm>
                <a:off x="1550226" y="2733255"/>
                <a:ext cx="45719" cy="45719"/>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118261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#4</a:t>
            </a:r>
            <a:endParaRPr lang="en-US" dirty="0"/>
          </a:p>
        </p:txBody>
      </p:sp>
      <p:sp>
        <p:nvSpPr>
          <p:cNvPr id="3" name="Content Placeholder 2"/>
          <p:cNvSpPr>
            <a:spLocks noGrp="1"/>
          </p:cNvSpPr>
          <p:nvPr>
            <p:ph idx="1"/>
          </p:nvPr>
        </p:nvSpPr>
        <p:spPr/>
        <p:txBody>
          <a:bodyPr/>
          <a:lstStyle/>
          <a:p>
            <a:pPr marL="0" indent="0">
              <a:buNone/>
            </a:pPr>
            <a:r>
              <a:rPr lang="en-US" dirty="0">
                <a:solidFill>
                  <a:schemeClr val="tx1">
                    <a:lumMod val="75000"/>
                    <a:lumOff val="25000"/>
                  </a:schemeClr>
                </a:solidFill>
                <a:latin typeface="Century Gothic"/>
                <a:cs typeface="Century Gothic"/>
              </a:rPr>
              <a:t>Which of the following bonds are polar?</a:t>
            </a:r>
          </a:p>
          <a:p>
            <a:pPr marL="514350" indent="-514350">
              <a:buAutoNum type="arabicPeriod"/>
            </a:pPr>
            <a:r>
              <a:rPr lang="en-US" dirty="0">
                <a:solidFill>
                  <a:schemeClr val="tx1">
                    <a:lumMod val="75000"/>
                    <a:lumOff val="25000"/>
                  </a:schemeClr>
                </a:solidFill>
                <a:latin typeface="Century Gothic"/>
                <a:cs typeface="Century Gothic"/>
              </a:rPr>
              <a:t>Li-N</a:t>
            </a:r>
          </a:p>
          <a:p>
            <a:pPr marL="514350" indent="-514350">
              <a:buAutoNum type="arabicPeriod"/>
            </a:pPr>
            <a:r>
              <a:rPr lang="en-US" dirty="0">
                <a:solidFill>
                  <a:schemeClr val="tx1">
                    <a:lumMod val="75000"/>
                    <a:lumOff val="25000"/>
                  </a:schemeClr>
                </a:solidFill>
                <a:latin typeface="Century Gothic"/>
                <a:cs typeface="Century Gothic"/>
              </a:rPr>
              <a:t>C-S</a:t>
            </a:r>
          </a:p>
          <a:p>
            <a:pPr marL="514350" indent="-514350">
              <a:buAutoNum type="arabicPeriod"/>
            </a:pPr>
            <a:r>
              <a:rPr lang="en-US" dirty="0">
                <a:solidFill>
                  <a:schemeClr val="tx1">
                    <a:lumMod val="75000"/>
                    <a:lumOff val="25000"/>
                  </a:schemeClr>
                </a:solidFill>
                <a:latin typeface="Century Gothic"/>
                <a:cs typeface="Century Gothic"/>
              </a:rPr>
              <a:t>P-H</a:t>
            </a:r>
          </a:p>
          <a:p>
            <a:pPr marL="514350" indent="-514350">
              <a:buAutoNum type="arabicPeriod"/>
            </a:pPr>
            <a:r>
              <a:rPr lang="en-US" dirty="0">
                <a:solidFill>
                  <a:schemeClr val="tx1">
                    <a:lumMod val="75000"/>
                    <a:lumOff val="25000"/>
                  </a:schemeClr>
                </a:solidFill>
                <a:latin typeface="Century Gothic"/>
                <a:cs typeface="Century Gothic"/>
              </a:rPr>
              <a:t>C-H</a:t>
            </a:r>
          </a:p>
          <a:p>
            <a:pPr marL="514350" indent="-514350">
              <a:buAutoNum type="arabicPeriod"/>
            </a:pPr>
            <a:r>
              <a:rPr lang="en-US" dirty="0">
                <a:solidFill>
                  <a:schemeClr val="tx1">
                    <a:lumMod val="75000"/>
                    <a:lumOff val="25000"/>
                  </a:schemeClr>
                </a:solidFill>
                <a:latin typeface="Century Gothic"/>
                <a:cs typeface="Century Gothic"/>
              </a:rPr>
              <a:t>O-K</a:t>
            </a:r>
          </a:p>
          <a:p>
            <a:pPr marL="514350" indent="-514350">
              <a:buAutoNum type="arabicPeriod"/>
            </a:pPr>
            <a:r>
              <a:rPr lang="en-US" dirty="0" err="1">
                <a:solidFill>
                  <a:schemeClr val="tx1">
                    <a:lumMod val="75000"/>
                    <a:lumOff val="25000"/>
                  </a:schemeClr>
                </a:solidFill>
                <a:latin typeface="Century Gothic"/>
                <a:cs typeface="Century Gothic"/>
              </a:rPr>
              <a:t>Cl</a:t>
            </a:r>
            <a:r>
              <a:rPr lang="en-US" dirty="0">
                <a:solidFill>
                  <a:schemeClr val="tx1">
                    <a:lumMod val="75000"/>
                    <a:lumOff val="25000"/>
                  </a:schemeClr>
                </a:solidFill>
                <a:latin typeface="Century Gothic"/>
                <a:cs typeface="Century Gothic"/>
              </a:rPr>
              <a:t>-</a:t>
            </a:r>
            <a:r>
              <a:rPr lang="en-US" dirty="0" smtClean="0">
                <a:solidFill>
                  <a:schemeClr val="tx1">
                    <a:lumMod val="75000"/>
                    <a:lumOff val="25000"/>
                  </a:schemeClr>
                </a:solidFill>
                <a:latin typeface="Century Gothic"/>
                <a:cs typeface="Century Gothic"/>
              </a:rPr>
              <a:t>As</a:t>
            </a:r>
            <a:endParaRPr lang="en-US" dirty="0">
              <a:solidFill>
                <a:schemeClr val="tx1">
                  <a:lumMod val="75000"/>
                  <a:lumOff val="25000"/>
                </a:schemeClr>
              </a:solidFill>
              <a:latin typeface="Century Gothic"/>
              <a:cs typeface="Century Gothic"/>
            </a:endParaRPr>
          </a:p>
        </p:txBody>
      </p:sp>
    </p:spTree>
    <p:extLst>
      <p:ext uri="{BB962C8B-B14F-4D97-AF65-F5344CB8AC3E}">
        <p14:creationId xmlns:p14="http://schemas.microsoft.com/office/powerpoint/2010/main" val="4227158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Electronegativity</a:t>
            </a:r>
            <a:endParaRPr lang="en-US" dirty="0"/>
          </a:p>
        </p:txBody>
      </p:sp>
      <p:sp>
        <p:nvSpPr>
          <p:cNvPr id="3" name="Content Placeholder 2"/>
          <p:cNvSpPr>
            <a:spLocks noGrp="1"/>
          </p:cNvSpPr>
          <p:nvPr>
            <p:ph idx="1"/>
          </p:nvPr>
        </p:nvSpPr>
        <p:spPr/>
        <p:txBody>
          <a:bodyPr/>
          <a:lstStyle/>
          <a:p>
            <a:r>
              <a:rPr lang="en-US" dirty="0" smtClean="0">
                <a:solidFill>
                  <a:schemeClr val="tx1">
                    <a:lumMod val="75000"/>
                    <a:lumOff val="25000"/>
                  </a:schemeClr>
                </a:solidFill>
              </a:rPr>
              <a:t>Ability of an atom to attract electrons for a bond</a:t>
            </a:r>
          </a:p>
          <a:p>
            <a:endParaRPr lang="en-US" dirty="0" smtClean="0">
              <a:solidFill>
                <a:schemeClr val="tx1">
                  <a:lumMod val="75000"/>
                  <a:lumOff val="25000"/>
                </a:schemeClr>
              </a:solidFill>
            </a:endParaRPr>
          </a:p>
          <a:p>
            <a:r>
              <a:rPr lang="en-US" dirty="0" smtClean="0">
                <a:solidFill>
                  <a:schemeClr val="tx1">
                    <a:lumMod val="75000"/>
                    <a:lumOff val="25000"/>
                  </a:schemeClr>
                </a:solidFill>
              </a:rPr>
              <a:t>How much an atom “wants” electrons</a:t>
            </a:r>
          </a:p>
          <a:p>
            <a:endParaRPr lang="en-US" dirty="0" smtClean="0">
              <a:solidFill>
                <a:schemeClr val="tx1">
                  <a:lumMod val="75000"/>
                  <a:lumOff val="25000"/>
                </a:schemeClr>
              </a:solidFill>
            </a:endParaRPr>
          </a:p>
          <a:p>
            <a:r>
              <a:rPr lang="en-US" dirty="0" smtClean="0">
                <a:solidFill>
                  <a:schemeClr val="tx1">
                    <a:lumMod val="75000"/>
                    <a:lumOff val="25000"/>
                  </a:schemeClr>
                </a:solidFill>
              </a:rPr>
              <a:t>When atoms share electrons in a covalent bond, the electrons are not always shared equally</a:t>
            </a:r>
          </a:p>
          <a:p>
            <a:endParaRPr lang="en-US" dirty="0">
              <a:solidFill>
                <a:schemeClr val="tx1">
                  <a:lumMod val="75000"/>
                  <a:lumOff val="25000"/>
                </a:schemeClr>
              </a:solidFill>
            </a:endParaRPr>
          </a:p>
          <a:p>
            <a:r>
              <a:rPr lang="en-US" dirty="0" smtClean="0">
                <a:solidFill>
                  <a:schemeClr val="tx1">
                    <a:lumMod val="75000"/>
                    <a:lumOff val="25000"/>
                  </a:schemeClr>
                </a:solidFill>
              </a:rPr>
              <a:t>Extent of sharing is based on electronegativity values</a:t>
            </a:r>
            <a:endParaRPr lang="en-US" dirty="0">
              <a:solidFill>
                <a:schemeClr val="tx1">
                  <a:lumMod val="75000"/>
                  <a:lumOff val="25000"/>
                </a:schemeClr>
              </a:solidFill>
            </a:endParaRPr>
          </a:p>
        </p:txBody>
      </p:sp>
    </p:spTree>
    <p:extLst>
      <p:ext uri="{BB962C8B-B14F-4D97-AF65-F5344CB8AC3E}">
        <p14:creationId xmlns:p14="http://schemas.microsoft.com/office/powerpoint/2010/main" val="376329141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#5</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404040"/>
                </a:solidFill>
              </a:rPr>
              <a:t>Draw a dipole arrow for any polar bond.</a:t>
            </a:r>
            <a:endParaRPr lang="en-US" dirty="0">
              <a:solidFill>
                <a:srgbClr val="404040"/>
              </a:solidFill>
            </a:endParaRPr>
          </a:p>
        </p:txBody>
      </p:sp>
      <p:grpSp>
        <p:nvGrpSpPr>
          <p:cNvPr id="7" name="Group 6"/>
          <p:cNvGrpSpPr/>
          <p:nvPr/>
        </p:nvGrpSpPr>
        <p:grpSpPr>
          <a:xfrm>
            <a:off x="1412769" y="3407053"/>
            <a:ext cx="1391243" cy="711784"/>
            <a:chOff x="2055415" y="4459063"/>
            <a:chExt cx="667946" cy="343317"/>
          </a:xfrm>
        </p:grpSpPr>
        <p:sp>
          <p:nvSpPr>
            <p:cNvPr id="8" name="Rectangle 7"/>
            <p:cNvSpPr/>
            <p:nvPr/>
          </p:nvSpPr>
          <p:spPr>
            <a:xfrm>
              <a:off x="2055415" y="4460943"/>
              <a:ext cx="267893" cy="341437"/>
            </a:xfrm>
            <a:prstGeom prst="rect">
              <a:avLst/>
            </a:prstGeom>
          </p:spPr>
          <p:txBody>
            <a:bodyPr wrap="square">
              <a:spAutoFit/>
            </a:bodyPr>
            <a:lstStyle/>
            <a:p>
              <a:r>
                <a:rPr lang="en-US" sz="4000" dirty="0">
                  <a:solidFill>
                    <a:schemeClr val="tx1">
                      <a:lumMod val="75000"/>
                      <a:lumOff val="25000"/>
                    </a:schemeClr>
                  </a:solidFill>
                  <a:latin typeface="Century Gothic"/>
                  <a:cs typeface="Century Gothic"/>
                </a:rPr>
                <a:t>B</a:t>
              </a:r>
              <a:endParaRPr lang="en-US" sz="4000" dirty="0">
                <a:solidFill>
                  <a:schemeClr val="tx1">
                    <a:lumMod val="75000"/>
                    <a:lumOff val="25000"/>
                  </a:schemeClr>
                </a:solidFill>
                <a:latin typeface="Century Gothic"/>
                <a:cs typeface="Century Gothic"/>
              </a:endParaRPr>
            </a:p>
          </p:txBody>
        </p:sp>
        <p:cxnSp>
          <p:nvCxnSpPr>
            <p:cNvPr id="9" name="Straight Connector 8"/>
            <p:cNvCxnSpPr/>
            <p:nvPr/>
          </p:nvCxnSpPr>
          <p:spPr>
            <a:xfrm flipH="1">
              <a:off x="2281868" y="4651323"/>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2434482" y="4459063"/>
              <a:ext cx="288879" cy="341437"/>
            </a:xfrm>
            <a:prstGeom prst="rect">
              <a:avLst/>
            </a:prstGeom>
          </p:spPr>
          <p:txBody>
            <a:bodyPr wrap="none">
              <a:spAutoFit/>
            </a:bodyPr>
            <a:lstStyle/>
            <a:p>
              <a:r>
                <a:rPr lang="en-US" sz="4000" dirty="0">
                  <a:solidFill>
                    <a:schemeClr val="tx1">
                      <a:lumMod val="75000"/>
                      <a:lumOff val="25000"/>
                    </a:schemeClr>
                  </a:solidFill>
                  <a:latin typeface="Century Gothic"/>
                  <a:cs typeface="Century Gothic"/>
                </a:rPr>
                <a:t>C</a:t>
              </a:r>
              <a:endParaRPr lang="en-US" sz="4000" dirty="0">
                <a:solidFill>
                  <a:schemeClr val="tx1">
                    <a:lumMod val="75000"/>
                    <a:lumOff val="25000"/>
                  </a:schemeClr>
                </a:solidFill>
                <a:latin typeface="Century Gothic"/>
                <a:cs typeface="Century Gothic"/>
              </a:endParaRPr>
            </a:p>
          </p:txBody>
        </p:sp>
      </p:grpSp>
      <p:grpSp>
        <p:nvGrpSpPr>
          <p:cNvPr id="11" name="Group 10"/>
          <p:cNvGrpSpPr/>
          <p:nvPr/>
        </p:nvGrpSpPr>
        <p:grpSpPr>
          <a:xfrm>
            <a:off x="3765713" y="3410951"/>
            <a:ext cx="1350841" cy="711784"/>
            <a:chOff x="2037655" y="4459063"/>
            <a:chExt cx="648548" cy="343317"/>
          </a:xfrm>
        </p:grpSpPr>
        <p:sp>
          <p:nvSpPr>
            <p:cNvPr id="12" name="Rectangle 11"/>
            <p:cNvSpPr/>
            <p:nvPr/>
          </p:nvSpPr>
          <p:spPr>
            <a:xfrm>
              <a:off x="2037655" y="4460943"/>
              <a:ext cx="267893" cy="341437"/>
            </a:xfrm>
            <a:prstGeom prst="rect">
              <a:avLst/>
            </a:prstGeom>
          </p:spPr>
          <p:txBody>
            <a:bodyPr wrap="square">
              <a:spAutoFit/>
            </a:bodyPr>
            <a:lstStyle/>
            <a:p>
              <a:r>
                <a:rPr lang="en-US" sz="4000" dirty="0">
                  <a:solidFill>
                    <a:schemeClr val="tx1">
                      <a:lumMod val="75000"/>
                      <a:lumOff val="25000"/>
                    </a:schemeClr>
                  </a:solidFill>
                  <a:latin typeface="Century Gothic"/>
                  <a:cs typeface="Century Gothic"/>
                </a:rPr>
                <a:t>C</a:t>
              </a:r>
            </a:p>
          </p:txBody>
        </p:sp>
        <p:cxnSp>
          <p:nvCxnSpPr>
            <p:cNvPr id="13" name="Straight Connector 12"/>
            <p:cNvCxnSpPr/>
            <p:nvPr/>
          </p:nvCxnSpPr>
          <p:spPr>
            <a:xfrm flipH="1">
              <a:off x="2281868" y="4651323"/>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434482" y="4459063"/>
              <a:ext cx="251721" cy="341437"/>
            </a:xfrm>
            <a:prstGeom prst="rect">
              <a:avLst/>
            </a:prstGeom>
          </p:spPr>
          <p:txBody>
            <a:bodyPr wrap="none">
              <a:spAutoFit/>
            </a:bodyPr>
            <a:lstStyle/>
            <a:p>
              <a:r>
                <a:rPr lang="en-US" sz="4000" dirty="0" smtClean="0">
                  <a:solidFill>
                    <a:schemeClr val="tx1">
                      <a:lumMod val="75000"/>
                      <a:lumOff val="25000"/>
                    </a:schemeClr>
                  </a:solidFill>
                  <a:latin typeface="Century Gothic"/>
                  <a:cs typeface="Century Gothic"/>
                </a:rPr>
                <a:t>Li</a:t>
              </a:r>
              <a:endParaRPr lang="en-US" sz="4000" dirty="0">
                <a:solidFill>
                  <a:schemeClr val="tx1">
                    <a:lumMod val="75000"/>
                    <a:lumOff val="25000"/>
                  </a:schemeClr>
                </a:solidFill>
                <a:latin typeface="Century Gothic"/>
                <a:cs typeface="Century Gothic"/>
              </a:endParaRPr>
            </a:p>
          </p:txBody>
        </p:sp>
      </p:grpSp>
      <p:grpSp>
        <p:nvGrpSpPr>
          <p:cNvPr id="15" name="Group 14"/>
          <p:cNvGrpSpPr/>
          <p:nvPr/>
        </p:nvGrpSpPr>
        <p:grpSpPr>
          <a:xfrm>
            <a:off x="6128277" y="3403155"/>
            <a:ext cx="1530930" cy="711784"/>
            <a:chOff x="2037655" y="4459063"/>
            <a:chExt cx="735010" cy="343317"/>
          </a:xfrm>
        </p:grpSpPr>
        <p:sp>
          <p:nvSpPr>
            <p:cNvPr id="16" name="Rectangle 15"/>
            <p:cNvSpPr/>
            <p:nvPr/>
          </p:nvSpPr>
          <p:spPr>
            <a:xfrm>
              <a:off x="2037655" y="4460943"/>
              <a:ext cx="267893" cy="341437"/>
            </a:xfrm>
            <a:prstGeom prst="rect">
              <a:avLst/>
            </a:prstGeom>
          </p:spPr>
          <p:txBody>
            <a:bodyPr wrap="square">
              <a:spAutoFit/>
            </a:bodyPr>
            <a:lstStyle/>
            <a:p>
              <a:r>
                <a:rPr lang="en-US" sz="4000" dirty="0">
                  <a:solidFill>
                    <a:schemeClr val="tx1">
                      <a:lumMod val="75000"/>
                      <a:lumOff val="25000"/>
                    </a:schemeClr>
                  </a:solidFill>
                  <a:latin typeface="Century Gothic"/>
                  <a:cs typeface="Century Gothic"/>
                </a:rPr>
                <a:t>C</a:t>
              </a:r>
            </a:p>
          </p:txBody>
        </p:sp>
        <p:cxnSp>
          <p:nvCxnSpPr>
            <p:cNvPr id="17" name="Straight Connector 16"/>
            <p:cNvCxnSpPr/>
            <p:nvPr/>
          </p:nvCxnSpPr>
          <p:spPr>
            <a:xfrm flipH="1">
              <a:off x="2281868" y="4651323"/>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2434482" y="4459063"/>
              <a:ext cx="338183" cy="341437"/>
            </a:xfrm>
            <a:prstGeom prst="rect">
              <a:avLst/>
            </a:prstGeom>
          </p:spPr>
          <p:txBody>
            <a:bodyPr wrap="none">
              <a:spAutoFit/>
            </a:bodyPr>
            <a:lstStyle/>
            <a:p>
              <a:r>
                <a:rPr lang="en-US" sz="4000" dirty="0" err="1" smtClean="0">
                  <a:solidFill>
                    <a:schemeClr val="tx1">
                      <a:lumMod val="75000"/>
                      <a:lumOff val="25000"/>
                    </a:schemeClr>
                  </a:solidFill>
                  <a:latin typeface="Century Gothic"/>
                  <a:cs typeface="Century Gothic"/>
                </a:rPr>
                <a:t>Cl</a:t>
              </a:r>
              <a:endParaRPr lang="en-US" sz="4000" dirty="0">
                <a:solidFill>
                  <a:schemeClr val="tx1">
                    <a:lumMod val="75000"/>
                    <a:lumOff val="25000"/>
                  </a:schemeClr>
                </a:solidFill>
                <a:latin typeface="Century Gothic"/>
                <a:cs typeface="Century Gothic"/>
              </a:endParaRPr>
            </a:p>
          </p:txBody>
        </p:sp>
      </p:grpSp>
    </p:spTree>
    <p:extLst>
      <p:ext uri="{BB962C8B-B14F-4D97-AF65-F5344CB8AC3E}">
        <p14:creationId xmlns:p14="http://schemas.microsoft.com/office/powerpoint/2010/main" val="1861062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#6</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lumMod val="75000"/>
                    <a:lumOff val="25000"/>
                  </a:schemeClr>
                </a:solidFill>
              </a:rPr>
              <a:t>Label the polar bonds in each molecule and then decide if the molecule is polar or nonpolar.</a:t>
            </a:r>
          </a:p>
          <a:p>
            <a:pPr marL="0" indent="0">
              <a:buNone/>
            </a:pPr>
            <a:endParaRPr lang="en-US" dirty="0">
              <a:solidFill>
                <a:schemeClr val="tx1">
                  <a:lumMod val="75000"/>
                  <a:lumOff val="25000"/>
                </a:schemeClr>
              </a:solidFill>
            </a:endParaRPr>
          </a:p>
          <a:p>
            <a:pPr marL="457200" indent="-457200">
              <a:buAutoNum type="alphaLcPeriod"/>
            </a:pPr>
            <a:r>
              <a:rPr lang="en-US" dirty="0" err="1" smtClean="0">
                <a:solidFill>
                  <a:schemeClr val="tx1">
                    <a:lumMod val="75000"/>
                    <a:lumOff val="25000"/>
                  </a:schemeClr>
                </a:solidFill>
              </a:rPr>
              <a:t>HCl</a:t>
            </a:r>
            <a:endParaRPr lang="en-US" dirty="0" smtClean="0">
              <a:solidFill>
                <a:schemeClr val="tx1">
                  <a:lumMod val="75000"/>
                  <a:lumOff val="25000"/>
                </a:schemeClr>
              </a:solidFill>
            </a:endParaRPr>
          </a:p>
          <a:p>
            <a:pPr marL="457200" indent="-457200">
              <a:buAutoNum type="alphaLcPeriod"/>
            </a:pPr>
            <a:r>
              <a:rPr lang="en-US" dirty="0" smtClean="0">
                <a:solidFill>
                  <a:schemeClr val="tx1">
                    <a:lumMod val="75000"/>
                    <a:lumOff val="25000"/>
                  </a:schemeClr>
                </a:solidFill>
              </a:rPr>
              <a:t>C</a:t>
            </a:r>
            <a:r>
              <a:rPr lang="en-US" baseline="-25000" dirty="0" smtClean="0">
                <a:solidFill>
                  <a:schemeClr val="tx1">
                    <a:lumMod val="75000"/>
                    <a:lumOff val="25000"/>
                  </a:schemeClr>
                </a:solidFill>
              </a:rPr>
              <a:t>2</a:t>
            </a:r>
            <a:r>
              <a:rPr lang="en-US" dirty="0" smtClean="0">
                <a:solidFill>
                  <a:schemeClr val="tx1">
                    <a:lumMod val="75000"/>
                    <a:lumOff val="25000"/>
                  </a:schemeClr>
                </a:solidFill>
              </a:rPr>
              <a:t>H</a:t>
            </a:r>
            <a:r>
              <a:rPr lang="en-US" baseline="-25000" dirty="0" smtClean="0">
                <a:solidFill>
                  <a:schemeClr val="tx1">
                    <a:lumMod val="75000"/>
                    <a:lumOff val="25000"/>
                  </a:schemeClr>
                </a:solidFill>
              </a:rPr>
              <a:t>6</a:t>
            </a:r>
          </a:p>
          <a:p>
            <a:pPr marL="457200" indent="-457200">
              <a:buAutoNum type="alphaLcPeriod"/>
            </a:pPr>
            <a:r>
              <a:rPr lang="en-US" dirty="0" smtClean="0">
                <a:solidFill>
                  <a:schemeClr val="tx1">
                    <a:lumMod val="75000"/>
                    <a:lumOff val="25000"/>
                  </a:schemeClr>
                </a:solidFill>
              </a:rPr>
              <a:t>CH</a:t>
            </a:r>
            <a:r>
              <a:rPr lang="en-US" baseline="-25000" dirty="0" smtClean="0">
                <a:solidFill>
                  <a:schemeClr val="tx1">
                    <a:lumMod val="75000"/>
                    <a:lumOff val="25000"/>
                  </a:schemeClr>
                </a:solidFill>
              </a:rPr>
              <a:t>2</a:t>
            </a:r>
            <a:r>
              <a:rPr lang="en-US" dirty="0" smtClean="0">
                <a:solidFill>
                  <a:schemeClr val="tx1">
                    <a:lumMod val="75000"/>
                    <a:lumOff val="25000"/>
                  </a:schemeClr>
                </a:solidFill>
              </a:rPr>
              <a:t>F</a:t>
            </a:r>
            <a:r>
              <a:rPr lang="en-US" baseline="-25000" dirty="0" smtClean="0">
                <a:solidFill>
                  <a:schemeClr val="tx1">
                    <a:lumMod val="75000"/>
                    <a:lumOff val="25000"/>
                  </a:schemeClr>
                </a:solidFill>
              </a:rPr>
              <a:t>2</a:t>
            </a:r>
            <a:endParaRPr lang="en-US" dirty="0" smtClean="0">
              <a:solidFill>
                <a:schemeClr val="tx1">
                  <a:lumMod val="75000"/>
                  <a:lumOff val="25000"/>
                </a:schemeClr>
              </a:solidFill>
            </a:endParaRPr>
          </a:p>
          <a:p>
            <a:pPr marL="457200" indent="-457200">
              <a:buAutoNum type="alphaLcPeriod"/>
            </a:pPr>
            <a:r>
              <a:rPr lang="en-US" dirty="0" smtClean="0">
                <a:solidFill>
                  <a:schemeClr val="tx1">
                    <a:lumMod val="75000"/>
                    <a:lumOff val="25000"/>
                  </a:schemeClr>
                </a:solidFill>
              </a:rPr>
              <a:t>CCl</a:t>
            </a:r>
            <a:r>
              <a:rPr lang="en-US" baseline="-25000" dirty="0" smtClean="0">
                <a:solidFill>
                  <a:schemeClr val="tx1">
                    <a:lumMod val="75000"/>
                    <a:lumOff val="25000"/>
                  </a:schemeClr>
                </a:solidFill>
              </a:rPr>
              <a:t>4</a:t>
            </a:r>
            <a:endParaRPr lang="en-US" baseline="-25000" dirty="0">
              <a:solidFill>
                <a:schemeClr val="tx1">
                  <a:lumMod val="75000"/>
                  <a:lumOff val="25000"/>
                </a:schemeClr>
              </a:solidFill>
            </a:endParaRPr>
          </a:p>
        </p:txBody>
      </p:sp>
    </p:spTree>
    <p:extLst>
      <p:ext uri="{BB962C8B-B14F-4D97-AF65-F5344CB8AC3E}">
        <p14:creationId xmlns:p14="http://schemas.microsoft.com/office/powerpoint/2010/main" val="3411541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Electronegativity Values</a:t>
            </a:r>
            <a:endParaRPr lang="en-US" dirty="0"/>
          </a:p>
        </p:txBody>
      </p:sp>
      <p:pic>
        <p:nvPicPr>
          <p:cNvPr id="4" name="Content Placeholder 3" descr="-b2dica-electronegativitat.png"/>
          <p:cNvPicPr>
            <a:picLocks noGrp="1" noChangeAspect="1"/>
          </p:cNvPicPr>
          <p:nvPr>
            <p:ph idx="1"/>
          </p:nvPr>
        </p:nvPicPr>
        <p:blipFill>
          <a:blip r:embed="rId2">
            <a:extLst>
              <a:ext uri="{28A0092B-C50C-407E-A947-70E740481C1C}">
                <a14:useLocalDpi xmlns:a14="http://schemas.microsoft.com/office/drawing/2010/main" val="0"/>
              </a:ext>
            </a:extLst>
          </a:blip>
          <a:srcRect l="432" r="432"/>
          <a:stretch>
            <a:fillRect/>
          </a:stretch>
        </p:blipFill>
        <p:spPr>
          <a:prstGeom prst="rect">
            <a:avLst/>
          </a:prstGeom>
        </p:spPr>
      </p:pic>
      <p:sp>
        <p:nvSpPr>
          <p:cNvPr id="3" name="TextBox 2"/>
          <p:cNvSpPr txBox="1"/>
          <p:nvPr/>
        </p:nvSpPr>
        <p:spPr>
          <a:xfrm>
            <a:off x="1245297" y="6287784"/>
            <a:ext cx="1615189" cy="246221"/>
          </a:xfrm>
          <a:prstGeom prst="rect">
            <a:avLst/>
          </a:prstGeom>
          <a:noFill/>
        </p:spPr>
        <p:txBody>
          <a:bodyPr wrap="square" rtlCol="0">
            <a:spAutoFit/>
          </a:bodyPr>
          <a:lstStyle/>
          <a:p>
            <a:r>
              <a:rPr lang="en-US" sz="1000" dirty="0" smtClean="0">
                <a:latin typeface="Century Gothic"/>
                <a:cs typeface="Century Gothic"/>
                <a:hlinkClick r:id="rId3"/>
              </a:rPr>
              <a:t>Electronegativity Chart</a:t>
            </a:r>
            <a:endParaRPr lang="en-US" sz="1000" dirty="0">
              <a:latin typeface="Century Gothic"/>
              <a:cs typeface="Century Gothic"/>
            </a:endParaRPr>
          </a:p>
        </p:txBody>
      </p:sp>
    </p:spTree>
    <p:extLst>
      <p:ext uri="{BB962C8B-B14F-4D97-AF65-F5344CB8AC3E}">
        <p14:creationId xmlns:p14="http://schemas.microsoft.com/office/powerpoint/2010/main" val="31774259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#1</a:t>
            </a:r>
            <a:endParaRPr lang="en-US" dirty="0"/>
          </a:p>
        </p:txBody>
      </p:sp>
      <p:sp>
        <p:nvSpPr>
          <p:cNvPr id="3" name="Content Placeholder 2"/>
          <p:cNvSpPr>
            <a:spLocks noGrp="1"/>
          </p:cNvSpPr>
          <p:nvPr>
            <p:ph idx="1"/>
          </p:nvPr>
        </p:nvSpPr>
        <p:spPr/>
        <p:txBody>
          <a:bodyPr/>
          <a:lstStyle/>
          <a:p>
            <a:pPr marL="0" indent="0">
              <a:buNone/>
            </a:pPr>
            <a:r>
              <a:rPr lang="en-US" dirty="0">
                <a:solidFill>
                  <a:schemeClr val="tx1">
                    <a:lumMod val="75000"/>
                    <a:lumOff val="25000"/>
                  </a:schemeClr>
                </a:solidFill>
                <a:latin typeface="Century Gothic"/>
                <a:cs typeface="Century Gothic"/>
              </a:rPr>
              <a:t>Which type of element higher electronegativity values: metals or nonmetals?</a:t>
            </a: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29034376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#1 Solved</a:t>
            </a:r>
            <a:endParaRPr lang="en-US" dirty="0"/>
          </a:p>
        </p:txBody>
      </p:sp>
      <p:sp>
        <p:nvSpPr>
          <p:cNvPr id="3" name="Content Placeholder 2"/>
          <p:cNvSpPr>
            <a:spLocks noGrp="1"/>
          </p:cNvSpPr>
          <p:nvPr>
            <p:ph idx="1"/>
          </p:nvPr>
        </p:nvSpPr>
        <p:spPr/>
        <p:txBody>
          <a:bodyPr/>
          <a:lstStyle/>
          <a:p>
            <a:pPr marL="0" indent="0">
              <a:buNone/>
            </a:pPr>
            <a:r>
              <a:rPr lang="en-US" dirty="0">
                <a:solidFill>
                  <a:srgbClr val="404040"/>
                </a:solidFill>
                <a:latin typeface="Century Gothic"/>
                <a:cs typeface="Century Gothic"/>
              </a:rPr>
              <a:t>According to the chart of electronegativity values, almost all of the elements on the left have lower electronegativity values. Previously, we covered that the elements on the right (with the exception of H) are metals.</a:t>
            </a:r>
          </a:p>
          <a:p>
            <a:pPr marL="0" indent="0">
              <a:buNone/>
            </a:pPr>
            <a:endParaRPr lang="en-US" dirty="0">
              <a:solidFill>
                <a:srgbClr val="404040"/>
              </a:solidFill>
              <a:latin typeface="Century Gothic"/>
              <a:cs typeface="Century Gothic"/>
            </a:endParaRPr>
          </a:p>
          <a:p>
            <a:pPr marL="0" indent="0">
              <a:buNone/>
            </a:pPr>
            <a:r>
              <a:rPr lang="en-US" dirty="0">
                <a:solidFill>
                  <a:srgbClr val="404040"/>
                </a:solidFill>
                <a:latin typeface="Century Gothic"/>
                <a:cs typeface="Century Gothic"/>
              </a:rPr>
              <a:t>Therefore, the </a:t>
            </a:r>
            <a:r>
              <a:rPr lang="en-US" b="1" dirty="0">
                <a:solidFill>
                  <a:srgbClr val="404040"/>
                </a:solidFill>
                <a:latin typeface="Century Gothic"/>
                <a:cs typeface="Century Gothic"/>
              </a:rPr>
              <a:t>nonmetals</a:t>
            </a:r>
            <a:r>
              <a:rPr lang="en-US" dirty="0">
                <a:solidFill>
                  <a:srgbClr val="404040"/>
                </a:solidFill>
                <a:latin typeface="Century Gothic"/>
                <a:cs typeface="Century Gothic"/>
              </a:rPr>
              <a:t> have higher EN values.</a:t>
            </a:r>
          </a:p>
          <a:p>
            <a:pPr marL="0" indent="0">
              <a:buNone/>
            </a:pPr>
            <a:endParaRPr lang="en-US" dirty="0">
              <a:solidFill>
                <a:srgbClr val="404040"/>
              </a:solidFill>
            </a:endParaRPr>
          </a:p>
        </p:txBody>
      </p:sp>
    </p:spTree>
    <p:extLst>
      <p:ext uri="{BB962C8B-B14F-4D97-AF65-F5344CB8AC3E}">
        <p14:creationId xmlns:p14="http://schemas.microsoft.com/office/powerpoint/2010/main" val="3139826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Bond Polarity</a:t>
            </a:r>
            <a:endParaRPr lang="en-US" dirty="0"/>
          </a:p>
        </p:txBody>
      </p:sp>
      <p:sp>
        <p:nvSpPr>
          <p:cNvPr id="3" name="Content Placeholder 2"/>
          <p:cNvSpPr>
            <a:spLocks noGrp="1"/>
          </p:cNvSpPr>
          <p:nvPr>
            <p:ph idx="1"/>
          </p:nvPr>
        </p:nvSpPr>
        <p:spPr/>
        <p:txBody>
          <a:bodyPr/>
          <a:lstStyle/>
          <a:p>
            <a:r>
              <a:rPr lang="en-US" dirty="0" smtClean="0">
                <a:solidFill>
                  <a:srgbClr val="404040"/>
                </a:solidFill>
              </a:rPr>
              <a:t>When electrons are not shared equally, the result is a </a:t>
            </a:r>
            <a:r>
              <a:rPr lang="en-US" b="1" dirty="0" smtClean="0">
                <a:solidFill>
                  <a:srgbClr val="2F5897"/>
                </a:solidFill>
              </a:rPr>
              <a:t>polar covalent </a:t>
            </a:r>
            <a:r>
              <a:rPr lang="en-US" dirty="0" smtClean="0">
                <a:solidFill>
                  <a:srgbClr val="404040"/>
                </a:solidFill>
              </a:rPr>
              <a:t>bond</a:t>
            </a:r>
          </a:p>
          <a:p>
            <a:endParaRPr lang="en-US" dirty="0" smtClean="0">
              <a:solidFill>
                <a:srgbClr val="404040"/>
              </a:solidFill>
            </a:endParaRPr>
          </a:p>
          <a:p>
            <a:r>
              <a:rPr lang="en-US" dirty="0" smtClean="0">
                <a:solidFill>
                  <a:srgbClr val="404040"/>
                </a:solidFill>
              </a:rPr>
              <a:t>Electrons will spend more time around the atom with the higher electronegativity value</a:t>
            </a:r>
          </a:p>
          <a:p>
            <a:endParaRPr lang="en-US" dirty="0" smtClean="0">
              <a:solidFill>
                <a:srgbClr val="404040"/>
              </a:solidFill>
            </a:endParaRPr>
          </a:p>
          <a:p>
            <a:r>
              <a:rPr lang="en-US" dirty="0" smtClean="0">
                <a:solidFill>
                  <a:srgbClr val="404040"/>
                </a:solidFill>
              </a:rPr>
              <a:t>This creates a </a:t>
            </a:r>
            <a:r>
              <a:rPr lang="en-US" b="1" dirty="0" smtClean="0">
                <a:solidFill>
                  <a:srgbClr val="2F5897"/>
                </a:solidFill>
              </a:rPr>
              <a:t>dipole</a:t>
            </a:r>
            <a:r>
              <a:rPr lang="en-US" dirty="0" smtClean="0">
                <a:solidFill>
                  <a:srgbClr val="404040"/>
                </a:solidFill>
              </a:rPr>
              <a:t> (separation of charge)</a:t>
            </a:r>
            <a:endParaRPr lang="en-US" dirty="0">
              <a:solidFill>
                <a:srgbClr val="404040"/>
              </a:solidFill>
            </a:endParaRPr>
          </a:p>
        </p:txBody>
      </p:sp>
    </p:spTree>
    <p:extLst>
      <p:ext uri="{BB962C8B-B14F-4D97-AF65-F5344CB8AC3E}">
        <p14:creationId xmlns:p14="http://schemas.microsoft.com/office/powerpoint/2010/main" val="912829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Dipoles</a:t>
            </a:r>
            <a:endParaRPr lang="en-US" dirty="0"/>
          </a:p>
        </p:txBody>
      </p:sp>
      <p:sp>
        <p:nvSpPr>
          <p:cNvPr id="3" name="Content Placeholder 2"/>
          <p:cNvSpPr>
            <a:spLocks noGrp="1"/>
          </p:cNvSpPr>
          <p:nvPr>
            <p:ph idx="1"/>
          </p:nvPr>
        </p:nvSpPr>
        <p:spPr/>
        <p:txBody>
          <a:bodyPr/>
          <a:lstStyle/>
          <a:p>
            <a:r>
              <a:rPr lang="en-US" dirty="0" smtClean="0">
                <a:solidFill>
                  <a:srgbClr val="404040"/>
                </a:solidFill>
              </a:rPr>
              <a:t>To indicate a dipole, we use an arrow going from the </a:t>
            </a:r>
            <a:r>
              <a:rPr lang="en-US" b="1" dirty="0" smtClean="0">
                <a:solidFill>
                  <a:srgbClr val="404040"/>
                </a:solidFill>
              </a:rPr>
              <a:t>less electronegative </a:t>
            </a:r>
            <a:r>
              <a:rPr lang="en-US" dirty="0" smtClean="0">
                <a:solidFill>
                  <a:srgbClr val="404040"/>
                </a:solidFill>
              </a:rPr>
              <a:t>atom to the </a:t>
            </a:r>
            <a:r>
              <a:rPr lang="en-US" b="1" dirty="0" smtClean="0">
                <a:solidFill>
                  <a:srgbClr val="404040"/>
                </a:solidFill>
              </a:rPr>
              <a:t>more electronegative</a:t>
            </a:r>
            <a:r>
              <a:rPr lang="en-US" dirty="0" smtClean="0">
                <a:solidFill>
                  <a:srgbClr val="404040"/>
                </a:solidFill>
              </a:rPr>
              <a:t> atom</a:t>
            </a:r>
          </a:p>
          <a:p>
            <a:r>
              <a:rPr lang="en-US" dirty="0" smtClean="0">
                <a:solidFill>
                  <a:srgbClr val="404040"/>
                </a:solidFill>
              </a:rPr>
              <a:t>The symbol </a:t>
            </a:r>
            <a:r>
              <a:rPr lang="en-US" b="1" dirty="0" smtClean="0">
                <a:solidFill>
                  <a:schemeClr val="tx2"/>
                </a:solidFill>
                <a:latin typeface="Symbol" charset="2"/>
                <a:cs typeface="Symbol" charset="2"/>
              </a:rPr>
              <a:t>d</a:t>
            </a:r>
            <a:r>
              <a:rPr lang="en-US" b="1" baseline="30000" dirty="0" smtClean="0">
                <a:solidFill>
                  <a:schemeClr val="tx2"/>
                </a:solidFill>
              </a:rPr>
              <a:t>+</a:t>
            </a:r>
            <a:r>
              <a:rPr lang="en-US" baseline="30000" dirty="0" smtClean="0">
                <a:solidFill>
                  <a:srgbClr val="404040"/>
                </a:solidFill>
              </a:rPr>
              <a:t> </a:t>
            </a:r>
            <a:r>
              <a:rPr lang="en-US" dirty="0" smtClean="0">
                <a:solidFill>
                  <a:srgbClr val="404040"/>
                </a:solidFill>
              </a:rPr>
              <a:t>indicates the less electronegative atom</a:t>
            </a:r>
          </a:p>
          <a:p>
            <a:r>
              <a:rPr lang="en-US" dirty="0" smtClean="0">
                <a:solidFill>
                  <a:srgbClr val="404040"/>
                </a:solidFill>
              </a:rPr>
              <a:t>The symbol </a:t>
            </a:r>
            <a:r>
              <a:rPr lang="en-US" b="1" dirty="0" smtClean="0">
                <a:solidFill>
                  <a:srgbClr val="2F5897"/>
                </a:solidFill>
                <a:latin typeface="Symbol" charset="2"/>
                <a:cs typeface="Symbol" charset="2"/>
              </a:rPr>
              <a:t>d</a:t>
            </a:r>
            <a:r>
              <a:rPr lang="en-US" b="1" baseline="30000" dirty="0" smtClean="0">
                <a:solidFill>
                  <a:srgbClr val="2F5897"/>
                </a:solidFill>
              </a:rPr>
              <a:t>-</a:t>
            </a:r>
            <a:r>
              <a:rPr lang="en-US" baseline="30000" dirty="0" smtClean="0">
                <a:solidFill>
                  <a:srgbClr val="404040"/>
                </a:solidFill>
              </a:rPr>
              <a:t> </a:t>
            </a:r>
            <a:r>
              <a:rPr lang="en-US" dirty="0" smtClean="0">
                <a:solidFill>
                  <a:srgbClr val="404040"/>
                </a:solidFill>
              </a:rPr>
              <a:t>indicates the more electronegative atom</a:t>
            </a:r>
            <a:endParaRPr lang="en-US" baseline="30000" dirty="0">
              <a:solidFill>
                <a:srgbClr val="404040"/>
              </a:solidFill>
            </a:endParaRPr>
          </a:p>
        </p:txBody>
      </p:sp>
      <p:grpSp>
        <p:nvGrpSpPr>
          <p:cNvPr id="4" name="Group 3"/>
          <p:cNvGrpSpPr/>
          <p:nvPr/>
        </p:nvGrpSpPr>
        <p:grpSpPr>
          <a:xfrm>
            <a:off x="3730755" y="4923519"/>
            <a:ext cx="1506362" cy="711784"/>
            <a:chOff x="2013975" y="4459063"/>
            <a:chExt cx="723214" cy="343317"/>
          </a:xfrm>
        </p:grpSpPr>
        <p:sp>
          <p:nvSpPr>
            <p:cNvPr id="6" name="Rectangle 5"/>
            <p:cNvSpPr/>
            <p:nvPr/>
          </p:nvSpPr>
          <p:spPr>
            <a:xfrm>
              <a:off x="2013975" y="4460943"/>
              <a:ext cx="411238" cy="341437"/>
            </a:xfrm>
            <a:prstGeom prst="rect">
              <a:avLst/>
            </a:prstGeom>
          </p:spPr>
          <p:txBody>
            <a:bodyPr wrap="square">
              <a:spAutoFit/>
            </a:bodyPr>
            <a:lstStyle/>
            <a:p>
              <a:r>
                <a:rPr lang="en-US" sz="4000" dirty="0">
                  <a:solidFill>
                    <a:schemeClr val="tx1">
                      <a:lumMod val="75000"/>
                      <a:lumOff val="25000"/>
                    </a:schemeClr>
                  </a:solidFill>
                  <a:latin typeface="Century Gothic"/>
                  <a:cs typeface="Century Gothic"/>
                </a:rPr>
                <a:t>C</a:t>
              </a:r>
            </a:p>
          </p:txBody>
        </p:sp>
        <p:cxnSp>
          <p:nvCxnSpPr>
            <p:cNvPr id="7" name="Straight Connector 6"/>
            <p:cNvCxnSpPr/>
            <p:nvPr/>
          </p:nvCxnSpPr>
          <p:spPr>
            <a:xfrm flipH="1">
              <a:off x="2281868" y="4651323"/>
              <a:ext cx="167655"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434482" y="4459063"/>
              <a:ext cx="302707" cy="341437"/>
            </a:xfrm>
            <a:prstGeom prst="rect">
              <a:avLst/>
            </a:prstGeom>
          </p:spPr>
          <p:txBody>
            <a:bodyPr wrap="none">
              <a:spAutoFit/>
            </a:bodyPr>
            <a:lstStyle/>
            <a:p>
              <a:r>
                <a:rPr lang="en-US" sz="4000" dirty="0">
                  <a:solidFill>
                    <a:schemeClr val="tx1">
                      <a:lumMod val="75000"/>
                      <a:lumOff val="25000"/>
                    </a:schemeClr>
                  </a:solidFill>
                  <a:latin typeface="Century Gothic"/>
                  <a:cs typeface="Century Gothic"/>
                </a:rPr>
                <a:t>O</a:t>
              </a:r>
            </a:p>
          </p:txBody>
        </p:sp>
      </p:grpSp>
      <p:sp>
        <p:nvSpPr>
          <p:cNvPr id="9" name="TextBox 8"/>
          <p:cNvSpPr txBox="1"/>
          <p:nvPr/>
        </p:nvSpPr>
        <p:spPr>
          <a:xfrm>
            <a:off x="3865598" y="4673942"/>
            <a:ext cx="428322" cy="430887"/>
          </a:xfrm>
          <a:prstGeom prst="rect">
            <a:avLst/>
          </a:prstGeom>
          <a:noFill/>
        </p:spPr>
        <p:txBody>
          <a:bodyPr wrap="none" rtlCol="0">
            <a:spAutoFit/>
          </a:bodyPr>
          <a:lstStyle/>
          <a:p>
            <a:r>
              <a:rPr lang="en-US" sz="2200" b="1" dirty="0">
                <a:solidFill>
                  <a:schemeClr val="tx2"/>
                </a:solidFill>
                <a:latin typeface="Symbol" charset="2"/>
                <a:cs typeface="Symbol" charset="2"/>
              </a:rPr>
              <a:t>d</a:t>
            </a:r>
            <a:r>
              <a:rPr lang="en-US" sz="2200" b="1" baseline="30000" dirty="0">
                <a:solidFill>
                  <a:schemeClr val="tx2"/>
                </a:solidFill>
              </a:rPr>
              <a:t>+</a:t>
            </a:r>
            <a:endParaRPr lang="en-US" sz="2200" dirty="0">
              <a:solidFill>
                <a:schemeClr val="tx2"/>
              </a:solidFill>
            </a:endParaRPr>
          </a:p>
        </p:txBody>
      </p:sp>
      <p:sp>
        <p:nvSpPr>
          <p:cNvPr id="10" name="TextBox 9"/>
          <p:cNvSpPr txBox="1"/>
          <p:nvPr/>
        </p:nvSpPr>
        <p:spPr>
          <a:xfrm>
            <a:off x="4757779" y="4673942"/>
            <a:ext cx="389850" cy="430887"/>
          </a:xfrm>
          <a:prstGeom prst="rect">
            <a:avLst/>
          </a:prstGeom>
          <a:noFill/>
        </p:spPr>
        <p:txBody>
          <a:bodyPr wrap="none" rtlCol="0">
            <a:spAutoFit/>
          </a:bodyPr>
          <a:lstStyle/>
          <a:p>
            <a:r>
              <a:rPr lang="en-US" sz="2200" b="1" dirty="0" smtClean="0">
                <a:solidFill>
                  <a:srgbClr val="2F5897"/>
                </a:solidFill>
                <a:latin typeface="Symbol" charset="2"/>
                <a:cs typeface="Symbol" charset="2"/>
              </a:rPr>
              <a:t>d</a:t>
            </a:r>
            <a:r>
              <a:rPr lang="en-US" sz="2200" b="1" baseline="30000" dirty="0" smtClean="0">
                <a:solidFill>
                  <a:srgbClr val="2F5897"/>
                </a:solidFill>
              </a:rPr>
              <a:t>-</a:t>
            </a:r>
            <a:endParaRPr lang="en-US" sz="2200" dirty="0">
              <a:solidFill>
                <a:srgbClr val="2F5897"/>
              </a:solidFill>
            </a:endParaRPr>
          </a:p>
        </p:txBody>
      </p:sp>
      <p:grpSp>
        <p:nvGrpSpPr>
          <p:cNvPr id="11" name="Group 10"/>
          <p:cNvGrpSpPr/>
          <p:nvPr/>
        </p:nvGrpSpPr>
        <p:grpSpPr>
          <a:xfrm>
            <a:off x="4134555" y="5631405"/>
            <a:ext cx="705555" cy="197556"/>
            <a:chOff x="4402667" y="4630080"/>
            <a:chExt cx="705555" cy="197556"/>
          </a:xfrm>
        </p:grpSpPr>
        <p:cxnSp>
          <p:nvCxnSpPr>
            <p:cNvPr id="12" name="Straight Arrow Connector 11"/>
            <p:cNvCxnSpPr/>
            <p:nvPr/>
          </p:nvCxnSpPr>
          <p:spPr>
            <a:xfrm>
              <a:off x="4402667" y="4728859"/>
              <a:ext cx="705555"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4487333" y="4630080"/>
              <a:ext cx="0" cy="197556"/>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14" name="TextBox 13"/>
          <p:cNvSpPr txBox="1"/>
          <p:nvPr/>
        </p:nvSpPr>
        <p:spPr>
          <a:xfrm>
            <a:off x="4293920" y="5910719"/>
            <a:ext cx="1320754" cy="430887"/>
          </a:xfrm>
          <a:prstGeom prst="rect">
            <a:avLst/>
          </a:prstGeom>
          <a:noFill/>
        </p:spPr>
        <p:txBody>
          <a:bodyPr wrap="square" rtlCol="0">
            <a:spAutoFit/>
          </a:bodyPr>
          <a:lstStyle/>
          <a:p>
            <a:pPr algn="ctr"/>
            <a:r>
              <a:rPr lang="en-US" sz="2200" dirty="0">
                <a:solidFill>
                  <a:schemeClr val="tx2"/>
                </a:solidFill>
                <a:latin typeface="Century Gothic"/>
                <a:cs typeface="Century Gothic"/>
              </a:rPr>
              <a:t>a</a:t>
            </a:r>
            <a:r>
              <a:rPr lang="en-US" sz="2200" dirty="0" smtClean="0">
                <a:solidFill>
                  <a:schemeClr val="tx2"/>
                </a:solidFill>
                <a:latin typeface="Century Gothic"/>
                <a:cs typeface="Century Gothic"/>
              </a:rPr>
              <a:t> dipole</a:t>
            </a:r>
            <a:endParaRPr lang="en-US" sz="2200" dirty="0">
              <a:solidFill>
                <a:schemeClr val="tx2"/>
              </a:solidFill>
              <a:latin typeface="Century Gothic"/>
              <a:cs typeface="Century Gothic"/>
            </a:endParaRPr>
          </a:p>
        </p:txBody>
      </p:sp>
    </p:spTree>
    <p:extLst>
      <p:ext uri="{BB962C8B-B14F-4D97-AF65-F5344CB8AC3E}">
        <p14:creationId xmlns:p14="http://schemas.microsoft.com/office/powerpoint/2010/main" val="3079051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Determining Polarity</a:t>
            </a:r>
            <a:endParaRPr lang="en-US" dirty="0"/>
          </a:p>
        </p:txBody>
      </p:sp>
      <p:sp>
        <p:nvSpPr>
          <p:cNvPr id="3" name="Content Placeholder 2"/>
          <p:cNvSpPr>
            <a:spLocks noGrp="1"/>
          </p:cNvSpPr>
          <p:nvPr>
            <p:ph idx="1"/>
          </p:nvPr>
        </p:nvSpPr>
        <p:spPr/>
        <p:txBody>
          <a:bodyPr/>
          <a:lstStyle/>
          <a:p>
            <a:r>
              <a:rPr lang="en-US" dirty="0" smtClean="0">
                <a:solidFill>
                  <a:srgbClr val="404040"/>
                </a:solidFill>
              </a:rPr>
              <a:t>Based on difference of electronegativity values of the two atoms in the bond</a:t>
            </a:r>
          </a:p>
          <a:p>
            <a:endParaRPr lang="en-US" dirty="0" smtClean="0">
              <a:solidFill>
                <a:srgbClr val="404040"/>
              </a:solidFill>
            </a:endParaRPr>
          </a:p>
          <a:p>
            <a:r>
              <a:rPr lang="en-US" dirty="0">
                <a:solidFill>
                  <a:srgbClr val="404040"/>
                </a:solidFill>
                <a:latin typeface="Century Gothic"/>
                <a:cs typeface="Century Gothic"/>
              </a:rPr>
              <a:t>Look at the two elements involved in the bond</a:t>
            </a:r>
          </a:p>
          <a:p>
            <a:pPr lvl="1"/>
            <a:r>
              <a:rPr lang="en-US" sz="1800" dirty="0">
                <a:solidFill>
                  <a:srgbClr val="404040"/>
                </a:solidFill>
                <a:latin typeface="Century Gothic"/>
                <a:cs typeface="Century Gothic"/>
              </a:rPr>
              <a:t>Ex. for </a:t>
            </a:r>
            <a:r>
              <a:rPr lang="en-US" sz="1800" dirty="0" err="1">
                <a:solidFill>
                  <a:srgbClr val="404040"/>
                </a:solidFill>
                <a:latin typeface="Century Gothic"/>
                <a:cs typeface="Century Gothic"/>
              </a:rPr>
              <a:t>HCl</a:t>
            </a:r>
            <a:r>
              <a:rPr lang="en-US" sz="1800" dirty="0">
                <a:solidFill>
                  <a:srgbClr val="404040"/>
                </a:solidFill>
                <a:latin typeface="Century Gothic"/>
                <a:cs typeface="Century Gothic"/>
              </a:rPr>
              <a:t> the bond is between H and </a:t>
            </a:r>
            <a:r>
              <a:rPr lang="en-US" sz="1800" dirty="0" err="1" smtClean="0">
                <a:solidFill>
                  <a:srgbClr val="404040"/>
                </a:solidFill>
                <a:latin typeface="Century Gothic"/>
                <a:cs typeface="Century Gothic"/>
              </a:rPr>
              <a:t>Cl</a:t>
            </a:r>
            <a:endParaRPr lang="en-US" sz="1800" dirty="0" smtClean="0">
              <a:solidFill>
                <a:srgbClr val="404040"/>
              </a:solidFill>
              <a:latin typeface="Century Gothic"/>
              <a:cs typeface="Century Gothic"/>
            </a:endParaRPr>
          </a:p>
          <a:p>
            <a:endParaRPr lang="en-US" dirty="0">
              <a:solidFill>
                <a:srgbClr val="404040"/>
              </a:solidFill>
              <a:latin typeface="Century Gothic"/>
              <a:cs typeface="Century Gothic"/>
            </a:endParaRPr>
          </a:p>
          <a:p>
            <a:r>
              <a:rPr lang="en-US" dirty="0">
                <a:solidFill>
                  <a:srgbClr val="404040"/>
                </a:solidFill>
                <a:latin typeface="Century Gothic"/>
                <a:cs typeface="Century Gothic"/>
              </a:rPr>
              <a:t>Subtract one value from another, always should have a positive value</a:t>
            </a:r>
          </a:p>
          <a:p>
            <a:pPr lvl="1"/>
            <a:r>
              <a:rPr lang="en-US" sz="1800" dirty="0">
                <a:solidFill>
                  <a:srgbClr val="404040"/>
                </a:solidFill>
                <a:latin typeface="Century Gothic"/>
                <a:cs typeface="Century Gothic"/>
              </a:rPr>
              <a:t>Ex. H is 2.1 and </a:t>
            </a:r>
            <a:r>
              <a:rPr lang="en-US" sz="1800" dirty="0" err="1">
                <a:solidFill>
                  <a:srgbClr val="404040"/>
                </a:solidFill>
                <a:latin typeface="Century Gothic"/>
                <a:cs typeface="Century Gothic"/>
              </a:rPr>
              <a:t>Cl</a:t>
            </a:r>
            <a:r>
              <a:rPr lang="en-US" sz="1800" dirty="0">
                <a:solidFill>
                  <a:srgbClr val="404040"/>
                </a:solidFill>
                <a:latin typeface="Century Gothic"/>
                <a:cs typeface="Century Gothic"/>
              </a:rPr>
              <a:t> is 3.0</a:t>
            </a:r>
          </a:p>
          <a:p>
            <a:pPr lvl="1"/>
            <a:r>
              <a:rPr lang="en-US" sz="1800" dirty="0">
                <a:solidFill>
                  <a:srgbClr val="404040"/>
                </a:solidFill>
                <a:latin typeface="Century Gothic"/>
                <a:cs typeface="Century Gothic"/>
              </a:rPr>
              <a:t>Need to do 3.0-2.1 = 0.9</a:t>
            </a:r>
          </a:p>
          <a:p>
            <a:endParaRPr lang="en-US" dirty="0">
              <a:solidFill>
                <a:srgbClr val="404040"/>
              </a:solidFill>
            </a:endParaRPr>
          </a:p>
        </p:txBody>
      </p:sp>
    </p:spTree>
    <p:extLst>
      <p:ext uri="{BB962C8B-B14F-4D97-AF65-F5344CB8AC3E}">
        <p14:creationId xmlns:p14="http://schemas.microsoft.com/office/powerpoint/2010/main" val="2625891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Types of Bonds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791063953"/>
              </p:ext>
            </p:extLst>
          </p:nvPr>
        </p:nvGraphicFramePr>
        <p:xfrm>
          <a:off x="340349" y="2099752"/>
          <a:ext cx="8445087" cy="3108960"/>
        </p:xfrm>
        <a:graphic>
          <a:graphicData uri="http://schemas.openxmlformats.org/drawingml/2006/table">
            <a:tbl>
              <a:tblPr firstRow="1" bandRow="1">
                <a:tableStyleId>{2D5ABB26-0587-4C30-8999-92F81FD0307C}</a:tableStyleId>
              </a:tblPr>
              <a:tblGrid>
                <a:gridCol w="2815029"/>
                <a:gridCol w="2815029"/>
                <a:gridCol w="2815029"/>
              </a:tblGrid>
              <a:tr h="538437">
                <a:tc>
                  <a:txBody>
                    <a:bodyPr/>
                    <a:lstStyle/>
                    <a:p>
                      <a:pPr algn="ctr"/>
                      <a:r>
                        <a:rPr lang="en-US" b="1" smtClean="0">
                          <a:solidFill>
                            <a:schemeClr val="tx1">
                              <a:lumMod val="75000"/>
                              <a:lumOff val="25000"/>
                            </a:schemeClr>
                          </a:solidFill>
                          <a:latin typeface="Century Gothic"/>
                          <a:cs typeface="Century Gothic"/>
                        </a:rPr>
                        <a:t>Electronegativity</a:t>
                      </a:r>
                      <a:r>
                        <a:rPr lang="en-US" b="1" baseline="0" smtClean="0">
                          <a:solidFill>
                            <a:schemeClr val="tx1">
                              <a:lumMod val="75000"/>
                              <a:lumOff val="25000"/>
                            </a:schemeClr>
                          </a:solidFill>
                          <a:latin typeface="Century Gothic"/>
                          <a:cs typeface="Century Gothic"/>
                        </a:rPr>
                        <a:t> Difference (</a:t>
                      </a:r>
                      <a:r>
                        <a:rPr lang="en-US" b="1" baseline="0" smtClean="0">
                          <a:solidFill>
                            <a:schemeClr val="tx1">
                              <a:lumMod val="75000"/>
                              <a:lumOff val="25000"/>
                            </a:schemeClr>
                          </a:solidFill>
                          <a:latin typeface="Symbol" charset="2"/>
                          <a:cs typeface="Symbol" charset="2"/>
                        </a:rPr>
                        <a:t>D</a:t>
                      </a:r>
                      <a:r>
                        <a:rPr lang="en-US" b="1" baseline="0" smtClean="0">
                          <a:solidFill>
                            <a:schemeClr val="tx1">
                              <a:lumMod val="75000"/>
                              <a:lumOff val="25000"/>
                            </a:schemeClr>
                          </a:solidFill>
                          <a:latin typeface="Century Gothic"/>
                          <a:cs typeface="Century Gothic"/>
                        </a:rPr>
                        <a:t>)</a:t>
                      </a:r>
                      <a:endParaRPr lang="en-US" b="1" dirty="0">
                        <a:solidFill>
                          <a:schemeClr val="tx1">
                            <a:lumMod val="75000"/>
                            <a:lumOff val="25000"/>
                          </a:schemeClr>
                        </a:solidFill>
                        <a:latin typeface="Century Gothic"/>
                        <a:cs typeface="Century Gothic"/>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b="1" dirty="0" smtClean="0">
                          <a:solidFill>
                            <a:schemeClr val="tx1">
                              <a:lumMod val="75000"/>
                              <a:lumOff val="25000"/>
                            </a:schemeClr>
                          </a:solidFill>
                          <a:latin typeface="Century Gothic"/>
                          <a:cs typeface="Century Gothic"/>
                        </a:rPr>
                        <a:t>Bond Type</a:t>
                      </a:r>
                      <a:endParaRPr lang="en-US" b="1" dirty="0">
                        <a:solidFill>
                          <a:schemeClr val="tx1">
                            <a:lumMod val="75000"/>
                            <a:lumOff val="25000"/>
                          </a:schemeClr>
                        </a:solidFill>
                        <a:latin typeface="Century Gothic"/>
                        <a:cs typeface="Century Gothic"/>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b="1" dirty="0" smtClean="0">
                          <a:solidFill>
                            <a:schemeClr val="tx1">
                              <a:lumMod val="75000"/>
                              <a:lumOff val="25000"/>
                            </a:schemeClr>
                          </a:solidFill>
                          <a:latin typeface="Century Gothic"/>
                          <a:cs typeface="Century Gothic"/>
                        </a:rPr>
                        <a:t>Electron Behavior</a:t>
                      </a:r>
                      <a:endParaRPr lang="en-US" b="1" dirty="0">
                        <a:solidFill>
                          <a:schemeClr val="tx1">
                            <a:lumMod val="75000"/>
                            <a:lumOff val="25000"/>
                          </a:schemeClr>
                        </a:solidFill>
                        <a:latin typeface="Century Gothic"/>
                        <a:cs typeface="Century Gothic"/>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38437">
                <a:tc>
                  <a:txBody>
                    <a:bodyPr/>
                    <a:lstStyle/>
                    <a:p>
                      <a:pPr algn="ctr"/>
                      <a:r>
                        <a:rPr lang="en-US" dirty="0" smtClean="0">
                          <a:solidFill>
                            <a:schemeClr val="tx1">
                              <a:lumMod val="75000"/>
                              <a:lumOff val="25000"/>
                            </a:schemeClr>
                          </a:solidFill>
                          <a:latin typeface="Symbol" charset="2"/>
                          <a:cs typeface="Symbol" charset="2"/>
                        </a:rPr>
                        <a:t>D</a:t>
                      </a:r>
                      <a:r>
                        <a:rPr lang="en-US" dirty="0" smtClean="0">
                          <a:solidFill>
                            <a:schemeClr val="tx1">
                              <a:lumMod val="75000"/>
                              <a:lumOff val="25000"/>
                            </a:schemeClr>
                          </a:solidFill>
                          <a:latin typeface="Century Gothic"/>
                          <a:cs typeface="Century Gothic"/>
                        </a:rPr>
                        <a:t> &lt; 0.5</a:t>
                      </a:r>
                      <a:endParaRPr lang="en-US" dirty="0">
                        <a:solidFill>
                          <a:schemeClr val="tx1">
                            <a:lumMod val="75000"/>
                            <a:lumOff val="25000"/>
                          </a:schemeClr>
                        </a:solidFill>
                        <a:latin typeface="Century Gothic"/>
                        <a:cs typeface="Century Gothic"/>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chemeClr val="accent2"/>
                          </a:solidFill>
                          <a:latin typeface="Century Gothic"/>
                          <a:cs typeface="Century Gothic"/>
                        </a:rPr>
                        <a:t>Nonpolar</a:t>
                      </a:r>
                      <a:r>
                        <a:rPr lang="en-US" dirty="0" smtClean="0">
                          <a:solidFill>
                            <a:schemeClr val="tx1">
                              <a:lumMod val="75000"/>
                              <a:lumOff val="25000"/>
                            </a:schemeClr>
                          </a:solidFill>
                          <a:latin typeface="Century Gothic"/>
                          <a:cs typeface="Century Gothic"/>
                        </a:rPr>
                        <a:t> covalent</a:t>
                      </a:r>
                      <a:endParaRPr lang="en-US" dirty="0">
                        <a:solidFill>
                          <a:schemeClr val="tx1">
                            <a:lumMod val="75000"/>
                            <a:lumOff val="25000"/>
                          </a:schemeClr>
                        </a:solidFill>
                        <a:latin typeface="Century Gothic"/>
                        <a:cs typeface="Century Gothic"/>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chemeClr val="tx1">
                              <a:lumMod val="75000"/>
                              <a:lumOff val="25000"/>
                            </a:schemeClr>
                          </a:solidFill>
                          <a:latin typeface="Century Gothic"/>
                          <a:cs typeface="Century Gothic"/>
                        </a:rPr>
                        <a:t>Electrons equally shared</a:t>
                      </a:r>
                      <a:endParaRPr lang="en-US" dirty="0">
                        <a:solidFill>
                          <a:schemeClr val="tx1">
                            <a:lumMod val="75000"/>
                            <a:lumOff val="25000"/>
                          </a:schemeClr>
                        </a:solidFill>
                        <a:latin typeface="Century Gothic"/>
                        <a:cs typeface="Century Gothic"/>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38437">
                <a:tc>
                  <a:txBody>
                    <a:bodyPr/>
                    <a:lstStyle/>
                    <a:p>
                      <a:pPr algn="ctr"/>
                      <a:r>
                        <a:rPr lang="en-US" dirty="0" smtClean="0">
                          <a:solidFill>
                            <a:schemeClr val="tx1">
                              <a:lumMod val="75000"/>
                              <a:lumOff val="25000"/>
                            </a:schemeClr>
                          </a:solidFill>
                          <a:latin typeface="Century Gothic"/>
                          <a:cs typeface="Century Gothic"/>
                        </a:rPr>
                        <a:t>0.5</a:t>
                      </a:r>
                      <a:r>
                        <a:rPr lang="en-US" sz="2000" dirty="0" smtClean="0">
                          <a:solidFill>
                            <a:schemeClr val="tx1">
                              <a:lumMod val="75000"/>
                              <a:lumOff val="25000"/>
                            </a:schemeClr>
                          </a:solidFill>
                          <a:latin typeface="Century Gothic"/>
                          <a:cs typeface="Century Gothic"/>
                        </a:rPr>
                        <a:t> ≤ </a:t>
                      </a:r>
                      <a:r>
                        <a:rPr lang="en-US" sz="2000" dirty="0" smtClean="0">
                          <a:solidFill>
                            <a:schemeClr val="tx1">
                              <a:lumMod val="75000"/>
                              <a:lumOff val="25000"/>
                            </a:schemeClr>
                          </a:solidFill>
                          <a:latin typeface="Symbol" charset="2"/>
                          <a:cs typeface="Symbol" charset="2"/>
                        </a:rPr>
                        <a:t>D</a:t>
                      </a:r>
                      <a:endParaRPr lang="en-US" dirty="0">
                        <a:solidFill>
                          <a:schemeClr val="tx1">
                            <a:lumMod val="75000"/>
                            <a:lumOff val="25000"/>
                          </a:schemeClr>
                        </a:solidFill>
                        <a:latin typeface="Symbol" charset="2"/>
                        <a:cs typeface="Symbol" charset="2"/>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chemeClr val="tx2"/>
                          </a:solidFill>
                          <a:latin typeface="Century Gothic"/>
                          <a:cs typeface="Century Gothic"/>
                        </a:rPr>
                        <a:t>Polar</a:t>
                      </a:r>
                      <a:r>
                        <a:rPr lang="en-US" baseline="0" dirty="0" smtClean="0">
                          <a:solidFill>
                            <a:schemeClr val="tx1">
                              <a:lumMod val="75000"/>
                              <a:lumOff val="25000"/>
                            </a:schemeClr>
                          </a:solidFill>
                          <a:latin typeface="Century Gothic"/>
                          <a:cs typeface="Century Gothic"/>
                        </a:rPr>
                        <a:t> covalent</a:t>
                      </a:r>
                      <a:endParaRPr lang="en-US" dirty="0">
                        <a:solidFill>
                          <a:schemeClr val="tx1">
                            <a:lumMod val="75000"/>
                            <a:lumOff val="25000"/>
                          </a:schemeClr>
                        </a:solidFill>
                        <a:latin typeface="Century Gothic"/>
                        <a:cs typeface="Century Gothic"/>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chemeClr val="tx1">
                              <a:lumMod val="75000"/>
                              <a:lumOff val="25000"/>
                            </a:schemeClr>
                          </a:solidFill>
                          <a:latin typeface="Century Gothic"/>
                          <a:cs typeface="Century Gothic"/>
                        </a:rPr>
                        <a:t>Electrons unequally shared, pulled to atom</a:t>
                      </a:r>
                      <a:r>
                        <a:rPr lang="en-US" baseline="0" dirty="0" smtClean="0">
                          <a:solidFill>
                            <a:schemeClr val="tx1">
                              <a:lumMod val="75000"/>
                              <a:lumOff val="25000"/>
                            </a:schemeClr>
                          </a:solidFill>
                          <a:latin typeface="Century Gothic"/>
                          <a:cs typeface="Century Gothic"/>
                        </a:rPr>
                        <a:t> with higher electronegativity</a:t>
                      </a:r>
                      <a:endParaRPr lang="en-US" dirty="0">
                        <a:solidFill>
                          <a:schemeClr val="tx1">
                            <a:lumMod val="75000"/>
                            <a:lumOff val="25000"/>
                          </a:schemeClr>
                        </a:solidFill>
                        <a:latin typeface="Century Gothic"/>
                        <a:cs typeface="Century Gothic"/>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38437">
                <a:tc>
                  <a:txBody>
                    <a:bodyPr/>
                    <a:lstStyle/>
                    <a:p>
                      <a:pPr algn="ctr"/>
                      <a:r>
                        <a:rPr lang="en-US" dirty="0" smtClean="0">
                          <a:solidFill>
                            <a:schemeClr val="tx1">
                              <a:lumMod val="75000"/>
                              <a:lumOff val="25000"/>
                            </a:schemeClr>
                          </a:solidFill>
                          <a:latin typeface="Century Gothic"/>
                          <a:cs typeface="Century Gothic"/>
                        </a:rPr>
                        <a:t>Metal +</a:t>
                      </a:r>
                      <a:r>
                        <a:rPr lang="en-US" baseline="0" dirty="0" smtClean="0">
                          <a:solidFill>
                            <a:schemeClr val="tx1">
                              <a:lumMod val="75000"/>
                              <a:lumOff val="25000"/>
                            </a:schemeClr>
                          </a:solidFill>
                          <a:latin typeface="Century Gothic"/>
                          <a:cs typeface="Century Gothic"/>
                        </a:rPr>
                        <a:t> Nonmetal</a:t>
                      </a:r>
                      <a:endParaRPr lang="en-US" dirty="0">
                        <a:solidFill>
                          <a:schemeClr val="tx1">
                            <a:lumMod val="75000"/>
                            <a:lumOff val="25000"/>
                          </a:schemeClr>
                        </a:solidFill>
                        <a:latin typeface="Century Gothic"/>
                        <a:cs typeface="Century Gothic"/>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mtClean="0">
                          <a:solidFill>
                            <a:schemeClr val="tx1">
                              <a:lumMod val="75000"/>
                              <a:lumOff val="25000"/>
                            </a:schemeClr>
                          </a:solidFill>
                          <a:latin typeface="Century Gothic"/>
                          <a:cs typeface="Century Gothic"/>
                        </a:rPr>
                        <a:t>Ionic</a:t>
                      </a:r>
                      <a:endParaRPr lang="en-US">
                        <a:solidFill>
                          <a:schemeClr val="tx1">
                            <a:lumMod val="75000"/>
                            <a:lumOff val="25000"/>
                          </a:schemeClr>
                        </a:solidFill>
                        <a:latin typeface="Century Gothic"/>
                        <a:cs typeface="Century Gothic"/>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chemeClr val="tx1">
                              <a:lumMod val="75000"/>
                              <a:lumOff val="25000"/>
                            </a:schemeClr>
                          </a:solidFill>
                          <a:latin typeface="Century Gothic"/>
                          <a:cs typeface="Century Gothic"/>
                        </a:rPr>
                        <a:t>Electron transfer</a:t>
                      </a:r>
                      <a:r>
                        <a:rPr lang="en-US" baseline="0" dirty="0" smtClean="0">
                          <a:solidFill>
                            <a:schemeClr val="tx1">
                              <a:lumMod val="75000"/>
                              <a:lumOff val="25000"/>
                            </a:schemeClr>
                          </a:solidFill>
                          <a:latin typeface="Century Gothic"/>
                          <a:cs typeface="Century Gothic"/>
                        </a:rPr>
                        <a:t> from metal to nonmetal</a:t>
                      </a:r>
                      <a:endParaRPr lang="en-US" dirty="0">
                        <a:solidFill>
                          <a:schemeClr val="tx1">
                            <a:lumMod val="75000"/>
                            <a:lumOff val="25000"/>
                          </a:schemeClr>
                        </a:solidFill>
                        <a:latin typeface="Century Gothic"/>
                        <a:cs typeface="Century Gothic"/>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805146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422</TotalTime>
  <Words>759</Words>
  <Application>Microsoft Macintosh PowerPoint</Application>
  <PresentationFormat>On-screen Show (4:3)</PresentationFormat>
  <Paragraphs>215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Executive</vt:lpstr>
      <vt:lpstr>Polarity</vt:lpstr>
      <vt:lpstr>Electronegativity</vt:lpstr>
      <vt:lpstr>Electronegativity Values</vt:lpstr>
      <vt:lpstr>Example #1</vt:lpstr>
      <vt:lpstr>Example #1 Solved</vt:lpstr>
      <vt:lpstr>Bond Polarity</vt:lpstr>
      <vt:lpstr>Dipoles</vt:lpstr>
      <vt:lpstr>Determining Polarity</vt:lpstr>
      <vt:lpstr>Types of Bonds</vt:lpstr>
      <vt:lpstr>Example #2</vt:lpstr>
      <vt:lpstr>Example #2 Solved</vt:lpstr>
      <vt:lpstr>Bonds Aren’t Everything</vt:lpstr>
      <vt:lpstr>Molecular Polarity</vt:lpstr>
      <vt:lpstr>Third Case</vt:lpstr>
      <vt:lpstr>Molecular Geometry</vt:lpstr>
      <vt:lpstr>Polar/Nonpolar Molecules</vt:lpstr>
      <vt:lpstr>Example #3</vt:lpstr>
      <vt:lpstr>Example #3 Solved</vt:lpstr>
      <vt:lpstr>Example #4</vt:lpstr>
      <vt:lpstr>Example #5</vt:lpstr>
      <vt:lpstr>Example #6</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emily sprafka</dc:creator>
  <cp:lastModifiedBy>Emily</cp:lastModifiedBy>
  <cp:revision>45</cp:revision>
  <dcterms:created xsi:type="dcterms:W3CDTF">2014-03-08T16:53:10Z</dcterms:created>
  <dcterms:modified xsi:type="dcterms:W3CDTF">2015-09-12T05:14:50Z</dcterms:modified>
</cp:coreProperties>
</file>