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24,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October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Shape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4.6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906"/>
            <a:ext cx="8229600" cy="518885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404040"/>
                </a:solidFill>
              </a:rPr>
              <a:t>A central atom with </a:t>
            </a:r>
            <a:r>
              <a:rPr lang="en-US" dirty="0" smtClean="0">
                <a:solidFill>
                  <a:srgbClr val="404040"/>
                </a:solidFill>
              </a:rPr>
              <a:t>three bonded atoms and one </a:t>
            </a:r>
            <a:r>
              <a:rPr lang="en-US" dirty="0">
                <a:solidFill>
                  <a:srgbClr val="404040"/>
                </a:solidFill>
              </a:rPr>
              <a:t>lone </a:t>
            </a:r>
            <a:r>
              <a:rPr lang="en-US" dirty="0" smtClean="0">
                <a:solidFill>
                  <a:srgbClr val="404040"/>
                </a:solidFill>
              </a:rPr>
              <a:t>pair</a:t>
            </a:r>
            <a:endParaRPr lang="en-US" dirty="0">
              <a:solidFill>
                <a:srgbClr val="404040"/>
              </a:solidFill>
            </a:endParaRP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Tetrahedral </a:t>
            </a:r>
            <a:r>
              <a:rPr lang="en-US" sz="1800" dirty="0">
                <a:solidFill>
                  <a:srgbClr val="404040"/>
                </a:solidFill>
              </a:rPr>
              <a:t>arrangement = 4 electron </a:t>
            </a:r>
            <a:r>
              <a:rPr lang="en-US" sz="1800" dirty="0" smtClean="0">
                <a:solidFill>
                  <a:srgbClr val="404040"/>
                </a:solidFill>
              </a:rPr>
              <a:t>groups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3 bonded atoms + 1 lone pair = 4 electron </a:t>
            </a:r>
            <a:r>
              <a:rPr lang="en-US" sz="1800" dirty="0" smtClean="0">
                <a:solidFill>
                  <a:srgbClr val="404040"/>
                </a:solidFill>
              </a:rPr>
              <a:t>groups</a:t>
            </a:r>
          </a:p>
          <a:p>
            <a:pPr lvl="1"/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Bond angle: </a:t>
            </a:r>
            <a:r>
              <a:rPr lang="en-US" dirty="0" smtClean="0">
                <a:solidFill>
                  <a:srgbClr val="404040"/>
                </a:solidFill>
              </a:rPr>
              <a:t>~107°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Ex. </a:t>
            </a:r>
            <a:r>
              <a:rPr lang="en-US" dirty="0" smtClean="0">
                <a:solidFill>
                  <a:srgbClr val="404040"/>
                </a:solidFill>
              </a:rPr>
              <a:t>NH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and </a:t>
            </a:r>
            <a:r>
              <a:rPr lang="en-US" dirty="0" smtClean="0">
                <a:solidFill>
                  <a:srgbClr val="404040"/>
                </a:solidFill>
              </a:rPr>
              <a:t>PH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endParaRPr lang="en-US" baseline="-250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sz="1600" dirty="0" smtClean="0">
                <a:solidFill>
                  <a:srgbClr val="404040"/>
                </a:solidFill>
              </a:rPr>
              <a:t>N </a:t>
            </a:r>
            <a:r>
              <a:rPr lang="en-US" sz="1600" dirty="0">
                <a:solidFill>
                  <a:srgbClr val="404040"/>
                </a:solidFill>
              </a:rPr>
              <a:t>(or P</a:t>
            </a:r>
            <a:r>
              <a:rPr lang="en-US" sz="1600" dirty="0" smtClean="0">
                <a:solidFill>
                  <a:srgbClr val="404040"/>
                </a:solidFill>
              </a:rPr>
              <a:t>) </a:t>
            </a:r>
            <a:r>
              <a:rPr lang="en-US" sz="1600" dirty="0">
                <a:solidFill>
                  <a:srgbClr val="404040"/>
                </a:solidFill>
              </a:rPr>
              <a:t>often in middle because it has </a:t>
            </a:r>
            <a:r>
              <a:rPr lang="en-US" sz="1600" dirty="0" smtClean="0">
                <a:solidFill>
                  <a:srgbClr val="404040"/>
                </a:solidFill>
              </a:rPr>
              <a:t>one </a:t>
            </a:r>
            <a:r>
              <a:rPr lang="en-US" sz="1600" dirty="0">
                <a:solidFill>
                  <a:srgbClr val="404040"/>
                </a:solidFill>
              </a:rPr>
              <a:t>lone </a:t>
            </a:r>
            <a:r>
              <a:rPr lang="en-US" sz="1600" dirty="0" smtClean="0">
                <a:solidFill>
                  <a:srgbClr val="404040"/>
                </a:solidFill>
              </a:rPr>
              <a:t>pair, and forms three bonds</a:t>
            </a:r>
            <a:endParaRPr lang="en-US" sz="16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89918" y="4259552"/>
            <a:ext cx="1245523" cy="760716"/>
            <a:chOff x="949753" y="4381549"/>
            <a:chExt cx="1245523" cy="760716"/>
          </a:xfrm>
        </p:grpSpPr>
        <p:grpSp>
          <p:nvGrpSpPr>
            <p:cNvPr id="17" name="Group 16"/>
            <p:cNvGrpSpPr/>
            <p:nvPr/>
          </p:nvGrpSpPr>
          <p:grpSpPr>
            <a:xfrm>
              <a:off x="949753" y="4381549"/>
              <a:ext cx="1245523" cy="760716"/>
              <a:chOff x="1198734" y="4393592"/>
              <a:chExt cx="1245523" cy="760716"/>
            </a:xfrm>
          </p:grpSpPr>
          <p:pic>
            <p:nvPicPr>
              <p:cNvPr id="25" name="Picture 24" descr="Unknown.jpe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770" t="49826" r="16630" b="34531"/>
              <a:stretch/>
            </p:blipFill>
            <p:spPr>
              <a:xfrm>
                <a:off x="1896512" y="4489174"/>
                <a:ext cx="214784" cy="241381"/>
              </a:xfrm>
              <a:prstGeom prst="rect">
                <a:avLst/>
              </a:prstGeom>
              <a:ln w="38100" cmpd="sng">
                <a:noFill/>
              </a:ln>
            </p:spPr>
          </p:pic>
          <p:grpSp>
            <p:nvGrpSpPr>
              <p:cNvPr id="30" name="Group 29"/>
              <p:cNvGrpSpPr/>
              <p:nvPr/>
            </p:nvGrpSpPr>
            <p:grpSpPr>
              <a:xfrm>
                <a:off x="1198734" y="4393592"/>
                <a:ext cx="1140316" cy="760716"/>
                <a:chOff x="1023367" y="4477979"/>
                <a:chExt cx="1140316" cy="760716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1406290" y="4477979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N</a:t>
                  </a: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1023367" y="4678473"/>
                  <a:ext cx="1140316" cy="560222"/>
                  <a:chOff x="1023367" y="4678473"/>
                  <a:chExt cx="1140316" cy="560222"/>
                </a:xfrm>
              </p:grpSpPr>
              <p:cxnSp>
                <p:nvCxnSpPr>
                  <p:cNvPr id="34" name="Straight Connector 33"/>
                  <p:cNvCxnSpPr/>
                  <p:nvPr/>
                </p:nvCxnSpPr>
                <p:spPr>
                  <a:xfrm flipH="1">
                    <a:off x="1322132" y="4773747"/>
                    <a:ext cx="167654" cy="100342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Rectangle 34"/>
                  <p:cNvSpPr/>
                  <p:nvPr/>
                </p:nvSpPr>
                <p:spPr>
                  <a:xfrm>
                    <a:off x="1786294" y="4807808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1023367" y="4678473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  <p:sp>
            <p:nvSpPr>
              <p:cNvPr id="28" name="Rectangle 27"/>
              <p:cNvSpPr/>
              <p:nvPr/>
            </p:nvSpPr>
            <p:spPr>
              <a:xfrm>
                <a:off x="2033019" y="4454289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19341575">
                <a:off x="1876978" y="4705683"/>
                <a:ext cx="107392" cy="223322"/>
              </a:xfrm>
              <a:prstGeom prst="triangle">
                <a:avLst/>
              </a:prstGeom>
              <a:solidFill>
                <a:srgbClr val="40404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466830" y="4433606"/>
              <a:ext cx="117187" cy="45719"/>
              <a:chOff x="3196199" y="4030223"/>
              <a:chExt cx="117187" cy="45719"/>
            </a:xfrm>
          </p:grpSpPr>
          <p:sp>
            <p:nvSpPr>
              <p:cNvPr id="37" name="Oval 36"/>
              <p:cNvSpPr/>
              <p:nvPr/>
            </p:nvSpPr>
            <p:spPr>
              <a:xfrm rot="10800000">
                <a:off x="3267667" y="40302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0800000">
                <a:off x="3196199" y="40302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2645738" y="4260180"/>
            <a:ext cx="1381993" cy="838476"/>
            <a:chOff x="2492894" y="4361219"/>
            <a:chExt cx="1381993" cy="838476"/>
          </a:xfrm>
        </p:grpSpPr>
        <p:grpSp>
          <p:nvGrpSpPr>
            <p:cNvPr id="39" name="Group 38"/>
            <p:cNvGrpSpPr/>
            <p:nvPr/>
          </p:nvGrpSpPr>
          <p:grpSpPr>
            <a:xfrm>
              <a:off x="2492894" y="4361219"/>
              <a:ext cx="1381993" cy="838476"/>
              <a:chOff x="871993" y="4381549"/>
              <a:chExt cx="1381993" cy="838476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871993" y="4381549"/>
                <a:ext cx="1381993" cy="838476"/>
                <a:chOff x="1120974" y="4393592"/>
                <a:chExt cx="1381993" cy="838476"/>
              </a:xfrm>
            </p:grpSpPr>
            <p:pic>
              <p:nvPicPr>
                <p:cNvPr id="44" name="Picture 43" descr="Unknown.jpe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8770" t="49826" r="16630" b="34531"/>
                <a:stretch/>
              </p:blipFill>
              <p:spPr>
                <a:xfrm>
                  <a:off x="1896512" y="4489174"/>
                  <a:ext cx="214784" cy="241381"/>
                </a:xfrm>
                <a:prstGeom prst="rect">
                  <a:avLst/>
                </a:prstGeom>
                <a:ln w="38100" cmpd="sng">
                  <a:noFill/>
                </a:ln>
              </p:spPr>
            </p:pic>
            <p:grpSp>
              <p:nvGrpSpPr>
                <p:cNvPr id="45" name="Group 44"/>
                <p:cNvGrpSpPr/>
                <p:nvPr/>
              </p:nvGrpSpPr>
              <p:grpSpPr>
                <a:xfrm>
                  <a:off x="1120974" y="4393592"/>
                  <a:ext cx="1211841" cy="838476"/>
                  <a:chOff x="945607" y="4477979"/>
                  <a:chExt cx="1211841" cy="838476"/>
                </a:xfrm>
              </p:grpSpPr>
              <p:sp>
                <p:nvSpPr>
                  <p:cNvPr id="48" name="Rectangle 47"/>
                  <p:cNvSpPr/>
                  <p:nvPr/>
                </p:nvSpPr>
                <p:spPr>
                  <a:xfrm>
                    <a:off x="1445170" y="4477979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P</a:t>
                    </a:r>
                  </a:p>
                </p:txBody>
              </p:sp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945607" y="4678473"/>
                    <a:ext cx="1211841" cy="637982"/>
                    <a:chOff x="945607" y="4678473"/>
                    <a:chExt cx="1211841" cy="637982"/>
                  </a:xfrm>
                </p:grpSpPr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H="1">
                      <a:off x="1322132" y="4773747"/>
                      <a:ext cx="167654" cy="100342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1686934" y="4885568"/>
                      <a:ext cx="470514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Cl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945607" y="4678473"/>
                      <a:ext cx="470514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Cl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</p:grpSp>
            </p:grpSp>
            <p:sp>
              <p:nvSpPr>
                <p:cNvPr id="46" name="Rectangle 45"/>
                <p:cNvSpPr/>
                <p:nvPr/>
              </p:nvSpPr>
              <p:spPr>
                <a:xfrm>
                  <a:off x="2033019" y="4454289"/>
                  <a:ext cx="46994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Cl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47" name="Isosceles Triangle 46"/>
                <p:cNvSpPr/>
                <p:nvPr/>
              </p:nvSpPr>
              <p:spPr>
                <a:xfrm rot="19341575">
                  <a:off x="1876978" y="4705683"/>
                  <a:ext cx="107392" cy="223322"/>
                </a:xfrm>
                <a:prstGeom prst="triangle">
                  <a:avLst/>
                </a:prstGeom>
                <a:solidFill>
                  <a:srgbClr val="404040"/>
                </a:solidFill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1466830" y="4433606"/>
                <a:ext cx="117187" cy="45719"/>
                <a:chOff x="3196199" y="4030223"/>
                <a:chExt cx="117187" cy="45719"/>
              </a:xfrm>
            </p:grpSpPr>
            <p:sp>
              <p:nvSpPr>
                <p:cNvPr id="42" name="Oval 41"/>
                <p:cNvSpPr/>
                <p:nvPr/>
              </p:nvSpPr>
              <p:spPr>
                <a:xfrm rot="10800000">
                  <a:off x="3267667" y="4030223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 rot="10800000">
                  <a:off x="3196199" y="4030223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2656365" y="4611268"/>
              <a:ext cx="117187" cy="45719"/>
              <a:chOff x="3240131" y="4565676"/>
              <a:chExt cx="117187" cy="45719"/>
            </a:xfrm>
          </p:grpSpPr>
          <p:sp>
            <p:nvSpPr>
              <p:cNvPr id="53" name="Oval 52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656365" y="4933921"/>
              <a:ext cx="117187" cy="45719"/>
              <a:chOff x="3240131" y="4565676"/>
              <a:chExt cx="117187" cy="45719"/>
            </a:xfrm>
          </p:grpSpPr>
          <p:sp>
            <p:nvSpPr>
              <p:cNvPr id="56" name="Oval 55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580427" y="4477131"/>
              <a:ext cx="117187" cy="45719"/>
              <a:chOff x="3240131" y="4565676"/>
              <a:chExt cx="117187" cy="45719"/>
            </a:xfrm>
          </p:grpSpPr>
          <p:sp>
            <p:nvSpPr>
              <p:cNvPr id="59" name="Oval 58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3580426" y="4784162"/>
              <a:ext cx="117187" cy="45719"/>
              <a:chOff x="3240131" y="4565676"/>
              <a:chExt cx="117187" cy="45719"/>
            </a:xfrm>
          </p:grpSpPr>
          <p:sp>
            <p:nvSpPr>
              <p:cNvPr id="62" name="Oval 61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 rot="19389356">
              <a:off x="3532703" y="5132509"/>
              <a:ext cx="117187" cy="45719"/>
              <a:chOff x="3240131" y="4565676"/>
              <a:chExt cx="117187" cy="45719"/>
            </a:xfrm>
          </p:grpSpPr>
          <p:sp>
            <p:nvSpPr>
              <p:cNvPr id="65" name="Oval 64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 rot="5400000">
              <a:off x="3750992" y="4629925"/>
              <a:ext cx="117187" cy="45719"/>
              <a:chOff x="3240131" y="4565676"/>
              <a:chExt cx="117187" cy="45719"/>
            </a:xfrm>
          </p:grpSpPr>
          <p:sp>
            <p:nvSpPr>
              <p:cNvPr id="68" name="Oval 67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rot="5400000">
              <a:off x="2495126" y="4769246"/>
              <a:ext cx="117187" cy="45719"/>
              <a:chOff x="3240131" y="4565676"/>
              <a:chExt cx="117187" cy="45719"/>
            </a:xfrm>
          </p:grpSpPr>
          <p:sp>
            <p:nvSpPr>
              <p:cNvPr id="71" name="Oval 70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 rot="3388564">
              <a:off x="3597370" y="4925255"/>
              <a:ext cx="117187" cy="45719"/>
              <a:chOff x="3240131" y="4565676"/>
              <a:chExt cx="117187" cy="45719"/>
            </a:xfrm>
          </p:grpSpPr>
          <p:sp>
            <p:nvSpPr>
              <p:cNvPr id="74" name="Oval 73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 rot="3087451">
              <a:off x="3263339" y="5061591"/>
              <a:ext cx="117187" cy="45719"/>
              <a:chOff x="3240131" y="4565676"/>
              <a:chExt cx="117187" cy="45719"/>
            </a:xfrm>
          </p:grpSpPr>
          <p:sp>
            <p:nvSpPr>
              <p:cNvPr id="77" name="Oval 76"/>
              <p:cNvSpPr/>
              <p:nvPr/>
            </p:nvSpPr>
            <p:spPr>
              <a:xfrm rot="10800000">
                <a:off x="3311599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10800000">
                <a:off x="3240131" y="456567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4399903" y="3236331"/>
            <a:ext cx="4411763" cy="1991229"/>
            <a:chOff x="4383907" y="3771463"/>
            <a:chExt cx="4411763" cy="1991229"/>
          </a:xfrm>
        </p:grpSpPr>
        <p:grpSp>
          <p:nvGrpSpPr>
            <p:cNvPr id="79" name="Group 78"/>
            <p:cNvGrpSpPr/>
            <p:nvPr/>
          </p:nvGrpSpPr>
          <p:grpSpPr>
            <a:xfrm>
              <a:off x="4383907" y="3937339"/>
              <a:ext cx="4411763" cy="1825353"/>
              <a:chOff x="4684964" y="3824326"/>
              <a:chExt cx="4411763" cy="1825353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4684964" y="3824326"/>
                <a:ext cx="4411763" cy="1825353"/>
                <a:chOff x="4684964" y="3824326"/>
                <a:chExt cx="4411763" cy="182535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5695135" y="3824326"/>
                  <a:ext cx="1680370" cy="1092679"/>
                  <a:chOff x="5721644" y="4321493"/>
                  <a:chExt cx="1680370" cy="1092679"/>
                </a:xfrm>
              </p:grpSpPr>
              <p:sp>
                <p:nvSpPr>
                  <p:cNvPr id="89" name="Oval 88"/>
                  <p:cNvSpPr/>
                  <p:nvPr/>
                </p:nvSpPr>
                <p:spPr>
                  <a:xfrm>
                    <a:off x="6640258" y="4321493"/>
                    <a:ext cx="411171" cy="409953"/>
                  </a:xfrm>
                  <a:prstGeom prst="ellipse">
                    <a:avLst/>
                  </a:prstGeom>
                  <a:solidFill>
                    <a:srgbClr val="9C5252"/>
                  </a:solidFill>
                  <a:ln>
                    <a:solidFill>
                      <a:srgbClr val="9C525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0" name="Group 89"/>
                  <p:cNvGrpSpPr/>
                  <p:nvPr/>
                </p:nvGrpSpPr>
                <p:grpSpPr>
                  <a:xfrm rot="19813727">
                    <a:off x="5721644" y="4674104"/>
                    <a:ext cx="1011292" cy="409953"/>
                    <a:chOff x="5628966" y="4321493"/>
                    <a:chExt cx="1011292" cy="409953"/>
                  </a:xfrm>
                </p:grpSpPr>
                <p:sp>
                  <p:nvSpPr>
                    <p:cNvPr id="95" name="Oval 94"/>
                    <p:cNvSpPr/>
                    <p:nvPr/>
                  </p:nvSpPr>
                  <p:spPr>
                    <a:xfrm>
                      <a:off x="5628966" y="4321493"/>
                      <a:ext cx="411171" cy="409953"/>
                    </a:xfrm>
                    <a:prstGeom prst="ellipse">
                      <a:avLst/>
                    </a:prstGeom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96" name="Straight Connector 95"/>
                    <p:cNvCxnSpPr>
                      <a:stCxn id="95" idx="6"/>
                    </p:cNvCxnSpPr>
                    <p:nvPr/>
                  </p:nvCxnSpPr>
                  <p:spPr>
                    <a:xfrm flipV="1">
                      <a:off x="6040137" y="4518009"/>
                      <a:ext cx="600121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1" name="Oval 90"/>
                  <p:cNvSpPr/>
                  <p:nvPr/>
                </p:nvSpPr>
                <p:spPr>
                  <a:xfrm rot="1735216">
                    <a:off x="6990843" y="5004219"/>
                    <a:ext cx="411171" cy="409953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6" name="TextBox 85"/>
                <p:cNvSpPr txBox="1"/>
                <p:nvPr/>
              </p:nvSpPr>
              <p:spPr>
                <a:xfrm>
                  <a:off x="4684964" y="5064903"/>
                  <a:ext cx="4411763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t</a:t>
                  </a:r>
                  <a:r>
                    <a:rPr lang="en-US" sz="32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rigonal</a:t>
                  </a:r>
                  <a:r>
                    <a:rPr lang="en-US" sz="3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 pyramidal</a:t>
                  </a:r>
                  <a:endParaRPr lang="en-US" sz="3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87" name="Curved Down Arrow 86"/>
                <p:cNvSpPr/>
                <p:nvPr/>
              </p:nvSpPr>
              <p:spPr>
                <a:xfrm rot="12061938">
                  <a:off x="6388857" y="4332832"/>
                  <a:ext cx="493263" cy="200724"/>
                </a:xfrm>
                <a:prstGeom prst="curvedDownArrow">
                  <a:avLst/>
                </a:prstGeom>
                <a:solidFill>
                  <a:srgbClr val="404040"/>
                </a:solidFill>
                <a:ln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6120173" y="4572619"/>
                  <a:ext cx="83569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107°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6987500" y="4191068"/>
                <a:ext cx="881201" cy="409953"/>
                <a:chOff x="6914012" y="4678711"/>
                <a:chExt cx="881201" cy="409953"/>
              </a:xfrm>
            </p:grpSpPr>
            <p:sp>
              <p:nvSpPr>
                <p:cNvPr id="83" name="Oval 82"/>
                <p:cNvSpPr/>
                <p:nvPr/>
              </p:nvSpPr>
              <p:spPr>
                <a:xfrm rot="1735216">
                  <a:off x="7384042" y="4678711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1735216" flipV="1">
                  <a:off x="6914012" y="4681724"/>
                  <a:ext cx="600121" cy="0"/>
                </a:xfrm>
                <a:prstGeom prst="line">
                  <a:avLst/>
                </a:prstGeom>
                <a:ln>
                  <a:solidFill>
                    <a:srgbClr val="404040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Isosceles Triangle 81"/>
              <p:cNvSpPr/>
              <p:nvPr/>
            </p:nvSpPr>
            <p:spPr>
              <a:xfrm rot="19843137">
                <a:off x="6891136" y="4190855"/>
                <a:ext cx="186321" cy="355073"/>
              </a:xfrm>
              <a:prstGeom prst="triangle">
                <a:avLst/>
              </a:prstGeom>
              <a:solidFill>
                <a:srgbClr val="404040"/>
              </a:solidFill>
              <a:ln>
                <a:solidFill>
                  <a:srgbClr val="40404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398591" y="3771463"/>
              <a:ext cx="233116" cy="87676"/>
              <a:chOff x="6328242" y="3420552"/>
              <a:chExt cx="233116" cy="87676"/>
            </a:xfrm>
          </p:grpSpPr>
          <p:sp>
            <p:nvSpPr>
              <p:cNvPr id="97" name="Oval 96"/>
              <p:cNvSpPr/>
              <p:nvPr/>
            </p:nvSpPr>
            <p:spPr>
              <a:xfrm rot="10800000">
                <a:off x="6470411" y="3420552"/>
                <a:ext cx="90947" cy="87676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10800000">
                <a:off x="6328242" y="3420552"/>
                <a:ext cx="90947" cy="87676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9051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Bent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424"/>
            <a:ext cx="8229600" cy="5340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404040"/>
                </a:solidFill>
              </a:rPr>
              <a:t>A central atom with </a:t>
            </a:r>
            <a:r>
              <a:rPr lang="en-US" dirty="0" smtClean="0">
                <a:solidFill>
                  <a:srgbClr val="404040"/>
                </a:solidFill>
              </a:rPr>
              <a:t>two bonded atoms and two </a:t>
            </a:r>
            <a:r>
              <a:rPr lang="en-US" dirty="0">
                <a:solidFill>
                  <a:srgbClr val="404040"/>
                </a:solidFill>
              </a:rPr>
              <a:t>lone </a:t>
            </a:r>
            <a:r>
              <a:rPr lang="en-US" dirty="0" smtClean="0">
                <a:solidFill>
                  <a:srgbClr val="404040"/>
                </a:solidFill>
              </a:rPr>
              <a:t>pairs</a:t>
            </a:r>
            <a:endParaRPr lang="en-US" dirty="0">
              <a:solidFill>
                <a:srgbClr val="404040"/>
              </a:solidFill>
            </a:endParaRP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Tetrahedral </a:t>
            </a:r>
            <a:r>
              <a:rPr lang="en-US" sz="1800" dirty="0">
                <a:solidFill>
                  <a:srgbClr val="404040"/>
                </a:solidFill>
              </a:rPr>
              <a:t>arrangement = 4 electron </a:t>
            </a:r>
            <a:r>
              <a:rPr lang="en-US" sz="1800" dirty="0" smtClean="0">
                <a:solidFill>
                  <a:srgbClr val="404040"/>
                </a:solidFill>
              </a:rPr>
              <a:t>groups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2 lone pairs + 2 bonded atoms = 4 electron groups</a:t>
            </a:r>
          </a:p>
          <a:p>
            <a:pPr lvl="1"/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Bond angle: ~</a:t>
            </a:r>
            <a:r>
              <a:rPr lang="en-US" dirty="0" smtClean="0">
                <a:solidFill>
                  <a:srgbClr val="404040"/>
                </a:solidFill>
              </a:rPr>
              <a:t>105°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Ex. </a:t>
            </a:r>
            <a:r>
              <a:rPr lang="en-US" dirty="0" smtClean="0">
                <a:solidFill>
                  <a:srgbClr val="404040"/>
                </a:solidFill>
              </a:rPr>
              <a:t>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O </a:t>
            </a:r>
            <a:r>
              <a:rPr lang="en-US" dirty="0">
                <a:solidFill>
                  <a:srgbClr val="404040"/>
                </a:solidFill>
              </a:rPr>
              <a:t>and </a:t>
            </a:r>
            <a:r>
              <a:rPr lang="en-US" dirty="0" smtClean="0">
                <a:solidFill>
                  <a:srgbClr val="404040"/>
                </a:solidFill>
              </a:rPr>
              <a:t>Cl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O</a:t>
            </a:r>
            <a:endParaRPr lang="en-US" baseline="-250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sz="1600" dirty="0" smtClean="0">
                <a:solidFill>
                  <a:srgbClr val="404040"/>
                </a:solidFill>
              </a:rPr>
              <a:t>O </a:t>
            </a:r>
            <a:r>
              <a:rPr lang="en-US" sz="1600" dirty="0">
                <a:solidFill>
                  <a:srgbClr val="404040"/>
                </a:solidFill>
              </a:rPr>
              <a:t>(or </a:t>
            </a:r>
            <a:r>
              <a:rPr lang="en-US" sz="1600" dirty="0" smtClean="0">
                <a:solidFill>
                  <a:srgbClr val="404040"/>
                </a:solidFill>
              </a:rPr>
              <a:t>S) </a:t>
            </a:r>
            <a:r>
              <a:rPr lang="en-US" sz="1600" dirty="0">
                <a:solidFill>
                  <a:srgbClr val="404040"/>
                </a:solidFill>
              </a:rPr>
              <a:t>often in middle because it has one lone pair, and forms three bonds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936088" y="3552961"/>
            <a:ext cx="1775335" cy="1920176"/>
            <a:chOff x="5936088" y="3552961"/>
            <a:chExt cx="1775335" cy="1920176"/>
          </a:xfrm>
        </p:grpSpPr>
        <p:sp>
          <p:nvSpPr>
            <p:cNvPr id="15" name="Curved Down Arrow 14"/>
            <p:cNvSpPr/>
            <p:nvPr/>
          </p:nvSpPr>
          <p:spPr>
            <a:xfrm rot="10596296">
              <a:off x="6503501" y="4157474"/>
              <a:ext cx="726761" cy="278725"/>
            </a:xfrm>
            <a:prstGeom prst="curvedDownArrow">
              <a:avLst/>
            </a:prstGeom>
            <a:solidFill>
              <a:srgbClr val="404040"/>
            </a:solidFill>
            <a:ln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936088" y="3552961"/>
              <a:ext cx="1775335" cy="1920176"/>
              <a:chOff x="5936088" y="3552961"/>
              <a:chExt cx="1775335" cy="192017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6188036" y="4888361"/>
                <a:ext cx="138489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bent</a:t>
                </a:r>
                <a:endPara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474351" y="4457474"/>
                <a:ext cx="92027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105°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936088" y="3552961"/>
                <a:ext cx="1775335" cy="1529492"/>
                <a:chOff x="5936088" y="3552961"/>
                <a:chExt cx="1775335" cy="1529492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 rot="14445405">
                  <a:off x="6158863" y="3529893"/>
                  <a:ext cx="1329785" cy="1775335"/>
                  <a:chOff x="5721644" y="3308722"/>
                  <a:chExt cx="1329785" cy="1775335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6640258" y="4321493"/>
                    <a:ext cx="411171" cy="409953"/>
                  </a:xfrm>
                  <a:prstGeom prst="ellipse">
                    <a:avLst/>
                  </a:prstGeom>
                  <a:solidFill>
                    <a:srgbClr val="9C5252"/>
                  </a:solidFill>
                  <a:ln>
                    <a:solidFill>
                      <a:srgbClr val="9C525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" name="Group 17"/>
                  <p:cNvGrpSpPr/>
                  <p:nvPr/>
                </p:nvGrpSpPr>
                <p:grpSpPr>
                  <a:xfrm rot="19813727">
                    <a:off x="5721644" y="4674104"/>
                    <a:ext cx="1011292" cy="409953"/>
                    <a:chOff x="5628966" y="4321493"/>
                    <a:chExt cx="1011292" cy="409953"/>
                  </a:xfrm>
                </p:grpSpPr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5628966" y="4321493"/>
                      <a:ext cx="411171" cy="409953"/>
                    </a:xfrm>
                    <a:prstGeom prst="ellipse">
                      <a:avLst/>
                    </a:prstGeom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4" name="Straight Connector 23"/>
                    <p:cNvCxnSpPr>
                      <a:stCxn id="23" idx="6"/>
                    </p:cNvCxnSpPr>
                    <p:nvPr/>
                  </p:nvCxnSpPr>
                  <p:spPr>
                    <a:xfrm flipV="1">
                      <a:off x="6040137" y="4518009"/>
                      <a:ext cx="600121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" name="Group 19"/>
                  <p:cNvGrpSpPr/>
                  <p:nvPr/>
                </p:nvGrpSpPr>
                <p:grpSpPr>
                  <a:xfrm rot="16200000">
                    <a:off x="6339589" y="3609391"/>
                    <a:ext cx="1011292" cy="409953"/>
                    <a:chOff x="6591675" y="3515361"/>
                    <a:chExt cx="1011292" cy="409953"/>
                  </a:xfrm>
                </p:grpSpPr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7191796" y="3515361"/>
                      <a:ext cx="411171" cy="409953"/>
                    </a:xfrm>
                    <a:prstGeom prst="ellipse">
                      <a:avLst/>
                    </a:prstGeom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2" name="Straight Connector 21"/>
                    <p:cNvCxnSpPr/>
                    <p:nvPr/>
                  </p:nvCxnSpPr>
                  <p:spPr>
                    <a:xfrm flipV="1">
                      <a:off x="6591675" y="3711877"/>
                      <a:ext cx="600121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7" name="Group 26"/>
                <p:cNvGrpSpPr/>
                <p:nvPr/>
              </p:nvGrpSpPr>
              <p:grpSpPr>
                <a:xfrm rot="18864553">
                  <a:off x="6529209" y="3625681"/>
                  <a:ext cx="233116" cy="87676"/>
                  <a:chOff x="6414587" y="3236331"/>
                  <a:chExt cx="233116" cy="87676"/>
                </a:xfrm>
              </p:grpSpPr>
              <p:sp>
                <p:nvSpPr>
                  <p:cNvPr id="25" name="Oval 24"/>
                  <p:cNvSpPr/>
                  <p:nvPr/>
                </p:nvSpPr>
                <p:spPr>
                  <a:xfrm rot="10800000">
                    <a:off x="6556756" y="3236331"/>
                    <a:ext cx="90947" cy="87676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 rot="10800000">
                    <a:off x="6414587" y="3236331"/>
                    <a:ext cx="90947" cy="87676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 rot="2346758">
                  <a:off x="6994154" y="3623821"/>
                  <a:ext cx="233116" cy="87676"/>
                  <a:chOff x="6414587" y="3236331"/>
                  <a:chExt cx="233116" cy="87676"/>
                </a:xfrm>
              </p:grpSpPr>
              <p:sp>
                <p:nvSpPr>
                  <p:cNvPr id="29" name="Oval 28"/>
                  <p:cNvSpPr/>
                  <p:nvPr/>
                </p:nvSpPr>
                <p:spPr>
                  <a:xfrm rot="10800000">
                    <a:off x="6556756" y="3236331"/>
                    <a:ext cx="90947" cy="87676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 rot="10800000">
                    <a:off x="6414587" y="3236331"/>
                    <a:ext cx="90947" cy="87676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53" name="Group 52"/>
          <p:cNvGrpSpPr/>
          <p:nvPr/>
        </p:nvGrpSpPr>
        <p:grpSpPr>
          <a:xfrm>
            <a:off x="949753" y="3954376"/>
            <a:ext cx="805170" cy="1058554"/>
            <a:chOff x="949753" y="3954376"/>
            <a:chExt cx="805170" cy="1058554"/>
          </a:xfrm>
        </p:grpSpPr>
        <p:grpSp>
          <p:nvGrpSpPr>
            <p:cNvPr id="34" name="Group 33"/>
            <p:cNvGrpSpPr/>
            <p:nvPr/>
          </p:nvGrpSpPr>
          <p:grpSpPr>
            <a:xfrm>
              <a:off x="949753" y="3954376"/>
              <a:ext cx="805170" cy="1058554"/>
              <a:chOff x="1198734" y="3966419"/>
              <a:chExt cx="805170" cy="1058554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1198734" y="4323035"/>
                <a:ext cx="781201" cy="701938"/>
                <a:chOff x="1639099" y="4439743"/>
                <a:chExt cx="781201" cy="701938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1639099" y="4510300"/>
                  <a:ext cx="781201" cy="631381"/>
                  <a:chOff x="1023367" y="4477979"/>
                  <a:chExt cx="781201" cy="631381"/>
                </a:xfrm>
              </p:grpSpPr>
              <p:sp>
                <p:nvSpPr>
                  <p:cNvPr id="42" name="Rectangle 41"/>
                  <p:cNvSpPr/>
                  <p:nvPr/>
                </p:nvSpPr>
                <p:spPr>
                  <a:xfrm>
                    <a:off x="1393330" y="4477979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023367" y="4678473"/>
                    <a:ext cx="466419" cy="430887"/>
                    <a:chOff x="1023367" y="4678473"/>
                    <a:chExt cx="466419" cy="430887"/>
                  </a:xfrm>
                </p:grpSpPr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 flipH="1">
                      <a:off x="1322132" y="4773747"/>
                      <a:ext cx="167654" cy="100342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1023367" y="4678473"/>
                      <a:ext cx="37738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</p:grpSp>
            </p:grp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220630" y="4439743"/>
                  <a:ext cx="0" cy="166139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Rectangle 36"/>
              <p:cNvSpPr/>
              <p:nvPr/>
            </p:nvSpPr>
            <p:spPr>
              <a:xfrm>
                <a:off x="1592666" y="3966419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3286444">
              <a:off x="1615731" y="4505636"/>
              <a:ext cx="117187" cy="45719"/>
              <a:chOff x="1606995" y="4311609"/>
              <a:chExt cx="117187" cy="45719"/>
            </a:xfrm>
          </p:grpSpPr>
          <p:sp>
            <p:nvSpPr>
              <p:cNvPr id="47" name="Oval 46"/>
              <p:cNvSpPr/>
              <p:nvPr/>
            </p:nvSpPr>
            <p:spPr>
              <a:xfrm rot="10800000">
                <a:off x="1678463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rot="10800000">
                <a:off x="1606995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 rot="20414892">
              <a:off x="1547814" y="4730649"/>
              <a:ext cx="117187" cy="45719"/>
              <a:chOff x="1606995" y="4311609"/>
              <a:chExt cx="117187" cy="45719"/>
            </a:xfrm>
          </p:grpSpPr>
          <p:sp>
            <p:nvSpPr>
              <p:cNvPr id="51" name="Oval 50"/>
              <p:cNvSpPr/>
              <p:nvPr/>
            </p:nvSpPr>
            <p:spPr>
              <a:xfrm rot="10800000">
                <a:off x="1678463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606995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2780341" y="4215312"/>
            <a:ext cx="1327927" cy="637552"/>
            <a:chOff x="2780341" y="4215312"/>
            <a:chExt cx="1327927" cy="637552"/>
          </a:xfrm>
        </p:grpSpPr>
        <p:sp>
          <p:nvSpPr>
            <p:cNvPr id="63" name="Rectangle 62"/>
            <p:cNvSpPr/>
            <p:nvPr/>
          </p:nvSpPr>
          <p:spPr>
            <a:xfrm>
              <a:off x="2780341" y="4421977"/>
              <a:ext cx="486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3160886" y="4215312"/>
              <a:ext cx="496533" cy="482436"/>
              <a:chOff x="3155153" y="4406680"/>
              <a:chExt cx="496533" cy="482436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3155153" y="4406680"/>
                <a:ext cx="496533" cy="482436"/>
                <a:chOff x="3155153" y="4406680"/>
                <a:chExt cx="496533" cy="482436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 rot="14481840">
                  <a:off x="3195025" y="4432454"/>
                  <a:ext cx="482436" cy="430887"/>
                  <a:chOff x="1322132" y="4477979"/>
                  <a:chExt cx="482436" cy="430887"/>
                </a:xfrm>
              </p:grpSpPr>
              <p:sp>
                <p:nvSpPr>
                  <p:cNvPr id="66" name="Rectangle 65"/>
                  <p:cNvSpPr/>
                  <p:nvPr/>
                </p:nvSpPr>
                <p:spPr>
                  <a:xfrm>
                    <a:off x="1393330" y="4477979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  <p:cxnSp>
                <p:nvCxnSpPr>
                  <p:cNvPr id="68" name="Straight Connector 67"/>
                  <p:cNvCxnSpPr/>
                  <p:nvPr/>
                </p:nvCxnSpPr>
                <p:spPr>
                  <a:xfrm flipH="1">
                    <a:off x="1322132" y="4773747"/>
                    <a:ext cx="167654" cy="100342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Connector 64"/>
                <p:cNvCxnSpPr/>
                <p:nvPr/>
              </p:nvCxnSpPr>
              <p:spPr>
                <a:xfrm rot="14481840">
                  <a:off x="3238223" y="4625615"/>
                  <a:ext cx="0" cy="166139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 rot="3286444">
                <a:off x="3490054" y="4486626"/>
                <a:ext cx="117187" cy="45719"/>
                <a:chOff x="1606995" y="4311609"/>
                <a:chExt cx="117187" cy="45719"/>
              </a:xfrm>
            </p:grpSpPr>
            <p:sp>
              <p:nvSpPr>
                <p:cNvPr id="60" name="Oval 59"/>
                <p:cNvSpPr/>
                <p:nvPr/>
              </p:nvSpPr>
              <p:spPr>
                <a:xfrm rot="10800000">
                  <a:off x="1678463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 rot="10800000">
                  <a:off x="1606995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 rot="18624647" flipH="1" flipV="1">
                <a:off x="3213637" y="4483957"/>
                <a:ext cx="117187" cy="45719"/>
                <a:chOff x="1606995" y="4311609"/>
                <a:chExt cx="117187" cy="45719"/>
              </a:xfrm>
            </p:grpSpPr>
            <p:sp>
              <p:nvSpPr>
                <p:cNvPr id="58" name="Oval 57"/>
                <p:cNvSpPr/>
                <p:nvPr/>
              </p:nvSpPr>
              <p:spPr>
                <a:xfrm rot="10800000">
                  <a:off x="1678463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 rot="10800000">
                  <a:off x="1606995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2" name="Rectangle 71"/>
            <p:cNvSpPr/>
            <p:nvPr/>
          </p:nvSpPr>
          <p:spPr>
            <a:xfrm>
              <a:off x="3622059" y="4421977"/>
              <a:ext cx="486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 rot="10800000">
              <a:off x="3006450" y="446744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10800000">
              <a:off x="2934982" y="446744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10800000">
              <a:off x="3006450" y="4789576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10800000">
              <a:off x="2934982" y="4789576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0800000">
              <a:off x="3885637" y="446744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10800000">
              <a:off x="3814169" y="446744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10800000">
              <a:off x="3885637" y="4789576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10800000">
              <a:off x="3814169" y="4789576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16200000">
              <a:off x="4008941" y="4667810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16200000">
              <a:off x="4008941" y="459634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16200000">
              <a:off x="2811966" y="4666473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16200000">
              <a:off x="2811966" y="459500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3211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What is the shape around each carbon atom in ethylene, 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C=CH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?</a:t>
            </a:r>
            <a:endParaRPr lang="en-US" baseline="-25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64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Draw in 3D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55445" y="3412068"/>
            <a:ext cx="914400" cy="948265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54400" y="3412068"/>
            <a:ext cx="914400" cy="94826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6000" y="3469944"/>
            <a:ext cx="2187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3 bonded atoms, 0 lone pairs = </a:t>
            </a:r>
          </a:p>
          <a:p>
            <a:r>
              <a:rPr lang="en-US" dirty="0" err="1">
                <a:solidFill>
                  <a:srgbClr val="FF0000"/>
                </a:solidFill>
                <a:latin typeface="Century Gothic"/>
                <a:cs typeface="Century Gothic"/>
              </a:rPr>
              <a:t>Trigonal</a:t>
            </a:r>
            <a:r>
              <a:rPr lang="en-US" dirty="0">
                <a:solidFill>
                  <a:srgbClr val="FF0000"/>
                </a:solidFill>
                <a:latin typeface="Century Gothic"/>
                <a:cs typeface="Century Gothic"/>
              </a:rPr>
              <a:t> planar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67778" y="3432791"/>
            <a:ext cx="2187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3 bonded atoms, 0 lone pairs = </a:t>
            </a:r>
          </a:p>
          <a:p>
            <a:r>
              <a:rPr lang="en-US" dirty="0" err="1">
                <a:solidFill>
                  <a:srgbClr val="0000FF"/>
                </a:solidFill>
                <a:latin typeface="Century Gothic"/>
                <a:cs typeface="Century Gothic"/>
              </a:rPr>
              <a:t>Trigonal</a:t>
            </a:r>
            <a:r>
              <a:rPr lang="en-US" dirty="0">
                <a:solidFill>
                  <a:srgbClr val="0000FF"/>
                </a:solidFill>
                <a:latin typeface="Century Gothic"/>
                <a:cs typeface="Century Gothic"/>
              </a:rPr>
              <a:t> planar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62109" y="2717719"/>
            <a:ext cx="2904363" cy="2350500"/>
            <a:chOff x="1493390" y="5109959"/>
            <a:chExt cx="1154313" cy="1169240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1362118" y="5241231"/>
              <a:ext cx="1169042" cy="906497"/>
              <a:chOff x="992373" y="4151673"/>
              <a:chExt cx="1169042" cy="906497"/>
            </a:xfrm>
          </p:grpSpPr>
          <p:sp>
            <p:nvSpPr>
              <p:cNvPr id="12" name="Rectangle 11"/>
              <p:cNvSpPr/>
              <p:nvPr/>
            </p:nvSpPr>
            <p:spPr>
              <a:xfrm rot="16200000">
                <a:off x="1448573" y="4530006"/>
                <a:ext cx="264694" cy="374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992373" y="4151673"/>
                <a:ext cx="1169042" cy="906497"/>
                <a:chOff x="992373" y="4151673"/>
                <a:chExt cx="1169042" cy="906497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1291110" y="4780413"/>
                  <a:ext cx="167654" cy="100342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ctangle 14"/>
                <p:cNvSpPr/>
                <p:nvPr/>
              </p:nvSpPr>
              <p:spPr>
                <a:xfrm rot="16200000">
                  <a:off x="1879019" y="4764889"/>
                  <a:ext cx="212659" cy="3521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4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1721997" y="4764516"/>
                  <a:ext cx="167654" cy="107251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" name="Group 16"/>
                <p:cNvGrpSpPr/>
                <p:nvPr/>
              </p:nvGrpSpPr>
              <p:grpSpPr>
                <a:xfrm rot="5400000">
                  <a:off x="1345275" y="4191932"/>
                  <a:ext cx="432651" cy="352133"/>
                  <a:chOff x="1014673" y="4537044"/>
                  <a:chExt cx="432651" cy="352133"/>
                </a:xfrm>
              </p:grpSpPr>
              <p:cxnSp>
                <p:nvCxnSpPr>
                  <p:cNvPr id="25" name="Straight Connector 24"/>
                  <p:cNvCxnSpPr/>
                  <p:nvPr/>
                </p:nvCxnSpPr>
                <p:spPr>
                  <a:xfrm flipH="1">
                    <a:off x="1279669" y="4664387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Rectangle 25"/>
                  <p:cNvSpPr/>
                  <p:nvPr/>
                </p:nvSpPr>
                <p:spPr>
                  <a:xfrm rot="10800000">
                    <a:off x="1014673" y="4537044"/>
                    <a:ext cx="239139" cy="35213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4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C</a:t>
                    </a:r>
                  </a:p>
                </p:txBody>
              </p:sp>
              <p:cxnSp>
                <p:nvCxnSpPr>
                  <p:cNvPr id="27" name="Straight Connector 26"/>
                  <p:cNvCxnSpPr/>
                  <p:nvPr/>
                </p:nvCxnSpPr>
                <p:spPr>
                  <a:xfrm flipH="1">
                    <a:off x="1279669" y="4721529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Rectangle 19"/>
                <p:cNvSpPr/>
                <p:nvPr/>
              </p:nvSpPr>
              <p:spPr>
                <a:xfrm rot="16200000">
                  <a:off x="1062110" y="4775774"/>
                  <a:ext cx="212659" cy="3521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4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 flipH="1">
              <a:off x="2354693" y="5124884"/>
              <a:ext cx="293010" cy="1154315"/>
              <a:chOff x="1646433" y="5259276"/>
              <a:chExt cx="293010" cy="1154315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5400000" flipH="1">
                <a:off x="1789549" y="5594751"/>
                <a:ext cx="167654" cy="10034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1646615" y="6061458"/>
                <a:ext cx="212659" cy="352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1801991" y="6022183"/>
                <a:ext cx="167654" cy="10725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1646433" y="5259276"/>
                <a:ext cx="212659" cy="352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453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039086"/>
              </p:ext>
            </p:extLst>
          </p:nvPr>
        </p:nvGraphicFramePr>
        <p:xfrm>
          <a:off x="225778" y="1219313"/>
          <a:ext cx="8664222" cy="5130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4037"/>
                <a:gridCol w="1444037"/>
                <a:gridCol w="1444037"/>
                <a:gridCol w="1444037"/>
                <a:gridCol w="1444037"/>
                <a:gridCol w="1444037"/>
              </a:tblGrid>
              <a:tr h="7589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Total Number of e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Groups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Number of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Bonded Atoms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of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Lone Pairs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Shape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Bond Angle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Example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linear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180°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5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trigonal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planar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120°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BF</a:t>
                      </a:r>
                      <a:r>
                        <a:rPr lang="en-US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5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V shaped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95°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SO</a:t>
                      </a:r>
                      <a:r>
                        <a:rPr lang="en-US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5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tetrahedral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109.5°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CH</a:t>
                      </a:r>
                      <a:r>
                        <a:rPr lang="en-US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lang="en-US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5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trigonal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pyramidal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107°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PCl</a:t>
                      </a:r>
                      <a:r>
                        <a:rPr lang="en-US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5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bent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105°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81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Draw a Lewis structure for NH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r>
              <a:rPr lang="en-US" dirty="0" smtClean="0">
                <a:solidFill>
                  <a:srgbClr val="404040"/>
                </a:solidFill>
              </a:rPr>
              <a:t>. Use the Lewis structure to determine which of the following ball-and-stick models represents the geometry of NH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r>
              <a:rPr lang="en-US" dirty="0" smtClean="0">
                <a:solidFill>
                  <a:srgbClr val="404040"/>
                </a:solidFill>
              </a:rPr>
              <a:t>.</a:t>
            </a:r>
            <a:endParaRPr lang="en-US" baseline="30000" dirty="0">
              <a:solidFill>
                <a:srgbClr val="4040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37206" y="3840930"/>
            <a:ext cx="2175743" cy="1028512"/>
            <a:chOff x="5859044" y="4454833"/>
            <a:chExt cx="2175743" cy="1028512"/>
          </a:xfrm>
        </p:grpSpPr>
        <p:grpSp>
          <p:nvGrpSpPr>
            <p:cNvPr id="11" name="Group 10"/>
            <p:cNvGrpSpPr/>
            <p:nvPr/>
          </p:nvGrpSpPr>
          <p:grpSpPr>
            <a:xfrm>
              <a:off x="5859044" y="4570620"/>
              <a:ext cx="2175743" cy="912725"/>
              <a:chOff x="5749994" y="4192063"/>
              <a:chExt cx="2175743" cy="912725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6629005" y="4192063"/>
                <a:ext cx="411171" cy="409953"/>
              </a:xfrm>
              <a:prstGeom prst="ellipse">
                <a:avLst/>
              </a:prstGeom>
              <a:solidFill>
                <a:srgbClr val="9C5252"/>
              </a:solidFill>
              <a:ln>
                <a:solidFill>
                  <a:srgbClr val="9C525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19813727">
                <a:off x="5749994" y="4693665"/>
                <a:ext cx="411171" cy="40995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6" idx="6"/>
              </p:cNvCxnSpPr>
              <p:nvPr/>
            </p:nvCxnSpPr>
            <p:spPr>
              <a:xfrm rot="19813727" flipV="1">
                <a:off x="6090227" y="4640226"/>
                <a:ext cx="60012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/>
              <p:nvPr/>
            </p:nvSpPr>
            <p:spPr>
              <a:xfrm rot="1735216">
                <a:off x="7514566" y="4694835"/>
                <a:ext cx="411171" cy="40995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1735216" flipV="1">
                <a:off x="6981593" y="4647880"/>
                <a:ext cx="60012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6820162" y="4454833"/>
              <a:ext cx="233116" cy="87676"/>
              <a:chOff x="2288252" y="5509632"/>
              <a:chExt cx="117187" cy="45719"/>
            </a:xfrm>
          </p:grpSpPr>
          <p:sp>
            <p:nvSpPr>
              <p:cNvPr id="13" name="Oval 12"/>
              <p:cNvSpPr/>
              <p:nvPr/>
            </p:nvSpPr>
            <p:spPr>
              <a:xfrm rot="10800000">
                <a:off x="2359720" y="55096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 rot="10800000">
                <a:off x="2288252" y="55096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1983977" y="3792895"/>
            <a:ext cx="1775335" cy="1529492"/>
            <a:chOff x="5936088" y="3552961"/>
            <a:chExt cx="1775335" cy="1529492"/>
          </a:xfrm>
        </p:grpSpPr>
        <p:grpSp>
          <p:nvGrpSpPr>
            <p:cNvPr id="32" name="Group 31"/>
            <p:cNvGrpSpPr/>
            <p:nvPr/>
          </p:nvGrpSpPr>
          <p:grpSpPr>
            <a:xfrm rot="14445405">
              <a:off x="6158863" y="3529893"/>
              <a:ext cx="1329785" cy="1775335"/>
              <a:chOff x="5721644" y="3308722"/>
              <a:chExt cx="1329785" cy="1775335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6640258" y="4321493"/>
                <a:ext cx="411171" cy="409953"/>
              </a:xfrm>
              <a:prstGeom prst="ellipse">
                <a:avLst/>
              </a:prstGeom>
              <a:solidFill>
                <a:srgbClr val="9C5252"/>
              </a:solidFill>
              <a:ln>
                <a:solidFill>
                  <a:srgbClr val="9C525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 rot="19813727">
                <a:off x="5721644" y="4674104"/>
                <a:ext cx="1011292" cy="409953"/>
                <a:chOff x="5628966" y="4321493"/>
                <a:chExt cx="1011292" cy="409953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5628966" y="4321493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>
                  <a:stCxn id="44" idx="6"/>
                </p:cNvCxnSpPr>
                <p:nvPr/>
              </p:nvCxnSpPr>
              <p:spPr>
                <a:xfrm flipV="1">
                  <a:off x="6040137" y="4518009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 rot="16200000">
                <a:off x="6339589" y="3609391"/>
                <a:ext cx="1011292" cy="409953"/>
                <a:chOff x="6591675" y="3515361"/>
                <a:chExt cx="1011292" cy="40995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7191796" y="3515361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6591675" y="3711877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oup 32"/>
            <p:cNvGrpSpPr/>
            <p:nvPr/>
          </p:nvGrpSpPr>
          <p:grpSpPr>
            <a:xfrm rot="18864553">
              <a:off x="6529209" y="3625681"/>
              <a:ext cx="233116" cy="87676"/>
              <a:chOff x="6414587" y="3236331"/>
              <a:chExt cx="233116" cy="87676"/>
            </a:xfrm>
          </p:grpSpPr>
          <p:sp>
            <p:nvSpPr>
              <p:cNvPr id="37" name="Oval 36"/>
              <p:cNvSpPr/>
              <p:nvPr/>
            </p:nvSpPr>
            <p:spPr>
              <a:xfrm rot="10800000">
                <a:off x="6556756" y="3236331"/>
                <a:ext cx="90947" cy="87676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0800000">
                <a:off x="6414587" y="3236331"/>
                <a:ext cx="90947" cy="87676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2346758">
              <a:off x="6994154" y="3623821"/>
              <a:ext cx="233116" cy="87676"/>
              <a:chOff x="6414587" y="3236331"/>
              <a:chExt cx="233116" cy="87676"/>
            </a:xfrm>
          </p:grpSpPr>
          <p:sp>
            <p:nvSpPr>
              <p:cNvPr id="35" name="Oval 34"/>
              <p:cNvSpPr/>
              <p:nvPr/>
            </p:nvSpPr>
            <p:spPr>
              <a:xfrm rot="10800000">
                <a:off x="6556756" y="3236331"/>
                <a:ext cx="90947" cy="87676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6414587" y="3236331"/>
                <a:ext cx="90947" cy="87676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3966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What is the shape around the indicated atom in each molecule?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4557" y="3356803"/>
            <a:ext cx="790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BBr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  <a:endParaRPr lang="en-US" sz="2400" baseline="-25000" dirty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2885" y="3356803"/>
            <a:ext cx="84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NCl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  <a:endParaRPr lang="en-US" sz="2400" baseline="-25000" dirty="0"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0123" y="3356803"/>
            <a:ext cx="695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</a:t>
            </a:r>
            <a:r>
              <a:rPr lang="en-US" sz="2400" baseline="-25000" dirty="0">
                <a:latin typeface="Century Gothic"/>
                <a:cs typeface="Century Gothic"/>
              </a:rPr>
              <a:t>2</a:t>
            </a:r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en-US" sz="2400" dirty="0">
              <a:latin typeface="Century Gothic"/>
              <a:cs typeface="Century Gothic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49778" y="3776135"/>
            <a:ext cx="0" cy="54186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137928" y="3776135"/>
            <a:ext cx="0" cy="54186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854438" y="3776135"/>
            <a:ext cx="0" cy="54186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53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Lewis structures are two dimensional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Don’t imply anything about the geometry of the molecule (3D)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We’ll look at three arrangements and their corresponding shapes, names, and bond angles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4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VSEPR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04040"/>
                </a:solidFill>
              </a:rPr>
              <a:t>V</a:t>
            </a:r>
            <a:r>
              <a:rPr lang="en-US" dirty="0" smtClean="0">
                <a:solidFill>
                  <a:srgbClr val="404040"/>
                </a:solidFill>
              </a:rPr>
              <a:t>alence </a:t>
            </a:r>
            <a:r>
              <a:rPr lang="en-US" b="1" dirty="0" smtClean="0">
                <a:solidFill>
                  <a:srgbClr val="404040"/>
                </a:solidFill>
              </a:rPr>
              <a:t>S</a:t>
            </a:r>
            <a:r>
              <a:rPr lang="en-US" dirty="0" smtClean="0">
                <a:solidFill>
                  <a:srgbClr val="404040"/>
                </a:solidFill>
              </a:rPr>
              <a:t>hell </a:t>
            </a:r>
            <a:r>
              <a:rPr lang="en-US" b="1" dirty="0" smtClean="0">
                <a:solidFill>
                  <a:srgbClr val="404040"/>
                </a:solidFill>
              </a:rPr>
              <a:t>E</a:t>
            </a:r>
            <a:r>
              <a:rPr lang="en-US" dirty="0" smtClean="0">
                <a:solidFill>
                  <a:srgbClr val="404040"/>
                </a:solidFill>
              </a:rPr>
              <a:t>lectron </a:t>
            </a:r>
            <a:r>
              <a:rPr lang="en-US" b="1" dirty="0" smtClean="0">
                <a:solidFill>
                  <a:srgbClr val="404040"/>
                </a:solidFill>
              </a:rPr>
              <a:t>P</a:t>
            </a:r>
            <a:r>
              <a:rPr lang="en-US" dirty="0" smtClean="0">
                <a:solidFill>
                  <a:srgbClr val="404040"/>
                </a:solidFill>
              </a:rPr>
              <a:t>air </a:t>
            </a:r>
            <a:r>
              <a:rPr lang="en-US" b="1" dirty="0" smtClean="0">
                <a:solidFill>
                  <a:srgbClr val="404040"/>
                </a:solidFill>
              </a:rPr>
              <a:t>R</a:t>
            </a:r>
            <a:r>
              <a:rPr lang="en-US" dirty="0" smtClean="0">
                <a:solidFill>
                  <a:srgbClr val="404040"/>
                </a:solidFill>
              </a:rPr>
              <a:t>epulsion</a:t>
            </a:r>
          </a:p>
          <a:p>
            <a:endParaRPr lang="en-US" b="1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Shapes are based on the idea that the surrounding atoms will be as far away from each other as possible</a:t>
            </a:r>
          </a:p>
          <a:p>
            <a:endParaRPr lang="en-US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3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Arrangements and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Each arrangement has certain shapes that correspond to </a:t>
            </a:r>
            <a:r>
              <a:rPr lang="en-US" dirty="0" smtClean="0">
                <a:solidFill>
                  <a:srgbClr val="404040"/>
                </a:solidFill>
              </a:rPr>
              <a:t>it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Arrangement is based on </a:t>
            </a:r>
            <a:r>
              <a:rPr lang="en-US" b="1" dirty="0" smtClean="0">
                <a:solidFill>
                  <a:srgbClr val="404040"/>
                </a:solidFill>
              </a:rPr>
              <a:t>number</a:t>
            </a:r>
            <a:r>
              <a:rPr lang="en-US" dirty="0" smtClean="0">
                <a:solidFill>
                  <a:srgbClr val="404040"/>
                </a:solidFill>
              </a:rPr>
              <a:t> of electron groups</a:t>
            </a:r>
          </a:p>
          <a:p>
            <a:pPr marL="0" indent="0">
              <a:buNone/>
            </a:pPr>
            <a:endParaRPr lang="en-US" b="1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Shapes based on </a:t>
            </a:r>
            <a:r>
              <a:rPr lang="en-US" b="1" dirty="0">
                <a:solidFill>
                  <a:srgbClr val="404040"/>
                </a:solidFill>
              </a:rPr>
              <a:t>identity</a:t>
            </a:r>
            <a:r>
              <a:rPr lang="en-US" dirty="0">
                <a:solidFill>
                  <a:srgbClr val="404040"/>
                </a:solidFill>
              </a:rPr>
              <a:t> of electron groups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An </a:t>
            </a:r>
            <a:r>
              <a:rPr lang="en-US" b="1" dirty="0" smtClean="0">
                <a:solidFill>
                  <a:srgbClr val="404040"/>
                </a:solidFill>
              </a:rPr>
              <a:t>electron group</a:t>
            </a:r>
            <a:r>
              <a:rPr lang="en-US" dirty="0" smtClean="0">
                <a:solidFill>
                  <a:srgbClr val="404040"/>
                </a:solidFill>
              </a:rPr>
              <a:t> is either a lone pair or a bonded atom around the </a:t>
            </a:r>
            <a:r>
              <a:rPr lang="en-US" b="1" dirty="0" smtClean="0">
                <a:solidFill>
                  <a:srgbClr val="404040"/>
                </a:solidFill>
              </a:rPr>
              <a:t>central atom</a:t>
            </a:r>
          </a:p>
          <a:p>
            <a:endParaRPr lang="en-US" b="1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3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Arrangements and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Arrangement: Linear (2 electron groups)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Shape: linear</a:t>
            </a:r>
          </a:p>
          <a:p>
            <a:pPr lvl="1"/>
            <a:endParaRPr lang="en-US" sz="2400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Arrangement: </a:t>
            </a:r>
            <a:r>
              <a:rPr lang="en-US" dirty="0" err="1" smtClean="0">
                <a:solidFill>
                  <a:srgbClr val="404040"/>
                </a:solidFill>
              </a:rPr>
              <a:t>Trigonal</a:t>
            </a:r>
            <a:r>
              <a:rPr lang="en-US" dirty="0" smtClean="0">
                <a:solidFill>
                  <a:srgbClr val="404040"/>
                </a:solidFill>
              </a:rPr>
              <a:t> planar (3 electron groups)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Shapes: </a:t>
            </a:r>
            <a:r>
              <a:rPr lang="en-US" sz="2400" dirty="0" err="1" smtClean="0">
                <a:solidFill>
                  <a:srgbClr val="404040"/>
                </a:solidFill>
              </a:rPr>
              <a:t>trigonal</a:t>
            </a:r>
            <a:r>
              <a:rPr lang="en-US" sz="2400" dirty="0" smtClean="0">
                <a:solidFill>
                  <a:srgbClr val="404040"/>
                </a:solidFill>
              </a:rPr>
              <a:t> planar, V shaped</a:t>
            </a:r>
          </a:p>
          <a:p>
            <a:pPr lvl="1"/>
            <a:endParaRPr lang="en-US" sz="2400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Arrangement: Tetrahedral (4 electron groups)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</a:rPr>
              <a:t>Shapes: tetrahedral, </a:t>
            </a:r>
            <a:r>
              <a:rPr lang="en-US" sz="2400" dirty="0" err="1" smtClean="0">
                <a:solidFill>
                  <a:srgbClr val="404040"/>
                </a:solidFill>
              </a:rPr>
              <a:t>trigonal</a:t>
            </a:r>
            <a:r>
              <a:rPr lang="en-US" sz="2400" dirty="0" smtClean="0">
                <a:solidFill>
                  <a:srgbClr val="404040"/>
                </a:solidFill>
              </a:rPr>
              <a:t> pyramidal, bent</a:t>
            </a:r>
            <a:endParaRPr lang="en-US" sz="24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1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019"/>
            <a:ext cx="8229600" cy="50083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A central atom with two bonded atoms and zero lone pairs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Linear </a:t>
            </a:r>
            <a:r>
              <a:rPr lang="en-US" sz="1800" dirty="0">
                <a:solidFill>
                  <a:srgbClr val="404040"/>
                </a:solidFill>
              </a:rPr>
              <a:t>arrangement = 2 electron </a:t>
            </a:r>
            <a:r>
              <a:rPr lang="en-US" sz="1800" dirty="0" smtClean="0">
                <a:solidFill>
                  <a:srgbClr val="404040"/>
                </a:solidFill>
              </a:rPr>
              <a:t>groups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2 </a:t>
            </a:r>
            <a:r>
              <a:rPr lang="en-US" sz="1800" dirty="0">
                <a:solidFill>
                  <a:srgbClr val="404040"/>
                </a:solidFill>
              </a:rPr>
              <a:t>bonded </a:t>
            </a:r>
            <a:r>
              <a:rPr lang="en-US" sz="1800" dirty="0" smtClean="0">
                <a:solidFill>
                  <a:srgbClr val="404040"/>
                </a:solidFill>
              </a:rPr>
              <a:t>atoms + </a:t>
            </a:r>
            <a:r>
              <a:rPr lang="en-US" sz="1800" dirty="0">
                <a:solidFill>
                  <a:srgbClr val="404040"/>
                </a:solidFill>
              </a:rPr>
              <a:t>0 lone pairs</a:t>
            </a:r>
            <a:r>
              <a:rPr lang="en-US" sz="1800" dirty="0" smtClean="0">
                <a:solidFill>
                  <a:srgbClr val="404040"/>
                </a:solidFill>
              </a:rPr>
              <a:t> </a:t>
            </a:r>
            <a:r>
              <a:rPr lang="en-US" sz="1800" dirty="0">
                <a:solidFill>
                  <a:srgbClr val="404040"/>
                </a:solidFill>
              </a:rPr>
              <a:t>= 2 electron groups</a:t>
            </a: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Bond angle: 180°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Ex. CO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and HCN</a:t>
            </a: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 smtClean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 smtClean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 smtClean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r>
              <a:rPr lang="en-US" sz="1600" dirty="0" smtClean="0">
                <a:solidFill>
                  <a:srgbClr val="404040"/>
                </a:solidFill>
              </a:rPr>
              <a:t>C (or Si) often in middle because it has zero lone pairs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642123" y="4286956"/>
            <a:ext cx="1284274" cy="1205554"/>
            <a:chOff x="1642123" y="4286956"/>
            <a:chExt cx="1284274" cy="1205554"/>
          </a:xfrm>
        </p:grpSpPr>
        <p:grpSp>
          <p:nvGrpSpPr>
            <p:cNvPr id="13" name="Group 12"/>
            <p:cNvGrpSpPr/>
            <p:nvPr/>
          </p:nvGrpSpPr>
          <p:grpSpPr>
            <a:xfrm>
              <a:off x="1676823" y="5052529"/>
              <a:ext cx="1213068" cy="439981"/>
              <a:chOff x="1614783" y="4451849"/>
              <a:chExt cx="1213068" cy="439981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013975" y="4460943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H="1">
                <a:off x="1918707" y="4677789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2336817" y="4675111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614783" y="4451849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434482" y="4459063"/>
                <a:ext cx="39336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N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642123" y="4286956"/>
              <a:ext cx="1284274" cy="439981"/>
              <a:chOff x="1642123" y="4237808"/>
              <a:chExt cx="1284274" cy="439981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1642123" y="4237808"/>
                <a:ext cx="1284274" cy="439981"/>
                <a:chOff x="1642123" y="4237808"/>
                <a:chExt cx="1284274" cy="439981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1642123" y="4237808"/>
                  <a:ext cx="1284274" cy="439981"/>
                  <a:chOff x="1580083" y="4451849"/>
                  <a:chExt cx="1284274" cy="439981"/>
                </a:xfrm>
              </p:grpSpPr>
              <p:sp>
                <p:nvSpPr>
                  <p:cNvPr id="8" name="Rectangle 7"/>
                  <p:cNvSpPr/>
                  <p:nvPr/>
                </p:nvSpPr>
                <p:spPr>
                  <a:xfrm>
                    <a:off x="2013975" y="4460943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C</a:t>
                    </a:r>
                  </a:p>
                </p:txBody>
              </p:sp>
              <p:cxnSp>
                <p:nvCxnSpPr>
                  <p:cNvPr id="9" name="Straight Connector 8"/>
                  <p:cNvCxnSpPr/>
                  <p:nvPr/>
                </p:nvCxnSpPr>
                <p:spPr>
                  <a:xfrm flipH="1">
                    <a:off x="1918707" y="464735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H="1">
                    <a:off x="2336817" y="464735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Rectangle 10"/>
                  <p:cNvSpPr/>
                  <p:nvPr/>
                </p:nvSpPr>
                <p:spPr>
                  <a:xfrm>
                    <a:off x="1580083" y="4451849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2434482" y="4459063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</p:grp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2398857" y="4490452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1980747" y="4490452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1786228" y="4286957"/>
                <a:ext cx="117187" cy="45719"/>
                <a:chOff x="6603669" y="4525964"/>
                <a:chExt cx="117187" cy="45719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650934" y="4286957"/>
                <a:ext cx="117187" cy="45719"/>
                <a:chOff x="6603669" y="4525964"/>
                <a:chExt cx="117187" cy="45719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1786228" y="4594009"/>
                <a:ext cx="117187" cy="45719"/>
                <a:chOff x="6603669" y="4525964"/>
                <a:chExt cx="117187" cy="45719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2652579" y="4594009"/>
                <a:ext cx="117187" cy="45719"/>
                <a:chOff x="6603669" y="4525964"/>
                <a:chExt cx="117187" cy="45719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34" name="Straight Connector 33"/>
            <p:cNvCxnSpPr/>
            <p:nvPr/>
          </p:nvCxnSpPr>
          <p:spPr>
            <a:xfrm flipH="1">
              <a:off x="2398857" y="5226675"/>
              <a:ext cx="16765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398857" y="5329776"/>
              <a:ext cx="16765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2638059" y="5109516"/>
              <a:ext cx="117187" cy="45719"/>
              <a:chOff x="6603669" y="4525964"/>
              <a:chExt cx="117187" cy="45719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5546910" y="3333179"/>
            <a:ext cx="2433755" cy="1977460"/>
            <a:chOff x="6003106" y="3296192"/>
            <a:chExt cx="2433755" cy="1977460"/>
          </a:xfrm>
        </p:grpSpPr>
        <p:sp>
          <p:nvSpPr>
            <p:cNvPr id="41" name="Oval 40"/>
            <p:cNvSpPr/>
            <p:nvPr/>
          </p:nvSpPr>
          <p:spPr>
            <a:xfrm>
              <a:off x="6003106" y="4024494"/>
              <a:ext cx="411171" cy="409953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014398" y="4024494"/>
              <a:ext cx="411171" cy="409953"/>
            </a:xfrm>
            <a:prstGeom prst="ellipse">
              <a:avLst/>
            </a:prstGeom>
            <a:solidFill>
              <a:srgbClr val="9C5252"/>
            </a:solidFill>
            <a:ln>
              <a:solidFill>
                <a:srgbClr val="9C525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025690" y="4024494"/>
              <a:ext cx="411171" cy="409953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stCxn id="41" idx="6"/>
            </p:cNvCxnSpPr>
            <p:nvPr/>
          </p:nvCxnSpPr>
          <p:spPr>
            <a:xfrm flipV="1">
              <a:off x="6414277" y="4221010"/>
              <a:ext cx="60012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7425569" y="4221010"/>
              <a:ext cx="60012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Curved Down Arrow 49"/>
            <p:cNvSpPr/>
            <p:nvPr/>
          </p:nvSpPr>
          <p:spPr>
            <a:xfrm>
              <a:off x="6758781" y="3714750"/>
              <a:ext cx="904875" cy="400844"/>
            </a:xfrm>
            <a:prstGeom prst="curvedDownArrow">
              <a:avLst/>
            </a:prstGeom>
            <a:solidFill>
              <a:srgbClr val="404040"/>
            </a:solidFill>
            <a:ln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771111" y="3296192"/>
              <a:ext cx="8432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180°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14277" y="4688876"/>
              <a:ext cx="161643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linear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64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Planar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112"/>
            <a:ext cx="8229600" cy="51041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A central atom with </a:t>
            </a:r>
            <a:r>
              <a:rPr lang="en-US" dirty="0" smtClean="0">
                <a:solidFill>
                  <a:srgbClr val="404040"/>
                </a:solidFill>
              </a:rPr>
              <a:t>three bonded atoms and zero </a:t>
            </a:r>
            <a:r>
              <a:rPr lang="en-US" dirty="0">
                <a:solidFill>
                  <a:srgbClr val="404040"/>
                </a:solidFill>
              </a:rPr>
              <a:t>lone </a:t>
            </a:r>
            <a:r>
              <a:rPr lang="en-US" dirty="0" smtClean="0">
                <a:solidFill>
                  <a:srgbClr val="404040"/>
                </a:solidFill>
              </a:rPr>
              <a:t>pairs</a:t>
            </a:r>
          </a:p>
          <a:p>
            <a:pPr lvl="1"/>
            <a:r>
              <a:rPr lang="en-US" sz="1800" dirty="0" err="1" smtClean="0">
                <a:solidFill>
                  <a:srgbClr val="404040"/>
                </a:solidFill>
              </a:rPr>
              <a:t>Trigonal</a:t>
            </a:r>
            <a:r>
              <a:rPr lang="en-US" sz="1800" dirty="0" smtClean="0">
                <a:solidFill>
                  <a:srgbClr val="404040"/>
                </a:solidFill>
              </a:rPr>
              <a:t> planar arrangement = 3 electron groups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3 </a:t>
            </a:r>
            <a:r>
              <a:rPr lang="en-US" sz="1800" dirty="0">
                <a:solidFill>
                  <a:srgbClr val="404040"/>
                </a:solidFill>
              </a:rPr>
              <a:t>bonded </a:t>
            </a:r>
            <a:r>
              <a:rPr lang="en-US" sz="1800" dirty="0" smtClean="0">
                <a:solidFill>
                  <a:srgbClr val="404040"/>
                </a:solidFill>
              </a:rPr>
              <a:t>atoms + 0 </a:t>
            </a:r>
            <a:r>
              <a:rPr lang="en-US" sz="1800" dirty="0">
                <a:solidFill>
                  <a:srgbClr val="404040"/>
                </a:solidFill>
              </a:rPr>
              <a:t>lone </a:t>
            </a:r>
            <a:r>
              <a:rPr lang="en-US" sz="1800" dirty="0" smtClean="0">
                <a:solidFill>
                  <a:srgbClr val="404040"/>
                </a:solidFill>
              </a:rPr>
              <a:t>pairs </a:t>
            </a:r>
            <a:r>
              <a:rPr lang="en-US" sz="1800" dirty="0">
                <a:solidFill>
                  <a:srgbClr val="404040"/>
                </a:solidFill>
              </a:rPr>
              <a:t>= 3 electron </a:t>
            </a:r>
            <a:r>
              <a:rPr lang="en-US" sz="1800" dirty="0" smtClean="0">
                <a:solidFill>
                  <a:srgbClr val="404040"/>
                </a:solidFill>
              </a:rPr>
              <a:t>groups</a:t>
            </a:r>
          </a:p>
          <a:p>
            <a:pPr lvl="1"/>
            <a:endParaRPr lang="en-US" sz="1800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Bond angle: </a:t>
            </a:r>
            <a:r>
              <a:rPr lang="en-US" dirty="0" smtClean="0">
                <a:solidFill>
                  <a:srgbClr val="404040"/>
                </a:solidFill>
              </a:rPr>
              <a:t>120</a:t>
            </a:r>
            <a:r>
              <a:rPr lang="en-US" dirty="0">
                <a:solidFill>
                  <a:srgbClr val="404040"/>
                </a:solidFill>
              </a:rPr>
              <a:t>°</a:t>
            </a:r>
          </a:p>
          <a:p>
            <a:r>
              <a:rPr lang="en-US" dirty="0">
                <a:solidFill>
                  <a:srgbClr val="404040"/>
                </a:solidFill>
              </a:rPr>
              <a:t>Ex. </a:t>
            </a:r>
            <a:r>
              <a:rPr lang="en-US" dirty="0" smtClean="0">
                <a:solidFill>
                  <a:srgbClr val="404040"/>
                </a:solidFill>
              </a:rPr>
              <a:t>CH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O </a:t>
            </a:r>
            <a:r>
              <a:rPr lang="en-US" dirty="0">
                <a:solidFill>
                  <a:srgbClr val="404040"/>
                </a:solidFill>
              </a:rPr>
              <a:t>and </a:t>
            </a:r>
            <a:r>
              <a:rPr lang="en-US" dirty="0" smtClean="0">
                <a:solidFill>
                  <a:srgbClr val="404040"/>
                </a:solidFill>
              </a:rPr>
              <a:t>BF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endParaRPr lang="en-US" baseline="-25000" dirty="0">
              <a:solidFill>
                <a:srgbClr val="404040"/>
              </a:solidFill>
            </a:endParaRPr>
          </a:p>
          <a:p>
            <a:r>
              <a:rPr lang="en-US" sz="1600" dirty="0">
                <a:solidFill>
                  <a:srgbClr val="404040"/>
                </a:solidFill>
              </a:rPr>
              <a:t>C (or Si) often in middle because it has zero lone </a:t>
            </a:r>
            <a:r>
              <a:rPr lang="en-US" sz="1600" dirty="0" smtClean="0">
                <a:solidFill>
                  <a:srgbClr val="404040"/>
                </a:solidFill>
              </a:rPr>
              <a:t>pairs, B exception to octet</a:t>
            </a:r>
            <a:endParaRPr lang="en-US" sz="16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68296" y="4357021"/>
            <a:ext cx="117187" cy="45719"/>
            <a:chOff x="6603669" y="4525964"/>
            <a:chExt cx="117187" cy="45719"/>
          </a:xfrm>
        </p:grpSpPr>
        <p:sp>
          <p:nvSpPr>
            <p:cNvPr id="24" name="Oval 23"/>
            <p:cNvSpPr/>
            <p:nvPr/>
          </p:nvSpPr>
          <p:spPr>
            <a:xfrm>
              <a:off x="6603669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675137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118322" y="3179292"/>
            <a:ext cx="3414399" cy="2632159"/>
            <a:chOff x="5118322" y="3179292"/>
            <a:chExt cx="3414399" cy="2632159"/>
          </a:xfrm>
        </p:grpSpPr>
        <p:grpSp>
          <p:nvGrpSpPr>
            <p:cNvPr id="54" name="Group 53"/>
            <p:cNvGrpSpPr/>
            <p:nvPr/>
          </p:nvGrpSpPr>
          <p:grpSpPr>
            <a:xfrm>
              <a:off x="5710391" y="3179292"/>
              <a:ext cx="2252765" cy="1780389"/>
              <a:chOff x="5721644" y="3308722"/>
              <a:chExt cx="2252765" cy="1780389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6640258" y="4321493"/>
                <a:ext cx="411171" cy="409953"/>
              </a:xfrm>
              <a:prstGeom prst="ellipse">
                <a:avLst/>
              </a:prstGeom>
              <a:solidFill>
                <a:srgbClr val="9C5252"/>
              </a:solidFill>
              <a:ln>
                <a:solidFill>
                  <a:srgbClr val="9C525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 rot="19813727">
                <a:off x="5721644" y="4674104"/>
                <a:ext cx="1011292" cy="409953"/>
                <a:chOff x="5628966" y="4321493"/>
                <a:chExt cx="1011292" cy="409953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5628966" y="4321493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Connector 43"/>
                <p:cNvCxnSpPr>
                  <a:stCxn id="41" idx="6"/>
                </p:cNvCxnSpPr>
                <p:nvPr/>
              </p:nvCxnSpPr>
              <p:spPr>
                <a:xfrm flipV="1">
                  <a:off x="6040137" y="4518009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 rot="1735216">
                <a:off x="6963117" y="4679158"/>
                <a:ext cx="1011292" cy="409953"/>
                <a:chOff x="7051429" y="4321493"/>
                <a:chExt cx="1011292" cy="409953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7651550" y="4321493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7051429" y="4518009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rot="16200000">
                <a:off x="6339589" y="3609391"/>
                <a:ext cx="1011292" cy="409953"/>
                <a:chOff x="6591675" y="3515361"/>
                <a:chExt cx="1011292" cy="409953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7191796" y="3515361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6591675" y="3711877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5" name="TextBox 54"/>
            <p:cNvSpPr txBox="1"/>
            <p:nvPr/>
          </p:nvSpPr>
          <p:spPr>
            <a:xfrm>
              <a:off x="5118322" y="5226675"/>
              <a:ext cx="341439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t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rigonal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planar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56" name="Curved Down Arrow 55"/>
            <p:cNvSpPr/>
            <p:nvPr/>
          </p:nvSpPr>
          <p:spPr>
            <a:xfrm rot="3643171">
              <a:off x="6810831" y="3934446"/>
              <a:ext cx="904875" cy="400844"/>
            </a:xfrm>
            <a:prstGeom prst="curvedDownArrow">
              <a:avLst/>
            </a:prstGeom>
            <a:solidFill>
              <a:srgbClr val="404040"/>
            </a:solidFill>
            <a:ln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544295" y="3590462"/>
              <a:ext cx="8432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120°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086144" y="4322426"/>
            <a:ext cx="1191216" cy="1041344"/>
            <a:chOff x="997548" y="4078043"/>
            <a:chExt cx="1191216" cy="1041344"/>
          </a:xfrm>
        </p:grpSpPr>
        <p:sp>
          <p:nvSpPr>
            <p:cNvPr id="31" name="Rectangle 30"/>
            <p:cNvSpPr/>
            <p:nvPr/>
          </p:nvSpPr>
          <p:spPr>
            <a:xfrm>
              <a:off x="1374937" y="4477979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997548" y="4078043"/>
              <a:ext cx="1191216" cy="1041344"/>
              <a:chOff x="997548" y="4078043"/>
              <a:chExt cx="1191216" cy="104134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H="1">
                <a:off x="1291110" y="4780413"/>
                <a:ext cx="167654" cy="10034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811375" y="4680077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H="1" flipV="1">
                <a:off x="1721997" y="4764516"/>
                <a:ext cx="167654" cy="10725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 rot="5400000">
                <a:off x="1337241" y="4115739"/>
                <a:ext cx="506279" cy="430887"/>
                <a:chOff x="941045" y="4468885"/>
                <a:chExt cx="506279" cy="430887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1279669" y="4664387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941045" y="4468885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1279669" y="4721529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/>
              <p:cNvGrpSpPr/>
              <p:nvPr/>
            </p:nvGrpSpPr>
            <p:grpSpPr>
              <a:xfrm rot="5400000">
                <a:off x="1365396" y="4267191"/>
                <a:ext cx="117187" cy="45719"/>
                <a:chOff x="6603669" y="4525964"/>
                <a:chExt cx="117187" cy="45719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 rot="5400000">
                <a:off x="1662045" y="4271926"/>
                <a:ext cx="117187" cy="45719"/>
                <a:chOff x="6603669" y="4525964"/>
                <a:chExt cx="117187" cy="45719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997548" y="4688500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2881100" y="4302232"/>
            <a:ext cx="1090989" cy="1053115"/>
            <a:chOff x="2881100" y="4302232"/>
            <a:chExt cx="1090989" cy="1053115"/>
          </a:xfrm>
        </p:grpSpPr>
        <p:grpSp>
          <p:nvGrpSpPr>
            <p:cNvPr id="19" name="Group 18"/>
            <p:cNvGrpSpPr/>
            <p:nvPr/>
          </p:nvGrpSpPr>
          <p:grpSpPr>
            <a:xfrm rot="16200000">
              <a:off x="2873523" y="5121966"/>
              <a:ext cx="117187" cy="45719"/>
              <a:chOff x="6603669" y="4525964"/>
              <a:chExt cx="117187" cy="45719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2998601" y="5283597"/>
              <a:ext cx="117187" cy="45719"/>
              <a:chOff x="2638059" y="5109516"/>
              <a:chExt cx="117187" cy="45719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2638059" y="510951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09527" y="5109516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2881100" y="4302232"/>
              <a:ext cx="1090989" cy="1053115"/>
              <a:chOff x="1041846" y="4057849"/>
              <a:chExt cx="1090989" cy="1053115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1419235" y="4482901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B</a:t>
                </a: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1041846" y="4057849"/>
                <a:ext cx="1090989" cy="1053115"/>
                <a:chOff x="1041846" y="4057849"/>
                <a:chExt cx="1090989" cy="1053115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1291110" y="4780413"/>
                  <a:ext cx="167654" cy="100342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811375" y="4680077"/>
                  <a:ext cx="321460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F</a:t>
                  </a:r>
                </a:p>
              </p:txBody>
            </p:sp>
            <p:cxnSp>
              <p:nvCxnSpPr>
                <p:cNvPr id="71" name="Straight Connector 70"/>
                <p:cNvCxnSpPr/>
                <p:nvPr/>
              </p:nvCxnSpPr>
              <p:spPr>
                <a:xfrm flipH="1" flipV="1">
                  <a:off x="1721997" y="4764516"/>
                  <a:ext cx="167654" cy="107251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up 71"/>
                <p:cNvGrpSpPr/>
                <p:nvPr/>
              </p:nvGrpSpPr>
              <p:grpSpPr>
                <a:xfrm rot="5400000">
                  <a:off x="1329604" y="4157895"/>
                  <a:ext cx="521552" cy="321460"/>
                  <a:chOff x="920850" y="4523600"/>
                  <a:chExt cx="521552" cy="321460"/>
                </a:xfrm>
              </p:grpSpPr>
              <p:sp>
                <p:nvSpPr>
                  <p:cNvPr id="81" name="Rectangle 80"/>
                  <p:cNvSpPr/>
                  <p:nvPr/>
                </p:nvSpPr>
                <p:spPr>
                  <a:xfrm rot="16200000">
                    <a:off x="975564" y="4468886"/>
                    <a:ext cx="321460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F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cxnSp>
                <p:nvCxnSpPr>
                  <p:cNvPr id="82" name="Straight Connector 81"/>
                  <p:cNvCxnSpPr/>
                  <p:nvPr/>
                </p:nvCxnSpPr>
                <p:spPr>
                  <a:xfrm flipH="1">
                    <a:off x="1274747" y="4691997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" name="Group 72"/>
                <p:cNvGrpSpPr/>
                <p:nvPr/>
              </p:nvGrpSpPr>
              <p:grpSpPr>
                <a:xfrm rot="5400000">
                  <a:off x="1424460" y="4267191"/>
                  <a:ext cx="117187" cy="45719"/>
                  <a:chOff x="6603669" y="4466900"/>
                  <a:chExt cx="117187" cy="45719"/>
                </a:xfrm>
              </p:grpSpPr>
              <p:sp>
                <p:nvSpPr>
                  <p:cNvPr id="78" name="Oval 77"/>
                  <p:cNvSpPr/>
                  <p:nvPr/>
                </p:nvSpPr>
                <p:spPr>
                  <a:xfrm>
                    <a:off x="6603669" y="4466900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6675137" y="4466900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" name="Group 73"/>
                <p:cNvGrpSpPr/>
                <p:nvPr/>
              </p:nvGrpSpPr>
              <p:grpSpPr>
                <a:xfrm rot="5400000">
                  <a:off x="1642357" y="4271926"/>
                  <a:ext cx="117187" cy="45719"/>
                  <a:chOff x="6603669" y="4545652"/>
                  <a:chExt cx="117187" cy="45719"/>
                </a:xfrm>
              </p:grpSpPr>
              <p:sp>
                <p:nvSpPr>
                  <p:cNvPr id="76" name="Oval 75"/>
                  <p:cNvSpPr/>
                  <p:nvPr/>
                </p:nvSpPr>
                <p:spPr>
                  <a:xfrm>
                    <a:off x="6603669" y="4545652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6675137" y="4545652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5" name="Rectangle 74"/>
                <p:cNvSpPr/>
                <p:nvPr/>
              </p:nvSpPr>
              <p:spPr>
                <a:xfrm>
                  <a:off x="1041846" y="4668812"/>
                  <a:ext cx="321460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F</a:t>
                  </a:r>
                </a:p>
              </p:txBody>
            </p:sp>
          </p:grpSp>
        </p:grpSp>
        <p:grpSp>
          <p:nvGrpSpPr>
            <p:cNvPr id="83" name="Group 82"/>
            <p:cNvGrpSpPr/>
            <p:nvPr/>
          </p:nvGrpSpPr>
          <p:grpSpPr>
            <a:xfrm rot="16200000">
              <a:off x="3871349" y="5130389"/>
              <a:ext cx="117187" cy="45719"/>
              <a:chOff x="6603669" y="4525964"/>
              <a:chExt cx="117187" cy="45719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2998601" y="4970816"/>
              <a:ext cx="117187" cy="45719"/>
              <a:chOff x="6603669" y="4525964"/>
              <a:chExt cx="117187" cy="45719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3769419" y="5283597"/>
              <a:ext cx="117187" cy="45719"/>
              <a:chOff x="6603669" y="4525964"/>
              <a:chExt cx="117187" cy="45719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3756544" y="4970816"/>
              <a:ext cx="117187" cy="45719"/>
              <a:chOff x="6603669" y="4525964"/>
              <a:chExt cx="117187" cy="45719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866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V Shaped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56"/>
            <a:ext cx="8229600" cy="5056258"/>
          </a:xfrm>
        </p:spPr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A central atom with </a:t>
            </a:r>
            <a:r>
              <a:rPr lang="en-US" dirty="0" smtClean="0">
                <a:solidFill>
                  <a:srgbClr val="404040"/>
                </a:solidFill>
              </a:rPr>
              <a:t>two bonded atoms and one </a:t>
            </a:r>
            <a:r>
              <a:rPr lang="en-US" dirty="0">
                <a:solidFill>
                  <a:srgbClr val="404040"/>
                </a:solidFill>
              </a:rPr>
              <a:t>lone </a:t>
            </a:r>
            <a:r>
              <a:rPr lang="en-US" dirty="0" smtClean="0">
                <a:solidFill>
                  <a:srgbClr val="404040"/>
                </a:solidFill>
              </a:rPr>
              <a:t>pair</a:t>
            </a:r>
          </a:p>
          <a:p>
            <a:pPr lvl="1"/>
            <a:r>
              <a:rPr lang="en-US" sz="1800" dirty="0" err="1" smtClean="0">
                <a:solidFill>
                  <a:srgbClr val="404040"/>
                </a:solidFill>
              </a:rPr>
              <a:t>Trigonal</a:t>
            </a:r>
            <a:r>
              <a:rPr lang="en-US" sz="1800" dirty="0" smtClean="0">
                <a:solidFill>
                  <a:srgbClr val="404040"/>
                </a:solidFill>
              </a:rPr>
              <a:t> planar </a:t>
            </a:r>
            <a:r>
              <a:rPr lang="en-US" sz="1800" dirty="0">
                <a:solidFill>
                  <a:srgbClr val="404040"/>
                </a:solidFill>
              </a:rPr>
              <a:t>arrangement = 3 electron </a:t>
            </a:r>
            <a:r>
              <a:rPr lang="en-US" sz="1800" dirty="0" smtClean="0">
                <a:solidFill>
                  <a:srgbClr val="404040"/>
                </a:solidFill>
              </a:rPr>
              <a:t>groups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2 </a:t>
            </a:r>
            <a:r>
              <a:rPr lang="en-US" sz="1800" dirty="0">
                <a:solidFill>
                  <a:srgbClr val="404040"/>
                </a:solidFill>
              </a:rPr>
              <a:t>bonded </a:t>
            </a:r>
            <a:r>
              <a:rPr lang="en-US" sz="1800" dirty="0" smtClean="0">
                <a:solidFill>
                  <a:srgbClr val="404040"/>
                </a:solidFill>
              </a:rPr>
              <a:t>atoms + </a:t>
            </a:r>
            <a:r>
              <a:rPr lang="en-US" sz="1800" dirty="0">
                <a:solidFill>
                  <a:srgbClr val="404040"/>
                </a:solidFill>
              </a:rPr>
              <a:t>1 lone </a:t>
            </a:r>
            <a:r>
              <a:rPr lang="en-US" sz="1800" dirty="0" smtClean="0">
                <a:solidFill>
                  <a:srgbClr val="404040"/>
                </a:solidFill>
              </a:rPr>
              <a:t>pair </a:t>
            </a:r>
            <a:r>
              <a:rPr lang="en-US" sz="1800" dirty="0">
                <a:solidFill>
                  <a:srgbClr val="404040"/>
                </a:solidFill>
              </a:rPr>
              <a:t>= 3 electron groups</a:t>
            </a:r>
          </a:p>
          <a:p>
            <a:pPr lvl="1"/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Bond angle: </a:t>
            </a:r>
            <a:r>
              <a:rPr lang="en-US" dirty="0" smtClean="0">
                <a:solidFill>
                  <a:srgbClr val="404040"/>
                </a:solidFill>
              </a:rPr>
              <a:t>~95°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Ex. </a:t>
            </a:r>
            <a:r>
              <a:rPr lang="en-US" dirty="0" smtClean="0">
                <a:solidFill>
                  <a:srgbClr val="404040"/>
                </a:solidFill>
              </a:rPr>
              <a:t>SO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and NO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endParaRPr lang="en-US" baseline="300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84306" y="4139733"/>
            <a:ext cx="1262296" cy="655895"/>
            <a:chOff x="1584306" y="4510300"/>
            <a:chExt cx="1262296" cy="655895"/>
          </a:xfrm>
        </p:grpSpPr>
        <p:grpSp>
          <p:nvGrpSpPr>
            <p:cNvPr id="10" name="Group 9"/>
            <p:cNvGrpSpPr/>
            <p:nvPr/>
          </p:nvGrpSpPr>
          <p:grpSpPr>
            <a:xfrm>
              <a:off x="1584306" y="4510300"/>
              <a:ext cx="1262296" cy="655895"/>
              <a:chOff x="968574" y="4477979"/>
              <a:chExt cx="1262296" cy="6558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430460" y="4477979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S</a:t>
                </a: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968574" y="4693329"/>
                <a:ext cx="1262296" cy="440545"/>
                <a:chOff x="968574" y="4693329"/>
                <a:chExt cx="1262296" cy="440545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1322132" y="4773747"/>
                  <a:ext cx="167654" cy="100342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ctangle 14"/>
                <p:cNvSpPr/>
                <p:nvPr/>
              </p:nvSpPr>
              <p:spPr>
                <a:xfrm>
                  <a:off x="1800995" y="4702987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1697779" y="4773504"/>
                  <a:ext cx="167654" cy="107251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ctangle 22"/>
                <p:cNvSpPr/>
                <p:nvPr/>
              </p:nvSpPr>
              <p:spPr>
                <a:xfrm>
                  <a:off x="968574" y="4693329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 rot="5400000">
              <a:off x="2181309" y="4510300"/>
              <a:ext cx="45719" cy="117187"/>
              <a:chOff x="2465911" y="4420913"/>
              <a:chExt cx="45719" cy="117187"/>
            </a:xfrm>
          </p:grpSpPr>
          <p:sp>
            <p:nvSpPr>
              <p:cNvPr id="31" name="Oval 30"/>
              <p:cNvSpPr/>
              <p:nvPr/>
            </p:nvSpPr>
            <p:spPr>
              <a:xfrm rot="5400000">
                <a:off x="2465911" y="442091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5400000">
                <a:off x="2465911" y="4492381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 flipH="1" flipV="1">
              <a:off x="2337729" y="4760349"/>
              <a:ext cx="167654" cy="10725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919837" y="4757600"/>
              <a:ext cx="167654" cy="10034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 rot="5400000">
              <a:off x="2644345" y="4792243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2710386" y="482868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400000">
              <a:off x="2505383" y="5046388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5400000">
              <a:off x="2574716" y="508258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5400000">
              <a:off x="1735661" y="4786140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5400000">
              <a:off x="1665811" y="4824923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5400000">
              <a:off x="1874118" y="5046388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5400000">
              <a:off x="1806780" y="507559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0779" y="5316892"/>
            <a:ext cx="1262296" cy="655895"/>
            <a:chOff x="1584306" y="5093963"/>
            <a:chExt cx="1262296" cy="655895"/>
          </a:xfrm>
        </p:grpSpPr>
        <p:grpSp>
          <p:nvGrpSpPr>
            <p:cNvPr id="44" name="Group 43"/>
            <p:cNvGrpSpPr/>
            <p:nvPr/>
          </p:nvGrpSpPr>
          <p:grpSpPr>
            <a:xfrm>
              <a:off x="1584306" y="5093963"/>
              <a:ext cx="1262296" cy="655895"/>
              <a:chOff x="1584306" y="4510300"/>
              <a:chExt cx="1262296" cy="655895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584306" y="4510300"/>
                <a:ext cx="1262296" cy="655895"/>
                <a:chOff x="968574" y="4477979"/>
                <a:chExt cx="1262296" cy="655895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1402854" y="4477979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N</a:t>
                  </a:r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968574" y="4693329"/>
                  <a:ext cx="1262296" cy="440545"/>
                  <a:chOff x="968574" y="4693329"/>
                  <a:chExt cx="1262296" cy="440545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 flipH="1">
                    <a:off x="1322132" y="4773747"/>
                    <a:ext cx="167654" cy="100342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61"/>
                  <p:cNvSpPr/>
                  <p:nvPr/>
                </p:nvSpPr>
                <p:spPr>
                  <a:xfrm>
                    <a:off x="1800995" y="4702987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>
                  <a:xfrm>
                    <a:off x="968574" y="4693329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</p:grpSp>
          </p:grpSp>
          <p:grpSp>
            <p:nvGrpSpPr>
              <p:cNvPr id="46" name="Group 45"/>
              <p:cNvGrpSpPr/>
              <p:nvPr/>
            </p:nvGrpSpPr>
            <p:grpSpPr>
              <a:xfrm rot="5400000">
                <a:off x="2195113" y="4514906"/>
                <a:ext cx="45719" cy="117187"/>
                <a:chOff x="2470516" y="4407110"/>
                <a:chExt cx="45719" cy="117187"/>
              </a:xfrm>
            </p:grpSpPr>
            <p:sp>
              <p:nvSpPr>
                <p:cNvPr id="57" name="Oval 56"/>
                <p:cNvSpPr/>
                <p:nvPr/>
              </p:nvSpPr>
              <p:spPr>
                <a:xfrm rot="5400000">
                  <a:off x="2470516" y="4407110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5400000">
                  <a:off x="2470516" y="4478578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2337729" y="4774155"/>
                <a:ext cx="167654" cy="10725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1919837" y="4757600"/>
                <a:ext cx="167654" cy="10034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Oval 48"/>
              <p:cNvSpPr/>
              <p:nvPr/>
            </p:nvSpPr>
            <p:spPr>
              <a:xfrm rot="5400000">
                <a:off x="2644345" y="479224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5400000">
                <a:off x="2710386" y="482868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5400000">
                <a:off x="2505383" y="5046388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5400000">
                <a:off x="2574716" y="508258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rot="5400000">
                <a:off x="1735661" y="4786140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5400000">
                <a:off x="1665811" y="48249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rot="5400000">
                <a:off x="1874118" y="5046388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rot="5400000">
                <a:off x="1806780" y="507559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 rot="5400000">
              <a:off x="2752930" y="5558781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5400000">
              <a:off x="2720545" y="5626876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ket 8"/>
          <p:cNvSpPr/>
          <p:nvPr/>
        </p:nvSpPr>
        <p:spPr>
          <a:xfrm>
            <a:off x="1555276" y="5195712"/>
            <a:ext cx="110535" cy="855764"/>
          </a:xfrm>
          <a:prstGeom prst="leftBracke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Left Bracket 66"/>
          <p:cNvSpPr/>
          <p:nvPr/>
        </p:nvSpPr>
        <p:spPr>
          <a:xfrm flipH="1">
            <a:off x="2742737" y="5195712"/>
            <a:ext cx="110535" cy="855764"/>
          </a:xfrm>
          <a:prstGeom prst="leftBracke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835478" y="5052579"/>
            <a:ext cx="224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5367124" y="3420552"/>
            <a:ext cx="2236646" cy="2243914"/>
            <a:chOff x="5932532" y="3693028"/>
            <a:chExt cx="2236646" cy="2243914"/>
          </a:xfrm>
        </p:grpSpPr>
        <p:sp>
          <p:nvSpPr>
            <p:cNvPr id="6" name="TextBox 5"/>
            <p:cNvSpPr txBox="1"/>
            <p:nvPr/>
          </p:nvSpPr>
          <p:spPr>
            <a:xfrm>
              <a:off x="5967658" y="5352166"/>
              <a:ext cx="2201520" cy="584776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Century Gothic"/>
                  <a:cs typeface="Century Gothic"/>
                </a:rPr>
                <a:t>V shaped</a:t>
              </a:r>
              <a:endParaRPr lang="en-US" sz="3200" dirty="0">
                <a:latin typeface="Century Gothic"/>
                <a:cs typeface="Century Gothic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13379" y="4802585"/>
              <a:ext cx="889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entury Gothic"/>
                  <a:cs typeface="Century Gothic"/>
                </a:rPr>
                <a:t>~95°</a:t>
              </a:r>
              <a:endParaRPr lang="en-US" sz="2200" dirty="0">
                <a:latin typeface="Century Gothic"/>
                <a:cs typeface="Century Gothic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932532" y="3693028"/>
              <a:ext cx="2175743" cy="1028512"/>
              <a:chOff x="5859044" y="4454833"/>
              <a:chExt cx="2175743" cy="1028512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5859044" y="4570620"/>
                <a:ext cx="2175743" cy="912725"/>
                <a:chOff x="5749994" y="4192063"/>
                <a:chExt cx="2175743" cy="912725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6629005" y="4192063"/>
                  <a:ext cx="411171" cy="409953"/>
                </a:xfrm>
                <a:prstGeom prst="ellipse">
                  <a:avLst/>
                </a:prstGeom>
                <a:solidFill>
                  <a:srgbClr val="9C5252"/>
                </a:solidFill>
                <a:ln>
                  <a:solidFill>
                    <a:srgbClr val="9C525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 rot="19813727">
                  <a:off x="5749994" y="4693665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" name="Straight Connector 70"/>
                <p:cNvCxnSpPr>
                  <a:stCxn id="70" idx="6"/>
                </p:cNvCxnSpPr>
                <p:nvPr/>
              </p:nvCxnSpPr>
              <p:spPr>
                <a:xfrm rot="19813727" flipV="1">
                  <a:off x="6090227" y="4640226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Oval 71"/>
                <p:cNvSpPr/>
                <p:nvPr/>
              </p:nvSpPr>
              <p:spPr>
                <a:xfrm rot="1735216">
                  <a:off x="7514566" y="4694835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3" name="Straight Connector 72"/>
                <p:cNvCxnSpPr/>
                <p:nvPr/>
              </p:nvCxnSpPr>
              <p:spPr>
                <a:xfrm rot="1735216" flipV="1">
                  <a:off x="6981593" y="4647880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Group 77"/>
              <p:cNvGrpSpPr/>
              <p:nvPr/>
            </p:nvGrpSpPr>
            <p:grpSpPr>
              <a:xfrm>
                <a:off x="6820162" y="4454833"/>
                <a:ext cx="233116" cy="87676"/>
                <a:chOff x="2288252" y="5509632"/>
                <a:chExt cx="117187" cy="45719"/>
              </a:xfrm>
            </p:grpSpPr>
            <p:sp>
              <p:nvSpPr>
                <p:cNvPr id="76" name="Oval 75"/>
                <p:cNvSpPr/>
                <p:nvPr/>
              </p:nvSpPr>
              <p:spPr>
                <a:xfrm rot="10800000">
                  <a:off x="2359720" y="55096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 rot="10800000">
                  <a:off x="2288252" y="55096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0" name="Curved Down Arrow 79"/>
            <p:cNvSpPr/>
            <p:nvPr/>
          </p:nvSpPr>
          <p:spPr>
            <a:xfrm rot="10800000">
              <a:off x="6523482" y="4298124"/>
              <a:ext cx="904875" cy="400844"/>
            </a:xfrm>
            <a:prstGeom prst="curvedDownArrow">
              <a:avLst/>
            </a:prstGeom>
            <a:solidFill>
              <a:srgbClr val="404040"/>
            </a:solidFill>
            <a:ln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821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Tetrahedral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424"/>
            <a:ext cx="8229600" cy="5195196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404040"/>
                </a:solidFill>
              </a:rPr>
              <a:t>A central atom with </a:t>
            </a:r>
            <a:r>
              <a:rPr lang="en-US" dirty="0" smtClean="0">
                <a:solidFill>
                  <a:srgbClr val="404040"/>
                </a:solidFill>
              </a:rPr>
              <a:t>four bonded atoms and zero </a:t>
            </a:r>
            <a:r>
              <a:rPr lang="en-US" dirty="0">
                <a:solidFill>
                  <a:srgbClr val="404040"/>
                </a:solidFill>
              </a:rPr>
              <a:t>lone pairs 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Tetrahedral </a:t>
            </a:r>
            <a:r>
              <a:rPr lang="en-US" sz="1800" dirty="0">
                <a:solidFill>
                  <a:srgbClr val="404040"/>
                </a:solidFill>
              </a:rPr>
              <a:t>arrangement = 4 electron </a:t>
            </a:r>
            <a:r>
              <a:rPr lang="en-US" sz="1800" dirty="0" smtClean="0">
                <a:solidFill>
                  <a:srgbClr val="404040"/>
                </a:solidFill>
              </a:rPr>
              <a:t>groups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4 </a:t>
            </a:r>
            <a:r>
              <a:rPr lang="en-US" sz="1800" dirty="0">
                <a:solidFill>
                  <a:srgbClr val="404040"/>
                </a:solidFill>
              </a:rPr>
              <a:t>bonded </a:t>
            </a:r>
            <a:r>
              <a:rPr lang="en-US" sz="1800" dirty="0" smtClean="0">
                <a:solidFill>
                  <a:srgbClr val="404040"/>
                </a:solidFill>
              </a:rPr>
              <a:t>atoms + </a:t>
            </a:r>
            <a:r>
              <a:rPr lang="en-US" sz="1800" dirty="0">
                <a:solidFill>
                  <a:srgbClr val="404040"/>
                </a:solidFill>
              </a:rPr>
              <a:t>0 lone </a:t>
            </a:r>
            <a:r>
              <a:rPr lang="en-US" sz="1800" dirty="0" smtClean="0">
                <a:solidFill>
                  <a:srgbClr val="404040"/>
                </a:solidFill>
              </a:rPr>
              <a:t>pairs </a:t>
            </a:r>
            <a:r>
              <a:rPr lang="en-US" sz="1800" dirty="0">
                <a:solidFill>
                  <a:srgbClr val="404040"/>
                </a:solidFill>
              </a:rPr>
              <a:t>= 4 electron </a:t>
            </a:r>
            <a:r>
              <a:rPr lang="en-US" sz="1800" dirty="0" smtClean="0">
                <a:solidFill>
                  <a:srgbClr val="404040"/>
                </a:solidFill>
              </a:rPr>
              <a:t>groups</a:t>
            </a:r>
          </a:p>
          <a:p>
            <a:pPr lvl="1"/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Bond angle: </a:t>
            </a:r>
            <a:r>
              <a:rPr lang="en-US" dirty="0" smtClean="0">
                <a:solidFill>
                  <a:srgbClr val="404040"/>
                </a:solidFill>
              </a:rPr>
              <a:t>109.5°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Ex. </a:t>
            </a:r>
            <a:r>
              <a:rPr lang="en-US" dirty="0" smtClean="0">
                <a:solidFill>
                  <a:srgbClr val="404040"/>
                </a:solidFill>
              </a:rPr>
              <a:t>CH</a:t>
            </a:r>
            <a:r>
              <a:rPr lang="en-US" baseline="-25000" dirty="0" smtClean="0">
                <a:solidFill>
                  <a:srgbClr val="404040"/>
                </a:solidFill>
              </a:rPr>
              <a:t>4</a:t>
            </a:r>
            <a:r>
              <a:rPr lang="en-US" dirty="0" smtClean="0">
                <a:solidFill>
                  <a:srgbClr val="404040"/>
                </a:solidFill>
              </a:rPr>
              <a:t> and SiF</a:t>
            </a:r>
            <a:r>
              <a:rPr lang="en-US" baseline="-25000" dirty="0" smtClean="0">
                <a:solidFill>
                  <a:srgbClr val="404040"/>
                </a:solidFill>
              </a:rPr>
              <a:t>4</a:t>
            </a:r>
            <a:endParaRPr lang="en-US" baseline="-250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404040"/>
              </a:solidFill>
            </a:endParaRPr>
          </a:p>
          <a:p>
            <a:r>
              <a:rPr lang="en-US" sz="1600" dirty="0" smtClean="0">
                <a:solidFill>
                  <a:srgbClr val="404040"/>
                </a:solidFill>
              </a:rPr>
              <a:t>C </a:t>
            </a:r>
            <a:r>
              <a:rPr lang="en-US" sz="1600" dirty="0">
                <a:solidFill>
                  <a:srgbClr val="404040"/>
                </a:solidFill>
              </a:rPr>
              <a:t>(or Si) often in middle because it has zero lone </a:t>
            </a:r>
            <a:r>
              <a:rPr lang="en-US" sz="1600" dirty="0" smtClean="0">
                <a:solidFill>
                  <a:srgbClr val="404040"/>
                </a:solidFill>
              </a:rPr>
              <a:t>pairs</a:t>
            </a:r>
            <a:endParaRPr lang="en-US" sz="1600" dirty="0">
              <a:solidFill>
                <a:srgbClr val="40404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949753" y="3954376"/>
            <a:ext cx="1245523" cy="1187889"/>
            <a:chOff x="1198734" y="3966419"/>
            <a:chExt cx="1245523" cy="1187889"/>
          </a:xfrm>
        </p:grpSpPr>
        <p:pic>
          <p:nvPicPr>
            <p:cNvPr id="5" name="Picture 4" descr="Unknown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70" t="49826" r="16630" b="34531"/>
            <a:stretch/>
          </p:blipFill>
          <p:spPr>
            <a:xfrm>
              <a:off x="1896512" y="4489174"/>
              <a:ext cx="214784" cy="241381"/>
            </a:xfrm>
            <a:prstGeom prst="rect">
              <a:avLst/>
            </a:prstGeom>
            <a:ln w="38100" cmpd="sng">
              <a:noFill/>
            </a:ln>
          </p:spPr>
        </p:pic>
        <p:grpSp>
          <p:nvGrpSpPr>
            <p:cNvPr id="7" name="Group 6"/>
            <p:cNvGrpSpPr/>
            <p:nvPr/>
          </p:nvGrpSpPr>
          <p:grpSpPr>
            <a:xfrm>
              <a:off x="1198734" y="4323035"/>
              <a:ext cx="1140316" cy="831273"/>
              <a:chOff x="1639099" y="4439743"/>
              <a:chExt cx="1140316" cy="831273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639099" y="4510300"/>
                <a:ext cx="1140316" cy="760716"/>
                <a:chOff x="1023367" y="4477979"/>
                <a:chExt cx="1140316" cy="760716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1393330" y="4477979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023367" y="4678473"/>
                  <a:ext cx="1140316" cy="560222"/>
                  <a:chOff x="1023367" y="4678473"/>
                  <a:chExt cx="1140316" cy="560222"/>
                </a:xfrm>
              </p:grpSpPr>
              <p:cxnSp>
                <p:nvCxnSpPr>
                  <p:cNvPr id="24" name="Straight Connector 23"/>
                  <p:cNvCxnSpPr/>
                  <p:nvPr/>
                </p:nvCxnSpPr>
                <p:spPr>
                  <a:xfrm flipH="1">
                    <a:off x="1322132" y="4773747"/>
                    <a:ext cx="167654" cy="100342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Rectangle 24"/>
                  <p:cNvSpPr/>
                  <p:nvPr/>
                </p:nvSpPr>
                <p:spPr>
                  <a:xfrm>
                    <a:off x="1786294" y="4807808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1023367" y="4678473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2220630" y="4439743"/>
                <a:ext cx="0" cy="166139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ctangle 28"/>
            <p:cNvSpPr/>
            <p:nvPr/>
          </p:nvSpPr>
          <p:spPr>
            <a:xfrm>
              <a:off x="1592666" y="3966419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33019" y="4454289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19341575">
              <a:off x="1876978" y="4705683"/>
              <a:ext cx="107392" cy="223322"/>
            </a:xfrm>
            <a:prstGeom prst="triangle">
              <a:avLst/>
            </a:prstGeom>
            <a:solidFill>
              <a:srgbClr val="40404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708937" y="3977441"/>
            <a:ext cx="1202713" cy="1278648"/>
            <a:chOff x="2708937" y="3977441"/>
            <a:chExt cx="1202713" cy="1278648"/>
          </a:xfrm>
        </p:grpSpPr>
        <p:pic>
          <p:nvPicPr>
            <p:cNvPr id="42" name="Picture 41" descr="Unknown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70" t="49826" r="16630" b="34531"/>
            <a:stretch/>
          </p:blipFill>
          <p:spPr>
            <a:xfrm>
              <a:off x="3363905" y="4500196"/>
              <a:ext cx="214784" cy="241381"/>
            </a:xfrm>
            <a:prstGeom prst="rect">
              <a:avLst/>
            </a:prstGeom>
            <a:ln w="38100" cmpd="sng">
              <a:noFill/>
            </a:ln>
          </p:spPr>
        </p:pic>
        <p:grpSp>
          <p:nvGrpSpPr>
            <p:cNvPr id="43" name="Group 42"/>
            <p:cNvGrpSpPr/>
            <p:nvPr/>
          </p:nvGrpSpPr>
          <p:grpSpPr>
            <a:xfrm>
              <a:off x="2708937" y="4334057"/>
              <a:ext cx="925909" cy="922032"/>
              <a:chOff x="1681909" y="4439743"/>
              <a:chExt cx="925909" cy="922032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1681909" y="4510300"/>
                <a:ext cx="925909" cy="851475"/>
                <a:chOff x="1066177" y="4477979"/>
                <a:chExt cx="925909" cy="851475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429005" y="4477979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Si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1066177" y="4678473"/>
                  <a:ext cx="925909" cy="650981"/>
                  <a:chOff x="1066177" y="4678473"/>
                  <a:chExt cx="925909" cy="650981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flipH="1">
                    <a:off x="1322132" y="4773747"/>
                    <a:ext cx="167654" cy="100342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" name="Rectangle 51"/>
                  <p:cNvSpPr/>
                  <p:nvPr/>
                </p:nvSpPr>
                <p:spPr>
                  <a:xfrm>
                    <a:off x="1670626" y="4898567"/>
                    <a:ext cx="321460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F</a:t>
                    </a:r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1066177" y="4678473"/>
                    <a:ext cx="321460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F</a:t>
                    </a:r>
                  </a:p>
                </p:txBody>
              </p:sp>
            </p:grp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2220630" y="4439743"/>
                <a:ext cx="0" cy="166139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3088599" y="3977441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F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0412" y="4465311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F</a:t>
              </a:r>
            </a:p>
          </p:txBody>
        </p:sp>
        <p:sp>
          <p:nvSpPr>
            <p:cNvPr id="46" name="Isosceles Triangle 45"/>
            <p:cNvSpPr/>
            <p:nvPr/>
          </p:nvSpPr>
          <p:spPr>
            <a:xfrm rot="20122668">
              <a:off x="3287350" y="4742291"/>
              <a:ext cx="107392" cy="208304"/>
            </a:xfrm>
            <a:prstGeom prst="triangle">
              <a:avLst/>
            </a:prstGeom>
            <a:solidFill>
              <a:srgbClr val="40404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10800000">
              <a:off x="3267667" y="4030223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10800000">
              <a:off x="3196199" y="4030223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6200000">
              <a:off x="3132546" y="4199103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16200000">
              <a:off x="3132546" y="412763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16200000">
              <a:off x="3341045" y="4199103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6200000">
              <a:off x="3341045" y="412763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10800000">
              <a:off x="3679147" y="451028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10800000">
              <a:off x="3607679" y="4510282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0800000">
              <a:off x="3679147" y="480072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10800000">
              <a:off x="3607679" y="480072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10800000">
              <a:off x="2889613" y="466143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10800000">
              <a:off x="2818145" y="466143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16200000">
              <a:off x="3742312" y="469760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16200000">
              <a:off x="3742312" y="462613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8376655">
              <a:off x="3561824" y="509008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8376655">
              <a:off x="3507390" y="513639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13713721">
              <a:off x="3588095" y="494919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13713721">
              <a:off x="3540797" y="4895619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10800000">
              <a:off x="2889612" y="496349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10800000">
              <a:off x="2818144" y="496349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14212101">
              <a:off x="3361225" y="5134093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4212101">
              <a:off x="3322163" y="5074245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 rot="5400000">
              <a:off x="2731796" y="4769026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5400000">
              <a:off x="2731796" y="484049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539744" y="2811555"/>
            <a:ext cx="2770404" cy="2607862"/>
            <a:chOff x="5539744" y="2811555"/>
            <a:chExt cx="2770404" cy="2607862"/>
          </a:xfrm>
        </p:grpSpPr>
        <p:grpSp>
          <p:nvGrpSpPr>
            <p:cNvPr id="109" name="Group 108"/>
            <p:cNvGrpSpPr/>
            <p:nvPr/>
          </p:nvGrpSpPr>
          <p:grpSpPr>
            <a:xfrm>
              <a:off x="5539744" y="2811555"/>
              <a:ext cx="2770404" cy="2607862"/>
              <a:chOff x="5539744" y="2811555"/>
              <a:chExt cx="2770404" cy="2607862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5695135" y="2811555"/>
                <a:ext cx="1680370" cy="2105450"/>
                <a:chOff x="5721644" y="3308722"/>
                <a:chExt cx="1680370" cy="2105450"/>
              </a:xfrm>
            </p:grpSpPr>
            <p:sp>
              <p:nvSpPr>
                <p:cNvPr id="96" name="Oval 95"/>
                <p:cNvSpPr/>
                <p:nvPr/>
              </p:nvSpPr>
              <p:spPr>
                <a:xfrm>
                  <a:off x="6640258" y="4321493"/>
                  <a:ext cx="411171" cy="409953"/>
                </a:xfrm>
                <a:prstGeom prst="ellipse">
                  <a:avLst/>
                </a:prstGeom>
                <a:solidFill>
                  <a:srgbClr val="9C5252"/>
                </a:solidFill>
                <a:ln>
                  <a:solidFill>
                    <a:srgbClr val="9C525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7" name="Group 96"/>
                <p:cNvGrpSpPr/>
                <p:nvPr/>
              </p:nvGrpSpPr>
              <p:grpSpPr>
                <a:xfrm rot="19813727">
                  <a:off x="5721644" y="4674104"/>
                  <a:ext cx="1011292" cy="409953"/>
                  <a:chOff x="5628966" y="4321493"/>
                  <a:chExt cx="1011292" cy="409953"/>
                </a:xfrm>
              </p:grpSpPr>
              <p:sp>
                <p:nvSpPr>
                  <p:cNvPr id="104" name="Oval 103"/>
                  <p:cNvSpPr/>
                  <p:nvPr/>
                </p:nvSpPr>
                <p:spPr>
                  <a:xfrm>
                    <a:off x="5628966" y="4321493"/>
                    <a:ext cx="411171" cy="409953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5" name="Straight Connector 104"/>
                  <p:cNvCxnSpPr>
                    <a:stCxn id="104" idx="6"/>
                  </p:cNvCxnSpPr>
                  <p:nvPr/>
                </p:nvCxnSpPr>
                <p:spPr>
                  <a:xfrm flipV="1">
                    <a:off x="6040137" y="4518009"/>
                    <a:ext cx="60012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2" name="Oval 101"/>
                <p:cNvSpPr/>
                <p:nvPr/>
              </p:nvSpPr>
              <p:spPr>
                <a:xfrm rot="1735216">
                  <a:off x="6990843" y="5004219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9" name="Group 98"/>
                <p:cNvGrpSpPr/>
                <p:nvPr/>
              </p:nvGrpSpPr>
              <p:grpSpPr>
                <a:xfrm rot="16200000">
                  <a:off x="6339589" y="3609391"/>
                  <a:ext cx="1011292" cy="409953"/>
                  <a:chOff x="6591675" y="3515361"/>
                  <a:chExt cx="1011292" cy="409953"/>
                </a:xfrm>
              </p:grpSpPr>
              <p:sp>
                <p:nvSpPr>
                  <p:cNvPr id="100" name="Oval 99"/>
                  <p:cNvSpPr/>
                  <p:nvPr/>
                </p:nvSpPr>
                <p:spPr>
                  <a:xfrm>
                    <a:off x="7191796" y="3515361"/>
                    <a:ext cx="411171" cy="409953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1" name="Straight Connector 100"/>
                  <p:cNvCxnSpPr/>
                  <p:nvPr/>
                </p:nvCxnSpPr>
                <p:spPr>
                  <a:xfrm flipV="1">
                    <a:off x="6591675" y="3711877"/>
                    <a:ext cx="60012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3" name="TextBox 92"/>
              <p:cNvSpPr txBox="1"/>
              <p:nvPr/>
            </p:nvSpPr>
            <p:spPr>
              <a:xfrm>
                <a:off x="5539744" y="4834641"/>
                <a:ext cx="254104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tetrahedral</a:t>
                </a:r>
                <a:endPara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94" name="Curved Down Arrow 93"/>
              <p:cNvSpPr/>
              <p:nvPr/>
            </p:nvSpPr>
            <p:spPr>
              <a:xfrm rot="3643171">
                <a:off x="6787818" y="3579952"/>
                <a:ext cx="726761" cy="278725"/>
              </a:xfrm>
              <a:prstGeom prst="curvedDownArrow">
                <a:avLst/>
              </a:prstGeom>
              <a:solidFill>
                <a:srgbClr val="404040"/>
              </a:solidFill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7152387" y="3222725"/>
                <a:ext cx="115776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109.5°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6987500" y="4191068"/>
              <a:ext cx="881201" cy="409953"/>
              <a:chOff x="6914012" y="4678711"/>
              <a:chExt cx="881201" cy="409953"/>
            </a:xfrm>
          </p:grpSpPr>
          <p:sp>
            <p:nvSpPr>
              <p:cNvPr id="106" name="Oval 105"/>
              <p:cNvSpPr/>
              <p:nvPr/>
            </p:nvSpPr>
            <p:spPr>
              <a:xfrm rot="1735216">
                <a:off x="7384042" y="4678711"/>
                <a:ext cx="411171" cy="40995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rot="1735216" flipV="1">
                <a:off x="6914012" y="4681724"/>
                <a:ext cx="600121" cy="0"/>
              </a:xfrm>
              <a:prstGeom prst="line">
                <a:avLst/>
              </a:prstGeom>
              <a:ln>
                <a:solidFill>
                  <a:srgbClr val="40404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Isosceles Triangle 111"/>
            <p:cNvSpPr/>
            <p:nvPr/>
          </p:nvSpPr>
          <p:spPr>
            <a:xfrm rot="19843137">
              <a:off x="6891136" y="4190855"/>
              <a:ext cx="186321" cy="355073"/>
            </a:xfrm>
            <a:prstGeom prst="triangle">
              <a:avLst/>
            </a:prstGeom>
            <a:solidFill>
              <a:srgbClr val="404040"/>
            </a:solidFill>
            <a:ln>
              <a:solidFill>
                <a:srgbClr val="40404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8920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7828</TotalTime>
  <Words>713</Words>
  <Application>Microsoft Macintosh PowerPoint</Application>
  <PresentationFormat>On-screen Show (4:3)</PresentationFormat>
  <Paragraphs>229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Molecular Shape</vt:lpstr>
      <vt:lpstr>Lewis Structures</vt:lpstr>
      <vt:lpstr>VSEPR Theory</vt:lpstr>
      <vt:lpstr>Arrangements and Shapes</vt:lpstr>
      <vt:lpstr>Arrangements and Shapes</vt:lpstr>
      <vt:lpstr>Linear</vt:lpstr>
      <vt:lpstr>Trigonal Planar</vt:lpstr>
      <vt:lpstr>V Shaped</vt:lpstr>
      <vt:lpstr>Tetrahedral</vt:lpstr>
      <vt:lpstr>Trigonal Pyramidal</vt:lpstr>
      <vt:lpstr>Bent</vt:lpstr>
      <vt:lpstr>Example #1</vt:lpstr>
      <vt:lpstr>Example #1 Solved</vt:lpstr>
      <vt:lpstr>Summary</vt:lpstr>
      <vt:lpstr>Example #2</vt:lpstr>
      <vt:lpstr>Example #3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40</cp:revision>
  <dcterms:created xsi:type="dcterms:W3CDTF">2014-03-08T16:53:10Z</dcterms:created>
  <dcterms:modified xsi:type="dcterms:W3CDTF">2015-10-24T17:42:16Z</dcterms:modified>
</cp:coreProperties>
</file>