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4.3-4.4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Resonance of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Arrange atoms, C in middle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valence electrons, don’t forget charge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  x  4 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 x  6 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   x  1 e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=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1(-)  x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=   1 e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7872" y="2826740"/>
            <a:ext cx="411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3626294" y="2826740"/>
            <a:ext cx="429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97465" y="2369416"/>
            <a:ext cx="429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4354" y="2825527"/>
            <a:ext cx="429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9173" y="2826740"/>
            <a:ext cx="3773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167094" y="6053625"/>
            <a:ext cx="171734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167094" y="6053625"/>
            <a:ext cx="1717343" cy="461665"/>
            <a:chOff x="4105107" y="5814638"/>
            <a:chExt cx="1717343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4105107" y="5814638"/>
              <a:ext cx="171734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24 e- total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105107" y="5814638"/>
              <a:ext cx="1717343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870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in single bonds and fill octets with lone pairs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can’t satisfy octets, use multiple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bonds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Resonance of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488000" y="2535033"/>
            <a:ext cx="1760268" cy="888211"/>
            <a:chOff x="3626294" y="2369416"/>
            <a:chExt cx="1760268" cy="888211"/>
          </a:xfrm>
        </p:grpSpPr>
        <p:sp>
          <p:nvSpPr>
            <p:cNvPr id="12" name="Rectangle 11"/>
            <p:cNvSpPr/>
            <p:nvPr/>
          </p:nvSpPr>
          <p:spPr>
            <a:xfrm>
              <a:off x="4097465" y="2369416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626294" y="2744210"/>
              <a:ext cx="1760268" cy="513417"/>
              <a:chOff x="3626294" y="2744210"/>
              <a:chExt cx="1760268" cy="51341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626294" y="2826740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979562" y="2744210"/>
                <a:ext cx="1407000" cy="513417"/>
                <a:chOff x="3979562" y="2744210"/>
                <a:chExt cx="1407000" cy="513417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3979562" y="2744210"/>
                  <a:ext cx="1087424" cy="513417"/>
                  <a:chOff x="3979562" y="2744210"/>
                  <a:chExt cx="1087424" cy="513417"/>
                </a:xfrm>
              </p:grpSpPr>
              <p:sp>
                <p:nvSpPr>
                  <p:cNvPr id="6" name="Rectangle 5"/>
                  <p:cNvSpPr/>
                  <p:nvPr/>
                </p:nvSpPr>
                <p:spPr>
                  <a:xfrm>
                    <a:off x="4097872" y="2826740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7" name="Straight Connector 6"/>
                  <p:cNvCxnSpPr/>
                  <p:nvPr/>
                </p:nvCxnSpPr>
                <p:spPr>
                  <a:xfrm flipH="1">
                    <a:off x="3979562" y="3056004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H="1">
                    <a:off x="4425200" y="3056980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V="1">
                    <a:off x="4312150" y="2744210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Rectangle 12"/>
                  <p:cNvSpPr/>
                  <p:nvPr/>
                </p:nvSpPr>
                <p:spPr>
                  <a:xfrm>
                    <a:off x="4534354" y="2825527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 flipH="1">
                    <a:off x="4899331" y="3056004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5009173" y="2826740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</p:grpSp>
        </p:grpSp>
      </p:grpSp>
      <p:grpSp>
        <p:nvGrpSpPr>
          <p:cNvPr id="72" name="Group 71"/>
          <p:cNvGrpSpPr/>
          <p:nvPr/>
        </p:nvGrpSpPr>
        <p:grpSpPr>
          <a:xfrm>
            <a:off x="5318642" y="2548252"/>
            <a:ext cx="1760268" cy="888211"/>
            <a:chOff x="5318642" y="2548252"/>
            <a:chExt cx="1760268" cy="888211"/>
          </a:xfrm>
        </p:grpSpPr>
        <p:grpSp>
          <p:nvGrpSpPr>
            <p:cNvPr id="29" name="Group 28"/>
            <p:cNvGrpSpPr/>
            <p:nvPr/>
          </p:nvGrpSpPr>
          <p:grpSpPr>
            <a:xfrm>
              <a:off x="5318642" y="2548252"/>
              <a:ext cx="1760268" cy="888211"/>
              <a:chOff x="3626294" y="2369416"/>
              <a:chExt cx="1760268" cy="888211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097465" y="2369416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3626294" y="2744210"/>
                <a:ext cx="1760268" cy="513417"/>
                <a:chOff x="3626294" y="2744210"/>
                <a:chExt cx="1760268" cy="513417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626294" y="2826740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3979562" y="2744210"/>
                  <a:ext cx="1407000" cy="513417"/>
                  <a:chOff x="3979562" y="2744210"/>
                  <a:chExt cx="1407000" cy="513417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3979562" y="2744210"/>
                    <a:ext cx="1087424" cy="513417"/>
                    <a:chOff x="3979562" y="2744210"/>
                    <a:chExt cx="1087424" cy="513417"/>
                  </a:xfrm>
                </p:grpSpPr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4097872" y="2826740"/>
                      <a:ext cx="411238" cy="43088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</a:p>
                  </p:txBody>
                </p: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H="1">
                      <a:off x="3979562" y="3056004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flipH="1">
                      <a:off x="4425200" y="3056980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312150" y="2744210"/>
                      <a:ext cx="1" cy="16881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4534354" y="2825527"/>
                      <a:ext cx="429875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H="1">
                      <a:off x="4899331" y="3056004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5" name="Rectangle 34"/>
                  <p:cNvSpPr/>
                  <p:nvPr/>
                </p:nvSpPr>
                <p:spPr>
                  <a:xfrm>
                    <a:off x="5009173" y="2826740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</p:grpSp>
          </p:grpSp>
        </p:grpSp>
        <p:grpSp>
          <p:nvGrpSpPr>
            <p:cNvPr id="44" name="Group 43"/>
            <p:cNvGrpSpPr/>
            <p:nvPr/>
          </p:nvGrpSpPr>
          <p:grpSpPr>
            <a:xfrm>
              <a:off x="5945904" y="2593618"/>
              <a:ext cx="117187" cy="45719"/>
              <a:chOff x="3378486" y="3674454"/>
              <a:chExt cx="117187" cy="45719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472599" y="3055784"/>
              <a:ext cx="117187" cy="45719"/>
              <a:chOff x="3378486" y="3674454"/>
              <a:chExt cx="117187" cy="45719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381611" y="3055784"/>
              <a:ext cx="117187" cy="45719"/>
              <a:chOff x="3378486" y="3674454"/>
              <a:chExt cx="117187" cy="45719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5472599" y="3355768"/>
              <a:ext cx="117187" cy="45719"/>
              <a:chOff x="3378486" y="3674454"/>
              <a:chExt cx="117187" cy="45719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381611" y="3355768"/>
              <a:ext cx="117187" cy="45719"/>
              <a:chOff x="3378486" y="3674454"/>
              <a:chExt cx="117187" cy="45719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 rot="5400000">
              <a:off x="6114493" y="2740003"/>
              <a:ext cx="117187" cy="45719"/>
              <a:chOff x="3378486" y="3674454"/>
              <a:chExt cx="117187" cy="45719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5400000">
              <a:off x="5780971" y="2740003"/>
              <a:ext cx="117187" cy="45719"/>
              <a:chOff x="3378486" y="3674454"/>
              <a:chExt cx="117187" cy="45719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 rot="5400000">
              <a:off x="5315729" y="3198761"/>
              <a:ext cx="117187" cy="45719"/>
              <a:chOff x="3378486" y="3674454"/>
              <a:chExt cx="117187" cy="45719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3378486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449954" y="3674454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5368553" y="3754310"/>
            <a:ext cx="127189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 octet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6004499" y="3423244"/>
            <a:ext cx="0" cy="33106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4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resonance, you will have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than one option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double bond location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Resonance of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525851" y="2533673"/>
            <a:ext cx="616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Structures </a:t>
            </a:r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A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and </a:t>
            </a:r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B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are resonance structures of HCO</a:t>
            </a:r>
            <a:r>
              <a:rPr lang="en-US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baseline="30000" dirty="0" smtClean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endParaRPr lang="en-US" baseline="300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23664" y="2903005"/>
            <a:ext cx="0" cy="34770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60963" y="2903005"/>
            <a:ext cx="2972770" cy="334021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73103" y="3237026"/>
            <a:ext cx="4337296" cy="1100952"/>
            <a:chOff x="356394" y="3250708"/>
            <a:chExt cx="4337296" cy="1100952"/>
          </a:xfrm>
        </p:grpSpPr>
        <p:grpSp>
          <p:nvGrpSpPr>
            <p:cNvPr id="9" name="Group 8"/>
            <p:cNvGrpSpPr/>
            <p:nvPr/>
          </p:nvGrpSpPr>
          <p:grpSpPr>
            <a:xfrm>
              <a:off x="356394" y="3344654"/>
              <a:ext cx="1760268" cy="888211"/>
              <a:chOff x="5318642" y="2548252"/>
              <a:chExt cx="1760268" cy="888211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318642" y="2548252"/>
                <a:ext cx="1760268" cy="888211"/>
                <a:chOff x="3626294" y="2369416"/>
                <a:chExt cx="1760268" cy="888211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7465" y="2369416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grpSp>
              <p:nvGrpSpPr>
                <p:cNvPr id="38" name="Group 37"/>
                <p:cNvGrpSpPr/>
                <p:nvPr/>
              </p:nvGrpSpPr>
              <p:grpSpPr>
                <a:xfrm>
                  <a:off x="3626294" y="2744210"/>
                  <a:ext cx="1760268" cy="513417"/>
                  <a:chOff x="3626294" y="2744210"/>
                  <a:chExt cx="1760268" cy="513417"/>
                </a:xfrm>
              </p:grpSpPr>
              <p:sp>
                <p:nvSpPr>
                  <p:cNvPr id="39" name="Rectangle 38"/>
                  <p:cNvSpPr/>
                  <p:nvPr/>
                </p:nvSpPr>
                <p:spPr>
                  <a:xfrm>
                    <a:off x="3626294" y="2826740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3979562" y="2744210"/>
                    <a:ext cx="1407000" cy="513417"/>
                    <a:chOff x="3979562" y="2744210"/>
                    <a:chExt cx="1407000" cy="513417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3979562" y="2744210"/>
                      <a:ext cx="1087424" cy="513417"/>
                      <a:chOff x="3979562" y="2744210"/>
                      <a:chExt cx="1087424" cy="513417"/>
                    </a:xfrm>
                  </p:grpSpPr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4097872" y="2826740"/>
                        <a:ext cx="411238" cy="43088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C</a:t>
                        </a:r>
                      </a:p>
                    </p:txBody>
                  </p: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flipH="1">
                        <a:off x="3979562" y="3056004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flipH="1">
                        <a:off x="4425200" y="3056980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Straight Connector 45"/>
                      <p:cNvCxnSpPr/>
                      <p:nvPr/>
                    </p:nvCxnSpPr>
                    <p:spPr>
                      <a:xfrm flipV="1">
                        <a:off x="4312150" y="2744210"/>
                        <a:ext cx="1" cy="168817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534354" y="2825527"/>
                        <a:ext cx="429875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O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4899331" y="3056004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5009173" y="2826740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</a:p>
                  </p:txBody>
                </p:sp>
              </p:grpSp>
            </p:grpSp>
          </p:grpSp>
          <p:grpSp>
            <p:nvGrpSpPr>
              <p:cNvPr id="12" name="Group 11"/>
              <p:cNvGrpSpPr/>
              <p:nvPr/>
            </p:nvGrpSpPr>
            <p:grpSpPr>
              <a:xfrm>
                <a:off x="5945904" y="2593618"/>
                <a:ext cx="117187" cy="45719"/>
                <a:chOff x="3378486" y="3674454"/>
                <a:chExt cx="117187" cy="45719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472599" y="3055784"/>
                <a:ext cx="117187" cy="45719"/>
                <a:chOff x="3378486" y="3674454"/>
                <a:chExt cx="117187" cy="45719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381611" y="3055784"/>
                <a:ext cx="117187" cy="45719"/>
                <a:chOff x="3378486" y="3674454"/>
                <a:chExt cx="117187" cy="45719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472599" y="3355768"/>
                <a:ext cx="117187" cy="45719"/>
                <a:chOff x="3378486" y="3674454"/>
                <a:chExt cx="117187" cy="45719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381611" y="3355768"/>
                <a:ext cx="117187" cy="45719"/>
                <a:chOff x="3378486" y="3674454"/>
                <a:chExt cx="117187" cy="45719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rot="5400000">
                <a:off x="6114493" y="2740003"/>
                <a:ext cx="117187" cy="45719"/>
                <a:chOff x="3378486" y="3674454"/>
                <a:chExt cx="117187" cy="45719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 rot="5400000">
                <a:off x="5780971" y="2740003"/>
                <a:ext cx="117187" cy="45719"/>
                <a:chOff x="3378486" y="3674454"/>
                <a:chExt cx="117187" cy="45719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 rot="5400000">
                <a:off x="5315729" y="3198761"/>
                <a:ext cx="117187" cy="45719"/>
                <a:chOff x="3378486" y="3674454"/>
                <a:chExt cx="117187" cy="45719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3378486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3449954" y="367445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2" name="Bent Arrow 51"/>
            <p:cNvSpPr/>
            <p:nvPr/>
          </p:nvSpPr>
          <p:spPr>
            <a:xfrm flipV="1">
              <a:off x="866221" y="3653891"/>
              <a:ext cx="101966" cy="193505"/>
            </a:xfrm>
            <a:prstGeom prst="bentArrow">
              <a:avLst/>
            </a:prstGeom>
            <a:solidFill>
              <a:srgbClr val="9C5252"/>
            </a:solidFill>
            <a:ln>
              <a:solidFill>
                <a:srgbClr val="9C525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116662" y="3250708"/>
              <a:ext cx="2577028" cy="1100952"/>
              <a:chOff x="2116662" y="3250708"/>
              <a:chExt cx="2577028" cy="1100952"/>
            </a:xfrm>
          </p:grpSpPr>
          <p:sp>
            <p:nvSpPr>
              <p:cNvPr id="91" name="Left Bracket 90"/>
              <p:cNvSpPr/>
              <p:nvPr/>
            </p:nvSpPr>
            <p:spPr>
              <a:xfrm>
                <a:off x="2883561" y="3250708"/>
                <a:ext cx="120594" cy="1099365"/>
              </a:xfrm>
              <a:prstGeom prst="leftBracke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2116662" y="3252295"/>
                <a:ext cx="2577028" cy="1099365"/>
                <a:chOff x="2116662" y="3252295"/>
                <a:chExt cx="2577028" cy="1099365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>
                  <a:off x="2116662" y="4005148"/>
                  <a:ext cx="728987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prstDash val="dash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Left Bracket 91"/>
                <p:cNvSpPr/>
                <p:nvPr/>
              </p:nvSpPr>
              <p:spPr>
                <a:xfrm flipH="1">
                  <a:off x="4559597" y="3252295"/>
                  <a:ext cx="120594" cy="1099365"/>
                </a:xfrm>
                <a:prstGeom prst="leftBracket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2933422" y="3320679"/>
                  <a:ext cx="1760268" cy="888211"/>
                  <a:chOff x="2933422" y="3320679"/>
                  <a:chExt cx="1760268" cy="888211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2933422" y="3320679"/>
                    <a:ext cx="1760268" cy="888211"/>
                    <a:chOff x="5318642" y="2548252"/>
                    <a:chExt cx="1760268" cy="888211"/>
                  </a:xfrm>
                </p:grpSpPr>
                <p:grpSp>
                  <p:nvGrpSpPr>
                    <p:cNvPr id="54" name="Group 53"/>
                    <p:cNvGrpSpPr/>
                    <p:nvPr/>
                  </p:nvGrpSpPr>
                  <p:grpSpPr>
                    <a:xfrm>
                      <a:off x="5318642" y="2548252"/>
                      <a:ext cx="1760268" cy="888211"/>
                      <a:chOff x="3626294" y="2369416"/>
                      <a:chExt cx="1760268" cy="888211"/>
                    </a:xfrm>
                  </p:grpSpPr>
                  <p:sp>
                    <p:nvSpPr>
                      <p:cNvPr id="79" name="Rectangle 78"/>
                      <p:cNvSpPr/>
                      <p:nvPr/>
                    </p:nvSpPr>
                    <p:spPr>
                      <a:xfrm>
                        <a:off x="4097465" y="2369416"/>
                        <a:ext cx="429875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O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  <p:grpSp>
                    <p:nvGrpSpPr>
                      <p:cNvPr id="80" name="Group 79"/>
                      <p:cNvGrpSpPr/>
                      <p:nvPr/>
                    </p:nvGrpSpPr>
                    <p:grpSpPr>
                      <a:xfrm>
                        <a:off x="3626294" y="2744210"/>
                        <a:ext cx="1760268" cy="513417"/>
                        <a:chOff x="3626294" y="2744210"/>
                        <a:chExt cx="1760268" cy="513417"/>
                      </a:xfrm>
                    </p:grpSpPr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3626294" y="2826740"/>
                          <a:ext cx="429875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O</a:t>
                          </a:r>
                        </a:p>
                      </p:txBody>
                    </p:sp>
                    <p:grpSp>
                      <p:nvGrpSpPr>
                        <p:cNvPr id="82" name="Group 81"/>
                        <p:cNvGrpSpPr/>
                        <p:nvPr/>
                      </p:nvGrpSpPr>
                      <p:grpSpPr>
                        <a:xfrm>
                          <a:off x="3979562" y="2744210"/>
                          <a:ext cx="1407000" cy="513417"/>
                          <a:chOff x="3979562" y="2744210"/>
                          <a:chExt cx="1407000" cy="513417"/>
                        </a:xfrm>
                      </p:grpSpPr>
                      <p:grpSp>
                        <p:nvGrpSpPr>
                          <p:cNvPr id="83" name="Group 82"/>
                          <p:cNvGrpSpPr/>
                          <p:nvPr/>
                        </p:nvGrpSpPr>
                        <p:grpSpPr>
                          <a:xfrm>
                            <a:off x="3979562" y="2744210"/>
                            <a:ext cx="1087424" cy="513417"/>
                            <a:chOff x="3979562" y="2744210"/>
                            <a:chExt cx="1087424" cy="513417"/>
                          </a:xfrm>
                        </p:grpSpPr>
                        <p:sp>
                          <p:nvSpPr>
                            <p:cNvPr id="85" name="Rectangle 84"/>
                            <p:cNvSpPr/>
                            <p:nvPr/>
                          </p:nvSpPr>
                          <p:spPr>
                            <a:xfrm>
                              <a:off x="4097872" y="2826740"/>
                              <a:ext cx="411238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r>
                                <a: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C</a:t>
                              </a:r>
                            </a:p>
                          </p:txBody>
                        </p:sp>
                        <p:cxnSp>
                          <p:nvCxnSpPr>
                            <p:cNvPr id="86" name="Straight Connector 85"/>
                            <p:cNvCxnSpPr/>
                            <p:nvPr/>
                          </p:nvCxnSpPr>
                          <p:spPr>
                            <a:xfrm flipH="1">
                              <a:off x="3979562" y="3056004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87" name="Straight Connector 86"/>
                            <p:cNvCxnSpPr/>
                            <p:nvPr/>
                          </p:nvCxnSpPr>
                          <p:spPr>
                            <a:xfrm flipH="1">
                              <a:off x="4425200" y="3056980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88" name="Straight Connector 87"/>
                            <p:cNvCxnSpPr/>
                            <p:nvPr/>
                          </p:nvCxnSpPr>
                          <p:spPr>
                            <a:xfrm flipV="1">
                              <a:off x="4273271" y="2744210"/>
                              <a:ext cx="1" cy="168817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9" name="Rectangle 88"/>
                            <p:cNvSpPr/>
                            <p:nvPr/>
                          </p:nvSpPr>
                          <p:spPr>
                            <a:xfrm>
                              <a:off x="4534354" y="2825527"/>
                              <a:ext cx="429875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sz="2200" dirty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O</a:t>
                              </a:r>
                              <a:endPara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endParaRPr>
                            </a:p>
                          </p:txBody>
                        </p:sp>
                        <p:cxnSp>
                          <p:nvCxnSpPr>
                            <p:cNvPr id="90" name="Straight Connector 89"/>
                            <p:cNvCxnSpPr/>
                            <p:nvPr/>
                          </p:nvCxnSpPr>
                          <p:spPr>
                            <a:xfrm flipH="1">
                              <a:off x="4899331" y="3056004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84" name="Rectangle 83"/>
                          <p:cNvSpPr/>
                          <p:nvPr/>
                        </p:nvSpPr>
                        <p:spPr>
                          <a:xfrm>
                            <a:off x="5009173" y="2826740"/>
                            <a:ext cx="377389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H</a:t>
                            </a:r>
                          </a:p>
                        </p:txBody>
                      </p:sp>
                    </p:grpSp>
                  </p:grpSp>
                </p:grpSp>
                <p:grpSp>
                  <p:nvGrpSpPr>
                    <p:cNvPr id="56" name="Group 55"/>
                    <p:cNvGrpSpPr/>
                    <p:nvPr/>
                  </p:nvGrpSpPr>
                  <p:grpSpPr>
                    <a:xfrm>
                      <a:off x="5472599" y="3055784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75" name="Oval 74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Oval 75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7" name="Group 56"/>
                    <p:cNvGrpSpPr/>
                    <p:nvPr/>
                  </p:nvGrpSpPr>
                  <p:grpSpPr>
                    <a:xfrm>
                      <a:off x="6381611" y="3055784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73" name="Oval 72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Oval 73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8" name="Group 57"/>
                    <p:cNvGrpSpPr/>
                    <p:nvPr/>
                  </p:nvGrpSpPr>
                  <p:grpSpPr>
                    <a:xfrm>
                      <a:off x="5472599" y="3355768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71" name="Oval 70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Oval 71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9" name="Group 58"/>
                    <p:cNvGrpSpPr/>
                    <p:nvPr/>
                  </p:nvGrpSpPr>
                  <p:grpSpPr>
                    <a:xfrm>
                      <a:off x="6381611" y="3355768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69" name="Oval 68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" name="Oval 69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0" name="Group 59"/>
                    <p:cNvGrpSpPr/>
                    <p:nvPr/>
                  </p:nvGrpSpPr>
                  <p:grpSpPr>
                    <a:xfrm rot="5400000">
                      <a:off x="6114493" y="2740003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67" name="Oval 66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" name="Group 60"/>
                    <p:cNvGrpSpPr/>
                    <p:nvPr/>
                  </p:nvGrpSpPr>
                  <p:grpSpPr>
                    <a:xfrm rot="5400000">
                      <a:off x="5780971" y="2740003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65" name="Oval 64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6" name="Oval 65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2" name="Group 61"/>
                    <p:cNvGrpSpPr/>
                    <p:nvPr/>
                  </p:nvGrpSpPr>
                  <p:grpSpPr>
                    <a:xfrm rot="5400000">
                      <a:off x="5315729" y="3198761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63" name="Oval 62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Oval 63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2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3650722" y="3696572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5" name="Group 184"/>
          <p:cNvGrpSpPr/>
          <p:nvPr/>
        </p:nvGrpSpPr>
        <p:grpSpPr>
          <a:xfrm>
            <a:off x="4559263" y="3251743"/>
            <a:ext cx="4337296" cy="1100952"/>
            <a:chOff x="4626830" y="3251743"/>
            <a:chExt cx="4337296" cy="1100952"/>
          </a:xfrm>
        </p:grpSpPr>
        <p:grpSp>
          <p:nvGrpSpPr>
            <p:cNvPr id="99" name="Group 98"/>
            <p:cNvGrpSpPr/>
            <p:nvPr/>
          </p:nvGrpSpPr>
          <p:grpSpPr>
            <a:xfrm>
              <a:off x="4626830" y="3251743"/>
              <a:ext cx="4337296" cy="1100952"/>
              <a:chOff x="356394" y="3250708"/>
              <a:chExt cx="4337296" cy="1100952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356394" y="3344654"/>
                <a:ext cx="1760268" cy="888211"/>
                <a:chOff x="5318642" y="2548252"/>
                <a:chExt cx="1760268" cy="888211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318642" y="2548252"/>
                  <a:ext cx="1760268" cy="888211"/>
                  <a:chOff x="3626294" y="2369416"/>
                  <a:chExt cx="1760268" cy="888211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>
                    <a:off x="4097465" y="2369416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3626294" y="2744210"/>
                    <a:ext cx="1760268" cy="513417"/>
                    <a:chOff x="3626294" y="2744210"/>
                    <a:chExt cx="1760268" cy="513417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3626294" y="2826740"/>
                      <a:ext cx="429875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</a:p>
                  </p:txBody>
                </p:sp>
                <p:grpSp>
                  <p:nvGrpSpPr>
                    <p:cNvPr id="172" name="Group 171"/>
                    <p:cNvGrpSpPr/>
                    <p:nvPr/>
                  </p:nvGrpSpPr>
                  <p:grpSpPr>
                    <a:xfrm>
                      <a:off x="3979562" y="2744210"/>
                      <a:ext cx="1407000" cy="513417"/>
                      <a:chOff x="3979562" y="2744210"/>
                      <a:chExt cx="1407000" cy="513417"/>
                    </a:xfrm>
                  </p:grpSpPr>
                  <p:grpSp>
                    <p:nvGrpSpPr>
                      <p:cNvPr id="173" name="Group 172"/>
                      <p:cNvGrpSpPr/>
                      <p:nvPr/>
                    </p:nvGrpSpPr>
                    <p:grpSpPr>
                      <a:xfrm>
                        <a:off x="3979562" y="2744210"/>
                        <a:ext cx="1087424" cy="513417"/>
                        <a:chOff x="3979562" y="2744210"/>
                        <a:chExt cx="1087424" cy="513417"/>
                      </a:xfrm>
                    </p:grpSpPr>
                    <p:sp>
                      <p:nvSpPr>
                        <p:cNvPr id="175" name="Rectangle 174"/>
                        <p:cNvSpPr/>
                        <p:nvPr/>
                      </p:nvSpPr>
                      <p:spPr>
                        <a:xfrm>
                          <a:off x="4097872" y="2826740"/>
                          <a:ext cx="411238" cy="430887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C</a:t>
                          </a:r>
                        </a:p>
                      </p:txBody>
                    </p:sp>
                    <p:cxnSp>
                      <p:nvCxnSpPr>
                        <p:cNvPr id="176" name="Straight Connector 175"/>
                        <p:cNvCxnSpPr/>
                        <p:nvPr/>
                      </p:nvCxnSpPr>
                      <p:spPr>
                        <a:xfrm flipH="1">
                          <a:off x="3979562" y="3056004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7" name="Straight Connector 176"/>
                        <p:cNvCxnSpPr/>
                        <p:nvPr/>
                      </p:nvCxnSpPr>
                      <p:spPr>
                        <a:xfrm flipH="1">
                          <a:off x="4425200" y="3056980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8" name="Straight Connector 177"/>
                        <p:cNvCxnSpPr/>
                        <p:nvPr/>
                      </p:nvCxnSpPr>
                      <p:spPr>
                        <a:xfrm flipV="1">
                          <a:off x="4312150" y="2744210"/>
                          <a:ext cx="1" cy="16881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79" name="Rectangle 178"/>
                        <p:cNvSpPr/>
                        <p:nvPr/>
                      </p:nvSpPr>
                      <p:spPr>
                        <a:xfrm>
                          <a:off x="4534354" y="2825527"/>
                          <a:ext cx="429875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O</a:t>
                          </a:r>
                          <a:endPara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endParaRPr>
                        </a:p>
                      </p:txBody>
                    </p:sp>
                    <p:cxnSp>
                      <p:nvCxnSpPr>
                        <p:cNvPr id="180" name="Straight Connector 179"/>
                        <p:cNvCxnSpPr/>
                        <p:nvPr/>
                      </p:nvCxnSpPr>
                      <p:spPr>
                        <a:xfrm flipH="1">
                          <a:off x="4899331" y="3056004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74" name="Rectangle 173"/>
                      <p:cNvSpPr/>
                      <p:nvPr/>
                    </p:nvSpPr>
                    <p:spPr>
                      <a:xfrm>
                        <a:off x="5009173" y="2826740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</a:p>
                    </p:txBody>
                  </p:sp>
                </p:grpSp>
              </p:grp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5945904" y="2593618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67" name="Oval 166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Oval 167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472599" y="3055784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65" name="Oval 164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6381611" y="3055784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63" name="Oval 162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5472599" y="3355768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61" name="Oval 160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6381611" y="3355768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59" name="Oval 158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6114493" y="2740003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57" name="Oval 156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1" name="Group 150"/>
                <p:cNvGrpSpPr/>
                <p:nvPr/>
              </p:nvGrpSpPr>
              <p:grpSpPr>
                <a:xfrm rot="5400000">
                  <a:off x="5780971" y="2740003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55" name="Oval 154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2" name="Group 151"/>
                <p:cNvGrpSpPr/>
                <p:nvPr/>
              </p:nvGrpSpPr>
              <p:grpSpPr>
                <a:xfrm rot="5400000">
                  <a:off x="5315729" y="3198761"/>
                  <a:ext cx="117187" cy="45719"/>
                  <a:chOff x="3378486" y="3674454"/>
                  <a:chExt cx="117187" cy="45719"/>
                </a:xfrm>
              </p:grpSpPr>
              <p:sp>
                <p:nvSpPr>
                  <p:cNvPr id="153" name="Oval 152"/>
                  <p:cNvSpPr/>
                  <p:nvPr/>
                </p:nvSpPr>
                <p:spPr>
                  <a:xfrm>
                    <a:off x="3378486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3449954" y="3674454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01" name="Bent Arrow 100"/>
              <p:cNvSpPr/>
              <p:nvPr/>
            </p:nvSpPr>
            <p:spPr>
              <a:xfrm rot="5400000">
                <a:off x="686648" y="3839130"/>
                <a:ext cx="158730" cy="153757"/>
              </a:xfrm>
              <a:prstGeom prst="bentArrow">
                <a:avLst/>
              </a:prstGeom>
              <a:solidFill>
                <a:srgbClr val="9C5252"/>
              </a:solidFill>
              <a:ln>
                <a:solidFill>
                  <a:srgbClr val="9C525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2116662" y="3250708"/>
                <a:ext cx="2577028" cy="1100952"/>
                <a:chOff x="2116662" y="3250708"/>
                <a:chExt cx="2577028" cy="1100952"/>
              </a:xfrm>
            </p:grpSpPr>
            <p:sp>
              <p:nvSpPr>
                <p:cNvPr id="103" name="Left Bracket 102"/>
                <p:cNvSpPr/>
                <p:nvPr/>
              </p:nvSpPr>
              <p:spPr>
                <a:xfrm>
                  <a:off x="2883561" y="3250708"/>
                  <a:ext cx="120594" cy="1099365"/>
                </a:xfrm>
                <a:prstGeom prst="leftBracket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4" name="Group 103"/>
                <p:cNvGrpSpPr/>
                <p:nvPr/>
              </p:nvGrpSpPr>
              <p:grpSpPr>
                <a:xfrm>
                  <a:off x="2116662" y="3252295"/>
                  <a:ext cx="2577028" cy="1099365"/>
                  <a:chOff x="2116662" y="3252295"/>
                  <a:chExt cx="2577028" cy="1099365"/>
                </a:xfrm>
              </p:grpSpPr>
              <p:cxnSp>
                <p:nvCxnSpPr>
                  <p:cNvPr id="105" name="Straight Arrow Connector 104"/>
                  <p:cNvCxnSpPr/>
                  <p:nvPr/>
                </p:nvCxnSpPr>
                <p:spPr>
                  <a:xfrm>
                    <a:off x="2116662" y="4005148"/>
                    <a:ext cx="728987" cy="0"/>
                  </a:xfrm>
                  <a:prstGeom prst="straightConnector1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dash"/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Left Bracket 105"/>
                  <p:cNvSpPr/>
                  <p:nvPr/>
                </p:nvSpPr>
                <p:spPr>
                  <a:xfrm flipH="1">
                    <a:off x="4559597" y="3252295"/>
                    <a:ext cx="120594" cy="1099365"/>
                  </a:xfrm>
                  <a:prstGeom prst="leftBracket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2933422" y="3320679"/>
                    <a:ext cx="1760268" cy="888211"/>
                    <a:chOff x="2933422" y="3320679"/>
                    <a:chExt cx="1760268" cy="888211"/>
                  </a:xfrm>
                </p:grpSpPr>
                <p:grpSp>
                  <p:nvGrpSpPr>
                    <p:cNvPr id="108" name="Group 107"/>
                    <p:cNvGrpSpPr/>
                    <p:nvPr/>
                  </p:nvGrpSpPr>
                  <p:grpSpPr>
                    <a:xfrm>
                      <a:off x="2933422" y="3320679"/>
                      <a:ext cx="1760268" cy="888211"/>
                      <a:chOff x="5318642" y="2548252"/>
                      <a:chExt cx="1760268" cy="888211"/>
                    </a:xfrm>
                  </p:grpSpPr>
                  <p:grpSp>
                    <p:nvGrpSpPr>
                      <p:cNvPr id="110" name="Group 109"/>
                      <p:cNvGrpSpPr/>
                      <p:nvPr/>
                    </p:nvGrpSpPr>
                    <p:grpSpPr>
                      <a:xfrm>
                        <a:off x="5318642" y="2548252"/>
                        <a:ext cx="1760268" cy="888211"/>
                        <a:chOff x="3626294" y="2369416"/>
                        <a:chExt cx="1760268" cy="888211"/>
                      </a:xfrm>
                    </p:grpSpPr>
                    <p:sp>
                      <p:nvSpPr>
                        <p:cNvPr id="132" name="Rectangle 131"/>
                        <p:cNvSpPr/>
                        <p:nvPr/>
                      </p:nvSpPr>
                      <p:spPr>
                        <a:xfrm>
                          <a:off x="4097465" y="2369416"/>
                          <a:ext cx="429875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O</a:t>
                          </a:r>
                          <a:endPara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endParaRPr>
                        </a:p>
                      </p:txBody>
                    </p:sp>
                    <p:grpSp>
                      <p:nvGrpSpPr>
                        <p:cNvPr id="133" name="Group 132"/>
                        <p:cNvGrpSpPr/>
                        <p:nvPr/>
                      </p:nvGrpSpPr>
                      <p:grpSpPr>
                        <a:xfrm>
                          <a:off x="3626294" y="2750376"/>
                          <a:ext cx="1760268" cy="507251"/>
                          <a:chOff x="3626294" y="2750376"/>
                          <a:chExt cx="1760268" cy="507251"/>
                        </a:xfrm>
                      </p:grpSpPr>
                      <p:sp>
                        <p:nvSpPr>
                          <p:cNvPr id="134" name="Rectangle 133"/>
                          <p:cNvSpPr/>
                          <p:nvPr/>
                        </p:nvSpPr>
                        <p:spPr>
                          <a:xfrm>
                            <a:off x="3626294" y="2826740"/>
                            <a:ext cx="429875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O</a:t>
                            </a:r>
                          </a:p>
                        </p:txBody>
                      </p:sp>
                      <p:grpSp>
                        <p:nvGrpSpPr>
                          <p:cNvPr id="135" name="Group 134"/>
                          <p:cNvGrpSpPr/>
                          <p:nvPr/>
                        </p:nvGrpSpPr>
                        <p:grpSpPr>
                          <a:xfrm>
                            <a:off x="3979562" y="2750376"/>
                            <a:ext cx="1407000" cy="507251"/>
                            <a:chOff x="3979562" y="2750376"/>
                            <a:chExt cx="1407000" cy="507251"/>
                          </a:xfrm>
                        </p:grpSpPr>
                        <p:grpSp>
                          <p:nvGrpSpPr>
                            <p:cNvPr id="136" name="Group 135"/>
                            <p:cNvGrpSpPr/>
                            <p:nvPr/>
                          </p:nvGrpSpPr>
                          <p:grpSpPr>
                            <a:xfrm>
                              <a:off x="3979562" y="2750376"/>
                              <a:ext cx="1087424" cy="507251"/>
                              <a:chOff x="3979562" y="2750376"/>
                              <a:chExt cx="1087424" cy="507251"/>
                            </a:xfrm>
                          </p:grpSpPr>
                          <p:sp>
                            <p:nvSpPr>
                              <p:cNvPr id="138" name="Rectangle 137"/>
                              <p:cNvSpPr/>
                              <p:nvPr/>
                            </p:nvSpPr>
                            <p:spPr>
                              <a:xfrm>
                                <a:off x="4097872" y="2826740"/>
                                <a:ext cx="411238" cy="43088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r>
                                  <a:rPr lang="en-US" sz="2200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rPr>
                                  <a:t>C</a:t>
                                </a:r>
                              </a:p>
                            </p:txBody>
                          </p:sp>
                          <p:cxnSp>
                            <p:nvCxnSpPr>
                              <p:cNvPr id="139" name="Straight Connector 138"/>
                              <p:cNvCxnSpPr/>
                              <p:nvPr/>
                            </p:nvCxnSpPr>
                            <p:spPr>
                              <a:xfrm flipH="1">
                                <a:off x="3979562" y="3083880"/>
                                <a:ext cx="16765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40" name="Straight Connector 139"/>
                              <p:cNvCxnSpPr/>
                              <p:nvPr/>
                            </p:nvCxnSpPr>
                            <p:spPr>
                              <a:xfrm flipH="1">
                                <a:off x="4425200" y="3056980"/>
                                <a:ext cx="16765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41" name="Straight Connector 140"/>
                              <p:cNvCxnSpPr/>
                              <p:nvPr/>
                            </p:nvCxnSpPr>
                            <p:spPr>
                              <a:xfrm flipV="1">
                                <a:off x="4302150" y="2750376"/>
                                <a:ext cx="1" cy="168817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42" name="Rectangle 141"/>
                              <p:cNvSpPr/>
                              <p:nvPr/>
                            </p:nvSpPr>
                            <p:spPr>
                              <a:xfrm>
                                <a:off x="4534354" y="2825527"/>
                                <a:ext cx="429875" cy="43088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200" dirty="0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rPr>
                                  <a:t>O</a:t>
                                </a:r>
                                <a:endPara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143" name="Straight Connector 142"/>
                              <p:cNvCxnSpPr/>
                              <p:nvPr/>
                            </p:nvCxnSpPr>
                            <p:spPr>
                              <a:xfrm flipH="1">
                                <a:off x="4899331" y="3056004"/>
                                <a:ext cx="167655" cy="0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137" name="Rectangle 136"/>
                            <p:cNvSpPr/>
                            <p:nvPr/>
                          </p:nvSpPr>
                          <p:spPr>
                            <a:xfrm>
                              <a:off x="5009173" y="2826740"/>
                              <a:ext cx="377389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H</a:t>
                              </a:r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111" name="Group 110"/>
                      <p:cNvGrpSpPr/>
                      <p:nvPr/>
                    </p:nvGrpSpPr>
                    <p:grpSpPr>
                      <a:xfrm>
                        <a:off x="5472599" y="3055784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30" name="Oval 129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31" name="Oval 130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2" name="Group 111"/>
                      <p:cNvGrpSpPr/>
                      <p:nvPr/>
                    </p:nvGrpSpPr>
                    <p:grpSpPr>
                      <a:xfrm>
                        <a:off x="6381611" y="3055784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28" name="Oval 127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9" name="Oval 128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3" name="Group 112"/>
                      <p:cNvGrpSpPr/>
                      <p:nvPr/>
                    </p:nvGrpSpPr>
                    <p:grpSpPr>
                      <a:xfrm>
                        <a:off x="5472599" y="3355768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26" name="Oval 125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7" name="Oval 126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4" name="Group 113"/>
                      <p:cNvGrpSpPr/>
                      <p:nvPr/>
                    </p:nvGrpSpPr>
                    <p:grpSpPr>
                      <a:xfrm>
                        <a:off x="6381611" y="3355768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24" name="Oval 123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5" name="Oval 124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5" name="Group 114"/>
                      <p:cNvGrpSpPr/>
                      <p:nvPr/>
                    </p:nvGrpSpPr>
                    <p:grpSpPr>
                      <a:xfrm rot="5400000">
                        <a:off x="6114493" y="2740003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22" name="Oval 121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3" name="Oval 122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6" name="Group 115"/>
                      <p:cNvGrpSpPr/>
                      <p:nvPr/>
                    </p:nvGrpSpPr>
                    <p:grpSpPr>
                      <a:xfrm rot="5400000">
                        <a:off x="5780971" y="2740003"/>
                        <a:ext cx="117187" cy="45719"/>
                        <a:chOff x="3378486" y="3674454"/>
                        <a:chExt cx="117187" cy="45719"/>
                      </a:xfrm>
                    </p:grpSpPr>
                    <p:sp>
                      <p:nvSpPr>
                        <p:cNvPr id="120" name="Oval 119"/>
                        <p:cNvSpPr/>
                        <p:nvPr/>
                      </p:nvSpPr>
                      <p:spPr>
                        <a:xfrm>
                          <a:off x="3378486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1" name="Oval 120"/>
                        <p:cNvSpPr/>
                        <p:nvPr/>
                      </p:nvSpPr>
                      <p:spPr>
                        <a:xfrm>
                          <a:off x="3449954" y="3674454"/>
                          <a:ext cx="45719" cy="45719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2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5400000" flipV="1">
                      <a:off x="3366974" y="3881284"/>
                      <a:ext cx="1" cy="16881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4" name="Group 183"/>
            <p:cNvGrpSpPr/>
            <p:nvPr/>
          </p:nvGrpSpPr>
          <p:grpSpPr>
            <a:xfrm rot="5400000">
              <a:off x="7869729" y="3340604"/>
              <a:ext cx="45719" cy="117187"/>
              <a:chOff x="7854321" y="3630131"/>
              <a:chExt cx="45719" cy="117187"/>
            </a:xfrm>
          </p:grpSpPr>
          <p:sp>
            <p:nvSpPr>
              <p:cNvPr id="182" name="Oval 181"/>
              <p:cNvSpPr/>
              <p:nvPr/>
            </p:nvSpPr>
            <p:spPr>
              <a:xfrm rot="5400000">
                <a:off x="7854321" y="3630131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 rot="5400000">
                <a:off x="7854321" y="370159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6" name="TextBox 185"/>
          <p:cNvSpPr txBox="1"/>
          <p:nvPr/>
        </p:nvSpPr>
        <p:spPr>
          <a:xfrm>
            <a:off x="4368076" y="3206570"/>
            <a:ext cx="25639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8843532" y="3219583"/>
            <a:ext cx="234777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933044" y="4573860"/>
            <a:ext cx="5252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The position of the </a:t>
            </a:r>
            <a:r>
              <a:rPr lang="en-US" dirty="0" smtClean="0">
                <a:solidFill>
                  <a:schemeClr val="accent2"/>
                </a:solidFill>
                <a:latin typeface="Century Gothic"/>
                <a:cs typeface="Century Gothic"/>
              </a:rPr>
              <a:t>double bond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 is different.</a:t>
            </a:r>
            <a:endParaRPr lang="en-US" baseline="300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170783" y="6295662"/>
            <a:ext cx="485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The position of a 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lone pair 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is different.</a:t>
            </a:r>
            <a:endParaRPr lang="en-US" baseline="300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grpSp>
        <p:nvGrpSpPr>
          <p:cNvPr id="193" name="Group 192"/>
          <p:cNvGrpSpPr/>
          <p:nvPr/>
        </p:nvGrpSpPr>
        <p:grpSpPr>
          <a:xfrm>
            <a:off x="2113039" y="5054533"/>
            <a:ext cx="1810129" cy="1100952"/>
            <a:chOff x="2883561" y="3250708"/>
            <a:chExt cx="1810129" cy="1100952"/>
          </a:xfrm>
        </p:grpSpPr>
        <p:sp>
          <p:nvSpPr>
            <p:cNvPr id="194" name="Left Bracket 193"/>
            <p:cNvSpPr/>
            <p:nvPr/>
          </p:nvSpPr>
          <p:spPr>
            <a:xfrm>
              <a:off x="2883561" y="3250708"/>
              <a:ext cx="120594" cy="1099365"/>
            </a:xfrm>
            <a:prstGeom prst="leftBracke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5" name="Group 194"/>
            <p:cNvGrpSpPr/>
            <p:nvPr/>
          </p:nvGrpSpPr>
          <p:grpSpPr>
            <a:xfrm>
              <a:off x="2933422" y="3252295"/>
              <a:ext cx="1760268" cy="1099365"/>
              <a:chOff x="2933422" y="3252295"/>
              <a:chExt cx="1760268" cy="1099365"/>
            </a:xfrm>
          </p:grpSpPr>
          <p:sp>
            <p:nvSpPr>
              <p:cNvPr id="197" name="Left Bracket 196"/>
              <p:cNvSpPr/>
              <p:nvPr/>
            </p:nvSpPr>
            <p:spPr>
              <a:xfrm flipH="1">
                <a:off x="4559597" y="3252295"/>
                <a:ext cx="120594" cy="1099365"/>
              </a:xfrm>
              <a:prstGeom prst="leftBracke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8" name="Group 197"/>
              <p:cNvGrpSpPr/>
              <p:nvPr/>
            </p:nvGrpSpPr>
            <p:grpSpPr>
              <a:xfrm>
                <a:off x="2933422" y="3320679"/>
                <a:ext cx="1760268" cy="888211"/>
                <a:chOff x="2933422" y="3320679"/>
                <a:chExt cx="1760268" cy="888211"/>
              </a:xfrm>
            </p:grpSpPr>
            <p:grpSp>
              <p:nvGrpSpPr>
                <p:cNvPr id="199" name="Group 198"/>
                <p:cNvGrpSpPr/>
                <p:nvPr/>
              </p:nvGrpSpPr>
              <p:grpSpPr>
                <a:xfrm>
                  <a:off x="2933422" y="3320679"/>
                  <a:ext cx="1760268" cy="888211"/>
                  <a:chOff x="5318642" y="2548252"/>
                  <a:chExt cx="1760268" cy="888211"/>
                </a:xfrm>
              </p:grpSpPr>
              <p:grpSp>
                <p:nvGrpSpPr>
                  <p:cNvPr id="201" name="Group 200"/>
                  <p:cNvGrpSpPr/>
                  <p:nvPr/>
                </p:nvGrpSpPr>
                <p:grpSpPr>
                  <a:xfrm>
                    <a:off x="5318642" y="2548252"/>
                    <a:ext cx="1760268" cy="888211"/>
                    <a:chOff x="3626294" y="2369416"/>
                    <a:chExt cx="1760268" cy="888211"/>
                  </a:xfrm>
                </p:grpSpPr>
                <p:sp>
                  <p:nvSpPr>
                    <p:cNvPr id="223" name="Rectangle 222"/>
                    <p:cNvSpPr/>
                    <p:nvPr/>
                  </p:nvSpPr>
                  <p:spPr>
                    <a:xfrm>
                      <a:off x="4097465" y="2369416"/>
                      <a:ext cx="429875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grpSp>
                  <p:nvGrpSpPr>
                    <p:cNvPr id="224" name="Group 223"/>
                    <p:cNvGrpSpPr/>
                    <p:nvPr/>
                  </p:nvGrpSpPr>
                  <p:grpSpPr>
                    <a:xfrm>
                      <a:off x="3626294" y="2744210"/>
                      <a:ext cx="1760268" cy="513417"/>
                      <a:chOff x="3626294" y="2744210"/>
                      <a:chExt cx="1760268" cy="513417"/>
                    </a:xfrm>
                  </p:grpSpPr>
                  <p:sp>
                    <p:nvSpPr>
                      <p:cNvPr id="225" name="Rectangle 224"/>
                      <p:cNvSpPr/>
                      <p:nvPr/>
                    </p:nvSpPr>
                    <p:spPr>
                      <a:xfrm>
                        <a:off x="3626294" y="2826740"/>
                        <a:ext cx="429875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O</a:t>
                        </a:r>
                      </a:p>
                    </p:txBody>
                  </p:sp>
                  <p:grpSp>
                    <p:nvGrpSpPr>
                      <p:cNvPr id="226" name="Group 225"/>
                      <p:cNvGrpSpPr/>
                      <p:nvPr/>
                    </p:nvGrpSpPr>
                    <p:grpSpPr>
                      <a:xfrm>
                        <a:off x="3979562" y="2744210"/>
                        <a:ext cx="1407000" cy="513417"/>
                        <a:chOff x="3979562" y="2744210"/>
                        <a:chExt cx="1407000" cy="513417"/>
                      </a:xfrm>
                    </p:grpSpPr>
                    <p:grpSp>
                      <p:nvGrpSpPr>
                        <p:cNvPr id="227" name="Group 226"/>
                        <p:cNvGrpSpPr/>
                        <p:nvPr/>
                      </p:nvGrpSpPr>
                      <p:grpSpPr>
                        <a:xfrm>
                          <a:off x="3979562" y="2744210"/>
                          <a:ext cx="1087424" cy="513417"/>
                          <a:chOff x="3979562" y="2744210"/>
                          <a:chExt cx="1087424" cy="513417"/>
                        </a:xfrm>
                      </p:grpSpPr>
                      <p:sp>
                        <p:nvSpPr>
                          <p:cNvPr id="229" name="Rectangle 228"/>
                          <p:cNvSpPr/>
                          <p:nvPr/>
                        </p:nvSpPr>
                        <p:spPr>
                          <a:xfrm>
                            <a:off x="4097872" y="2826740"/>
                            <a:ext cx="411238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C</a:t>
                            </a:r>
                          </a:p>
                        </p:txBody>
                      </p:sp>
                      <p:cxnSp>
                        <p:nvCxnSpPr>
                          <p:cNvPr id="230" name="Straight Connector 229"/>
                          <p:cNvCxnSpPr/>
                          <p:nvPr/>
                        </p:nvCxnSpPr>
                        <p:spPr>
                          <a:xfrm flipH="1">
                            <a:off x="3979562" y="3056004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1" name="Straight Connector 230"/>
                          <p:cNvCxnSpPr/>
                          <p:nvPr/>
                        </p:nvCxnSpPr>
                        <p:spPr>
                          <a:xfrm flipH="1">
                            <a:off x="4425200" y="3056980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2" name="Straight Connector 231"/>
                          <p:cNvCxnSpPr/>
                          <p:nvPr/>
                        </p:nvCxnSpPr>
                        <p:spPr>
                          <a:xfrm flipV="1">
                            <a:off x="4273271" y="2744210"/>
                            <a:ext cx="1" cy="16881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accent2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33" name="Rectangle 232"/>
                          <p:cNvSpPr/>
                          <p:nvPr/>
                        </p:nvSpPr>
                        <p:spPr>
                          <a:xfrm>
                            <a:off x="4534354" y="2825527"/>
                            <a:ext cx="429875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O</a:t>
                            </a:r>
                            <a:endPara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endParaRPr>
                          </a:p>
                        </p:txBody>
                      </p:sp>
                      <p:cxnSp>
                        <p:nvCxnSpPr>
                          <p:cNvPr id="234" name="Straight Connector 233"/>
                          <p:cNvCxnSpPr/>
                          <p:nvPr/>
                        </p:nvCxnSpPr>
                        <p:spPr>
                          <a:xfrm flipH="1">
                            <a:off x="4899331" y="3056004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28" name="Rectangle 227"/>
                        <p:cNvSpPr/>
                        <p:nvPr/>
                      </p:nvSpPr>
                      <p:spPr>
                        <a:xfrm>
                          <a:off x="5009173" y="2826740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</p:grpSp>
                </p:grp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5472599" y="3055784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21" name="Oval 220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22" name="Oval 221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3" name="Group 202"/>
                  <p:cNvGrpSpPr/>
                  <p:nvPr/>
                </p:nvGrpSpPr>
                <p:grpSpPr>
                  <a:xfrm>
                    <a:off x="6381611" y="3055784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Oval 219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5472599" y="3355768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17" name="Oval 216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8" name="Oval 217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6381611" y="3355768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15" name="Oval 214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6" name="Oval 215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6" name="Group 205"/>
                  <p:cNvGrpSpPr/>
                  <p:nvPr/>
                </p:nvGrpSpPr>
                <p:grpSpPr>
                  <a:xfrm rot="5400000">
                    <a:off x="6114493" y="2740003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13" name="Oval 212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4" name="Oval 213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7" name="Group 206"/>
                  <p:cNvGrpSpPr/>
                  <p:nvPr/>
                </p:nvGrpSpPr>
                <p:grpSpPr>
                  <a:xfrm rot="5400000">
                    <a:off x="5780971" y="2740003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11" name="Oval 210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2" name="Oval 211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8" name="Group 207"/>
                  <p:cNvGrpSpPr/>
                  <p:nvPr/>
                </p:nvGrpSpPr>
                <p:grpSpPr>
                  <a:xfrm rot="5400000">
                    <a:off x="5315729" y="3198761"/>
                    <a:ext cx="117187" cy="45719"/>
                    <a:chOff x="3378486" y="3674454"/>
                    <a:chExt cx="117187" cy="45719"/>
                  </a:xfrm>
                </p:grpSpPr>
                <p:sp>
                  <p:nvSpPr>
                    <p:cNvPr id="209" name="Oval 208"/>
                    <p:cNvSpPr/>
                    <p:nvPr/>
                  </p:nvSpPr>
                  <p:spPr>
                    <a:xfrm>
                      <a:off x="3378486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0" name="Oval 209"/>
                    <p:cNvSpPr/>
                    <p:nvPr/>
                  </p:nvSpPr>
                  <p:spPr>
                    <a:xfrm>
                      <a:off x="3449954" y="3674454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650722" y="3696572"/>
                  <a:ext cx="1" cy="168817"/>
                </a:xfrm>
                <a:prstGeom prst="line">
                  <a:avLst/>
                </a:prstGeom>
                <a:ln>
                  <a:solidFill>
                    <a:srgbClr val="9C525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73" name="Straight Arrow Connector 272"/>
          <p:cNvCxnSpPr/>
          <p:nvPr/>
        </p:nvCxnSpPr>
        <p:spPr>
          <a:xfrm>
            <a:off x="4090823" y="5581828"/>
            <a:ext cx="12673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4" name="Group 273"/>
          <p:cNvGrpSpPr/>
          <p:nvPr/>
        </p:nvGrpSpPr>
        <p:grpSpPr>
          <a:xfrm>
            <a:off x="5506151" y="5052946"/>
            <a:ext cx="1810129" cy="1100952"/>
            <a:chOff x="7153997" y="3251743"/>
            <a:chExt cx="1810129" cy="1100952"/>
          </a:xfrm>
        </p:grpSpPr>
        <p:grpSp>
          <p:nvGrpSpPr>
            <p:cNvPr id="281" name="Group 280"/>
            <p:cNvGrpSpPr/>
            <p:nvPr/>
          </p:nvGrpSpPr>
          <p:grpSpPr>
            <a:xfrm>
              <a:off x="7153997" y="3251743"/>
              <a:ext cx="1810129" cy="1100952"/>
              <a:chOff x="2883561" y="3250708"/>
              <a:chExt cx="1810129" cy="1100952"/>
            </a:xfrm>
          </p:grpSpPr>
          <p:sp>
            <p:nvSpPr>
              <p:cNvPr id="282" name="Left Bracket 281"/>
              <p:cNvSpPr/>
              <p:nvPr/>
            </p:nvSpPr>
            <p:spPr>
              <a:xfrm>
                <a:off x="2883561" y="3250708"/>
                <a:ext cx="120594" cy="1099365"/>
              </a:xfrm>
              <a:prstGeom prst="leftBracke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3" name="Group 282"/>
              <p:cNvGrpSpPr/>
              <p:nvPr/>
            </p:nvGrpSpPr>
            <p:grpSpPr>
              <a:xfrm>
                <a:off x="2933422" y="3252295"/>
                <a:ext cx="1760268" cy="1099365"/>
                <a:chOff x="2933422" y="3252295"/>
                <a:chExt cx="1760268" cy="1099365"/>
              </a:xfrm>
            </p:grpSpPr>
            <p:sp>
              <p:nvSpPr>
                <p:cNvPr id="285" name="Left Bracket 284"/>
                <p:cNvSpPr/>
                <p:nvPr/>
              </p:nvSpPr>
              <p:spPr>
                <a:xfrm flipH="1">
                  <a:off x="4559597" y="3252295"/>
                  <a:ext cx="120594" cy="1099365"/>
                </a:xfrm>
                <a:prstGeom prst="leftBracket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6" name="Group 285"/>
                <p:cNvGrpSpPr/>
                <p:nvPr/>
              </p:nvGrpSpPr>
              <p:grpSpPr>
                <a:xfrm>
                  <a:off x="2933422" y="3320679"/>
                  <a:ext cx="1760268" cy="888211"/>
                  <a:chOff x="2933422" y="3320679"/>
                  <a:chExt cx="1760268" cy="888211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2933422" y="3320679"/>
                    <a:ext cx="1760268" cy="888211"/>
                    <a:chOff x="5318642" y="2548252"/>
                    <a:chExt cx="1760268" cy="888211"/>
                  </a:xfrm>
                </p:grpSpPr>
                <p:grpSp>
                  <p:nvGrpSpPr>
                    <p:cNvPr id="289" name="Group 288"/>
                    <p:cNvGrpSpPr/>
                    <p:nvPr/>
                  </p:nvGrpSpPr>
                  <p:grpSpPr>
                    <a:xfrm>
                      <a:off x="5318642" y="2548252"/>
                      <a:ext cx="1760268" cy="888211"/>
                      <a:chOff x="3626294" y="2369416"/>
                      <a:chExt cx="1760268" cy="888211"/>
                    </a:xfrm>
                  </p:grpSpPr>
                  <p:sp>
                    <p:nvSpPr>
                      <p:cNvPr id="308" name="Rectangle 307"/>
                      <p:cNvSpPr/>
                      <p:nvPr/>
                    </p:nvSpPr>
                    <p:spPr>
                      <a:xfrm>
                        <a:off x="4097465" y="2369416"/>
                        <a:ext cx="429875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O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  <p:grpSp>
                    <p:nvGrpSpPr>
                      <p:cNvPr id="309" name="Group 308"/>
                      <p:cNvGrpSpPr/>
                      <p:nvPr/>
                    </p:nvGrpSpPr>
                    <p:grpSpPr>
                      <a:xfrm>
                        <a:off x="3626294" y="2750376"/>
                        <a:ext cx="1760268" cy="507251"/>
                        <a:chOff x="3626294" y="2750376"/>
                        <a:chExt cx="1760268" cy="507251"/>
                      </a:xfrm>
                    </p:grpSpPr>
                    <p:sp>
                      <p:nvSpPr>
                        <p:cNvPr id="310" name="Rectangle 309"/>
                        <p:cNvSpPr/>
                        <p:nvPr/>
                      </p:nvSpPr>
                      <p:spPr>
                        <a:xfrm>
                          <a:off x="3626294" y="2826740"/>
                          <a:ext cx="429875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O</a:t>
                          </a:r>
                        </a:p>
                      </p:txBody>
                    </p:sp>
                    <p:grpSp>
                      <p:nvGrpSpPr>
                        <p:cNvPr id="311" name="Group 310"/>
                        <p:cNvGrpSpPr/>
                        <p:nvPr/>
                      </p:nvGrpSpPr>
                      <p:grpSpPr>
                        <a:xfrm>
                          <a:off x="3979562" y="2750376"/>
                          <a:ext cx="1407000" cy="507251"/>
                          <a:chOff x="3979562" y="2750376"/>
                          <a:chExt cx="1407000" cy="507251"/>
                        </a:xfrm>
                      </p:grpSpPr>
                      <p:grpSp>
                        <p:nvGrpSpPr>
                          <p:cNvPr id="312" name="Group 311"/>
                          <p:cNvGrpSpPr/>
                          <p:nvPr/>
                        </p:nvGrpSpPr>
                        <p:grpSpPr>
                          <a:xfrm>
                            <a:off x="3979562" y="2750376"/>
                            <a:ext cx="1087424" cy="507251"/>
                            <a:chOff x="3979562" y="2750376"/>
                            <a:chExt cx="1087424" cy="507251"/>
                          </a:xfrm>
                        </p:grpSpPr>
                        <p:sp>
                          <p:nvSpPr>
                            <p:cNvPr id="314" name="Rectangle 313"/>
                            <p:cNvSpPr/>
                            <p:nvPr/>
                          </p:nvSpPr>
                          <p:spPr>
                            <a:xfrm>
                              <a:off x="4097872" y="2826740"/>
                              <a:ext cx="411238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r>
                                <a: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C</a:t>
                              </a:r>
                            </a:p>
                          </p:txBody>
                        </p:sp>
                        <p:cxnSp>
                          <p:nvCxnSpPr>
                            <p:cNvPr id="315" name="Straight Connector 314"/>
                            <p:cNvCxnSpPr/>
                            <p:nvPr/>
                          </p:nvCxnSpPr>
                          <p:spPr>
                            <a:xfrm flipH="1">
                              <a:off x="3979562" y="3083880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rgbClr val="9C5252"/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6" name="Straight Connector 315"/>
                            <p:cNvCxnSpPr/>
                            <p:nvPr/>
                          </p:nvCxnSpPr>
                          <p:spPr>
                            <a:xfrm flipH="1">
                              <a:off x="4425200" y="3056980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7" name="Straight Connector 316"/>
                            <p:cNvCxnSpPr/>
                            <p:nvPr/>
                          </p:nvCxnSpPr>
                          <p:spPr>
                            <a:xfrm flipV="1">
                              <a:off x="4302150" y="2750376"/>
                              <a:ext cx="1" cy="168817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18" name="Rectangle 317"/>
                            <p:cNvSpPr/>
                            <p:nvPr/>
                          </p:nvSpPr>
                          <p:spPr>
                            <a:xfrm>
                              <a:off x="4534354" y="2825527"/>
                              <a:ext cx="429875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sz="2200" dirty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O</a:t>
                              </a:r>
                              <a:endPara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endParaRPr>
                            </a:p>
                          </p:txBody>
                        </p:sp>
                        <p:cxnSp>
                          <p:nvCxnSpPr>
                            <p:cNvPr id="319" name="Straight Connector 318"/>
                            <p:cNvCxnSpPr/>
                            <p:nvPr/>
                          </p:nvCxnSpPr>
                          <p:spPr>
                            <a:xfrm flipH="1">
                              <a:off x="4899331" y="3056004"/>
                              <a:ext cx="167655" cy="0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313" name="Rectangle 312"/>
                          <p:cNvSpPr/>
                          <p:nvPr/>
                        </p:nvSpPr>
                        <p:spPr>
                          <a:xfrm>
                            <a:off x="5009173" y="2826740"/>
                            <a:ext cx="377389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H</a:t>
                            </a:r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90" name="Group 289"/>
                    <p:cNvGrpSpPr/>
                    <p:nvPr/>
                  </p:nvGrpSpPr>
                  <p:grpSpPr>
                    <a:xfrm>
                      <a:off x="5472599" y="3055784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306" name="Oval 305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7" name="Oval 306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1" name="Group 290"/>
                    <p:cNvGrpSpPr/>
                    <p:nvPr/>
                  </p:nvGrpSpPr>
                  <p:grpSpPr>
                    <a:xfrm>
                      <a:off x="6381611" y="3055784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304" name="Oval 303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5" name="Oval 304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2" name="Group 291"/>
                    <p:cNvGrpSpPr/>
                    <p:nvPr/>
                  </p:nvGrpSpPr>
                  <p:grpSpPr>
                    <a:xfrm>
                      <a:off x="5472599" y="3355768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302" name="Oval 301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3" name="Oval 302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3" name="Group 292"/>
                    <p:cNvGrpSpPr/>
                    <p:nvPr/>
                  </p:nvGrpSpPr>
                  <p:grpSpPr>
                    <a:xfrm>
                      <a:off x="6381611" y="3355768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300" name="Oval 299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1" name="Oval 300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4" name="Group 293"/>
                    <p:cNvGrpSpPr/>
                    <p:nvPr/>
                  </p:nvGrpSpPr>
                  <p:grpSpPr>
                    <a:xfrm rot="5400000">
                      <a:off x="6114493" y="2740003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298" name="Oval 297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9" name="Oval 298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5" name="Group 294"/>
                    <p:cNvGrpSpPr/>
                    <p:nvPr/>
                  </p:nvGrpSpPr>
                  <p:grpSpPr>
                    <a:xfrm rot="5400000">
                      <a:off x="5780971" y="2740003"/>
                      <a:ext cx="117187" cy="45719"/>
                      <a:chOff x="3378486" y="3674454"/>
                      <a:chExt cx="117187" cy="45719"/>
                    </a:xfrm>
                  </p:grpSpPr>
                  <p:sp>
                    <p:nvSpPr>
                      <p:cNvPr id="296" name="Oval 295"/>
                      <p:cNvSpPr/>
                      <p:nvPr/>
                    </p:nvSpPr>
                    <p:spPr>
                      <a:xfrm>
                        <a:off x="3378486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7" name="Oval 296"/>
                      <p:cNvSpPr/>
                      <p:nvPr/>
                    </p:nvSpPr>
                    <p:spPr>
                      <a:xfrm>
                        <a:off x="3449954" y="3674454"/>
                        <a:ext cx="45719" cy="45719"/>
                      </a:xfrm>
                      <a:prstGeom prst="ellipse">
                        <a:avLst/>
                      </a:prstGeom>
                      <a:solidFill>
                        <a:srgbClr val="404040"/>
                      </a:solidFill>
                      <a:ln>
                        <a:solidFill>
                          <a:srgbClr val="404040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cxnSp>
                <p:nvCxnSpPr>
                  <p:cNvPr id="288" name="Straight Connector 287"/>
                  <p:cNvCxnSpPr/>
                  <p:nvPr/>
                </p:nvCxnSpPr>
                <p:spPr>
                  <a:xfrm rot="5400000" flipV="1">
                    <a:off x="3366974" y="3881284"/>
                    <a:ext cx="1" cy="168817"/>
                  </a:xfrm>
                  <a:prstGeom prst="line">
                    <a:avLst/>
                  </a:prstGeom>
                  <a:ln>
                    <a:solidFill>
                      <a:srgbClr val="9C525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76" name="Group 275"/>
            <p:cNvGrpSpPr/>
            <p:nvPr/>
          </p:nvGrpSpPr>
          <p:grpSpPr>
            <a:xfrm rot="5400000">
              <a:off x="7869729" y="3340604"/>
              <a:ext cx="45719" cy="117187"/>
              <a:chOff x="7854321" y="3630131"/>
              <a:chExt cx="45719" cy="117187"/>
            </a:xfrm>
          </p:grpSpPr>
          <p:sp>
            <p:nvSpPr>
              <p:cNvPr id="277" name="Oval 276"/>
              <p:cNvSpPr/>
              <p:nvPr/>
            </p:nvSpPr>
            <p:spPr>
              <a:xfrm rot="5400000">
                <a:off x="7854321" y="3630131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 rot="5400000">
                <a:off x="7854321" y="370159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7" name="TextBox 356"/>
          <p:cNvSpPr txBox="1"/>
          <p:nvPr/>
        </p:nvSpPr>
        <p:spPr>
          <a:xfrm>
            <a:off x="3895067" y="5056277"/>
            <a:ext cx="25639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7286569" y="5044880"/>
            <a:ext cx="234777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7527558" y="5401203"/>
            <a:ext cx="88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  </a:t>
            </a:r>
            <a:r>
              <a:rPr lang="en-US" sz="2400" dirty="0" smtClean="0">
                <a:solidFill>
                  <a:srgbClr val="660066"/>
                </a:solidFill>
                <a:latin typeface="Century Gothic"/>
                <a:cs typeface="Century Gothic"/>
              </a:rPr>
              <a:t>B</a:t>
            </a:r>
            <a:endParaRPr lang="en-US" sz="2400" baseline="30000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969926" y="5374767"/>
            <a:ext cx="88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</a:rPr>
              <a:t>A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=</a:t>
            </a:r>
            <a:endParaRPr lang="en-US" sz="2400" baseline="30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025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two resonance structures for NO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Central atom is N</a:t>
            </a:r>
          </a:p>
        </p:txBody>
      </p:sp>
    </p:spTree>
    <p:extLst>
      <p:ext uri="{BB962C8B-B14F-4D97-AF65-F5344CB8AC3E}">
        <p14:creationId xmlns:p14="http://schemas.microsoft.com/office/powerpoint/2010/main" val="3739502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62841" y="3589564"/>
            <a:ext cx="1422825" cy="0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221815" y="3236362"/>
            <a:ext cx="1774232" cy="706404"/>
            <a:chOff x="1208263" y="3956631"/>
            <a:chExt cx="1774232" cy="706404"/>
          </a:xfrm>
        </p:grpSpPr>
        <p:grpSp>
          <p:nvGrpSpPr>
            <p:cNvPr id="13" name="Group 12"/>
            <p:cNvGrpSpPr/>
            <p:nvPr/>
          </p:nvGrpSpPr>
          <p:grpSpPr>
            <a:xfrm>
              <a:off x="1280945" y="4022890"/>
              <a:ext cx="1701550" cy="584776"/>
              <a:chOff x="1280945" y="4022890"/>
              <a:chExt cx="1701550" cy="58477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280945" y="4022890"/>
                <a:ext cx="1701550" cy="584776"/>
                <a:chOff x="2364415" y="2914806"/>
                <a:chExt cx="1701550" cy="584776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2364415" y="2914806"/>
                  <a:ext cx="541334" cy="5847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959578" y="2914806"/>
                  <a:ext cx="411238" cy="5847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N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2866869" y="323538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3370816" y="317723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3524631" y="2914806"/>
                  <a:ext cx="541334" cy="5847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  <a:endParaRPr lang="en-US" sz="3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2287346" y="4384284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288565" y="4275157"/>
              <a:ext cx="45719" cy="117187"/>
              <a:chOff x="5351463" y="3163027"/>
              <a:chExt cx="45719" cy="117187"/>
            </a:xfrm>
          </p:grpSpPr>
          <p:sp>
            <p:nvSpPr>
              <p:cNvPr id="14" name="Oval 13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6200000">
              <a:off x="1515229" y="4055632"/>
              <a:ext cx="45719" cy="117187"/>
              <a:chOff x="5351463" y="3163027"/>
              <a:chExt cx="45719" cy="117187"/>
            </a:xfrm>
          </p:grpSpPr>
          <p:sp>
            <p:nvSpPr>
              <p:cNvPr id="18" name="Oval 17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 rot="16200000">
              <a:off x="1515229" y="4489821"/>
              <a:ext cx="45719" cy="117187"/>
              <a:chOff x="5351463" y="3163027"/>
              <a:chExt cx="45719" cy="117187"/>
            </a:xfrm>
          </p:grpSpPr>
          <p:sp>
            <p:nvSpPr>
              <p:cNvPr id="21" name="Oval 20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 rot="16200000">
              <a:off x="2099979" y="4055632"/>
              <a:ext cx="45719" cy="117187"/>
              <a:chOff x="5351463" y="3163027"/>
              <a:chExt cx="45719" cy="117187"/>
            </a:xfrm>
          </p:grpSpPr>
          <p:sp>
            <p:nvSpPr>
              <p:cNvPr id="24" name="Oval 23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 rot="16200000">
              <a:off x="2688589" y="4055632"/>
              <a:ext cx="45719" cy="117187"/>
              <a:chOff x="5351463" y="3163027"/>
              <a:chExt cx="45719" cy="117187"/>
            </a:xfrm>
          </p:grpSpPr>
          <p:sp>
            <p:nvSpPr>
              <p:cNvPr id="27" name="Oval 26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 rot="16200000">
              <a:off x="2688589" y="4489821"/>
              <a:ext cx="45719" cy="117187"/>
              <a:chOff x="5351463" y="3163027"/>
              <a:chExt cx="45719" cy="117187"/>
            </a:xfrm>
          </p:grpSpPr>
          <p:sp>
            <p:nvSpPr>
              <p:cNvPr id="30" name="Oval 29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Left Bracket 31"/>
            <p:cNvSpPr/>
            <p:nvPr/>
          </p:nvSpPr>
          <p:spPr>
            <a:xfrm>
              <a:off x="1208263" y="3956631"/>
              <a:ext cx="126021" cy="706404"/>
            </a:xfrm>
            <a:prstGeom prst="leftBracke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 Bracket 32"/>
            <p:cNvSpPr/>
            <p:nvPr/>
          </p:nvSpPr>
          <p:spPr>
            <a:xfrm flipH="1">
              <a:off x="2814352" y="3956631"/>
              <a:ext cx="126021" cy="706404"/>
            </a:xfrm>
            <a:prstGeom prst="leftBracke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5897737" y="3236362"/>
            <a:ext cx="1731638" cy="706404"/>
            <a:chOff x="1226667" y="3956631"/>
            <a:chExt cx="1731638" cy="706404"/>
          </a:xfrm>
        </p:grpSpPr>
        <p:grpSp>
          <p:nvGrpSpPr>
            <p:cNvPr id="36" name="Group 35"/>
            <p:cNvGrpSpPr/>
            <p:nvPr/>
          </p:nvGrpSpPr>
          <p:grpSpPr>
            <a:xfrm>
              <a:off x="1280945" y="4022890"/>
              <a:ext cx="1677360" cy="584776"/>
              <a:chOff x="1280945" y="4022890"/>
              <a:chExt cx="1677360" cy="584776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280945" y="4022890"/>
                <a:ext cx="1677360" cy="584776"/>
                <a:chOff x="2364415" y="2914806"/>
                <a:chExt cx="1677360" cy="584776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2364415" y="2914806"/>
                  <a:ext cx="541334" cy="5847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3023992" y="2914806"/>
                  <a:ext cx="411238" cy="5847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N</a:t>
                  </a: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2866869" y="323538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370816" y="317723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3500441" y="2914806"/>
                  <a:ext cx="541334" cy="5847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  <a:endParaRPr lang="en-US" sz="3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cxnSp>
            <p:nvCxnSpPr>
              <p:cNvPr id="58" name="Straight Connector 57"/>
              <p:cNvCxnSpPr/>
              <p:nvPr/>
            </p:nvCxnSpPr>
            <p:spPr>
              <a:xfrm flipH="1">
                <a:off x="2287346" y="4384284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1311570" y="4275157"/>
              <a:ext cx="45719" cy="117187"/>
              <a:chOff x="5374468" y="3163027"/>
              <a:chExt cx="45719" cy="117187"/>
            </a:xfrm>
          </p:grpSpPr>
          <p:sp>
            <p:nvSpPr>
              <p:cNvPr id="55" name="Oval 54"/>
              <p:cNvSpPr/>
              <p:nvPr/>
            </p:nvSpPr>
            <p:spPr>
              <a:xfrm rot="5400000">
                <a:off x="5374468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5400000">
                <a:off x="5374468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 rot="16200000">
              <a:off x="1533639" y="4055638"/>
              <a:ext cx="45719" cy="117187"/>
              <a:chOff x="5351463" y="3181431"/>
              <a:chExt cx="45719" cy="117187"/>
            </a:xfrm>
          </p:grpSpPr>
          <p:sp>
            <p:nvSpPr>
              <p:cNvPr id="53" name="Oval 52"/>
              <p:cNvSpPr/>
              <p:nvPr/>
            </p:nvSpPr>
            <p:spPr>
              <a:xfrm rot="5400000">
                <a:off x="5351463" y="3181431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5400000">
                <a:off x="5351463" y="325289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 rot="16200000">
              <a:off x="1533639" y="4489827"/>
              <a:ext cx="45719" cy="117187"/>
              <a:chOff x="5351463" y="3181431"/>
              <a:chExt cx="45719" cy="117187"/>
            </a:xfrm>
          </p:grpSpPr>
          <p:sp>
            <p:nvSpPr>
              <p:cNvPr id="51" name="Oval 50"/>
              <p:cNvSpPr/>
              <p:nvPr/>
            </p:nvSpPr>
            <p:spPr>
              <a:xfrm rot="5400000">
                <a:off x="5351463" y="3181431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 rot="5400000">
                <a:off x="5351463" y="3252899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16200000">
              <a:off x="2099979" y="4055632"/>
              <a:ext cx="45719" cy="117187"/>
              <a:chOff x="5351463" y="3163027"/>
              <a:chExt cx="45719" cy="117187"/>
            </a:xfrm>
          </p:grpSpPr>
          <p:sp>
            <p:nvSpPr>
              <p:cNvPr id="49" name="Oval 48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 rot="16200000">
              <a:off x="2688589" y="4055632"/>
              <a:ext cx="45719" cy="117187"/>
              <a:chOff x="5351463" y="3163027"/>
              <a:chExt cx="45719" cy="117187"/>
            </a:xfrm>
          </p:grpSpPr>
          <p:sp>
            <p:nvSpPr>
              <p:cNvPr id="47" name="Oval 46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rot="16200000">
              <a:off x="2688589" y="4489821"/>
              <a:ext cx="45719" cy="117187"/>
              <a:chOff x="5351463" y="3163027"/>
              <a:chExt cx="45719" cy="117187"/>
            </a:xfrm>
          </p:grpSpPr>
          <p:sp>
            <p:nvSpPr>
              <p:cNvPr id="45" name="Oval 44"/>
              <p:cNvSpPr/>
              <p:nvPr/>
            </p:nvSpPr>
            <p:spPr>
              <a:xfrm rot="5400000">
                <a:off x="5351463" y="316302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5400000">
                <a:off x="5351463" y="3234495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Left Bracket 42"/>
            <p:cNvSpPr/>
            <p:nvPr/>
          </p:nvSpPr>
          <p:spPr>
            <a:xfrm>
              <a:off x="1226667" y="3956631"/>
              <a:ext cx="126021" cy="706404"/>
            </a:xfrm>
            <a:prstGeom prst="leftBracke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Left Bracket 43"/>
            <p:cNvSpPr/>
            <p:nvPr/>
          </p:nvSpPr>
          <p:spPr>
            <a:xfrm flipH="1">
              <a:off x="2814352" y="3956631"/>
              <a:ext cx="126021" cy="706404"/>
            </a:xfrm>
            <a:prstGeom prst="leftBracke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996047" y="3234411"/>
            <a:ext cx="25639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29375" y="3247932"/>
            <a:ext cx="25639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Century Gothic"/>
                <a:cs typeface="Century Gothic"/>
              </a:rPr>
              <a:t>-</a:t>
            </a:r>
            <a:endParaRPr lang="en-US" sz="3200" baseline="30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3995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one structure for SO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in the middle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 octet rule obeyed by all atoms?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4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three resonance structures for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2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Sometimes the octet rule doesn’t hold true, though usually it does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Sometimes there is more than one viable Lewis structure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Both of these cases are somewhat common in covalent structures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Octet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Already looked at two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Hydrogen (H) and boron (B) do not fill a complete octet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Hydrogen only needs 2 electrons and boron only needs 6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Another exception comes form elements in the </a:t>
            </a:r>
            <a:r>
              <a:rPr lang="en-US" b="1" dirty="0" smtClean="0">
                <a:solidFill>
                  <a:srgbClr val="404040"/>
                </a:solidFill>
              </a:rPr>
              <a:t>third row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P, 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These elements can </a:t>
            </a:r>
            <a:r>
              <a:rPr lang="en-US" b="1" dirty="0" smtClean="0">
                <a:solidFill>
                  <a:srgbClr val="404040"/>
                </a:solidFill>
              </a:rPr>
              <a:t>exceed</a:t>
            </a:r>
            <a:r>
              <a:rPr lang="en-US" dirty="0" smtClean="0">
                <a:solidFill>
                  <a:srgbClr val="404040"/>
                </a:solidFill>
              </a:rPr>
              <a:t> an octet, but only when it is necessary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P usually maxes out at 10 electrons, and S at 12</a:t>
            </a:r>
          </a:p>
        </p:txBody>
      </p:sp>
    </p:spTree>
    <p:extLst>
      <p:ext uri="{BB962C8B-B14F-4D97-AF65-F5344CB8AC3E}">
        <p14:creationId xmlns:p14="http://schemas.microsoft.com/office/powerpoint/2010/main" val="395132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Third Row Exceptions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32406"/>
            <a:ext cx="625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Won’t expand octet if they don’t have to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202" y="1684519"/>
            <a:ext cx="3349171" cy="58477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Compounds with eight electrons around P and 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4258" y="1684519"/>
            <a:ext cx="3011310" cy="33855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Exceptions to the octet rule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09058" y="1684519"/>
            <a:ext cx="42334" cy="335844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2804197" y="3615151"/>
            <a:ext cx="1231176" cy="437494"/>
            <a:chOff x="2447255" y="4995610"/>
            <a:chExt cx="1231176" cy="437494"/>
          </a:xfrm>
        </p:grpSpPr>
        <p:grpSp>
          <p:nvGrpSpPr>
            <p:cNvPr id="38" name="Group 37"/>
            <p:cNvGrpSpPr/>
            <p:nvPr/>
          </p:nvGrpSpPr>
          <p:grpSpPr>
            <a:xfrm>
              <a:off x="2447255" y="4995610"/>
              <a:ext cx="1231176" cy="437494"/>
              <a:chOff x="2410021" y="3280818"/>
              <a:chExt cx="1231176" cy="43749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410021" y="3287425"/>
                <a:ext cx="937250" cy="430887"/>
                <a:chOff x="4632206" y="2612275"/>
                <a:chExt cx="937250" cy="430887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4632206" y="261227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4955048" y="2826443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5395720" y="2826443"/>
                  <a:ext cx="173736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tangle 41"/>
              <p:cNvSpPr/>
              <p:nvPr/>
            </p:nvSpPr>
            <p:spPr>
              <a:xfrm>
                <a:off x="3263808" y="3280818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889719" y="3285545"/>
                <a:ext cx="32517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S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021544" y="5054913"/>
              <a:ext cx="117187" cy="45719"/>
              <a:chOff x="5913489" y="2644532"/>
              <a:chExt cx="117187" cy="45719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021544" y="5347070"/>
              <a:ext cx="117187" cy="45719"/>
              <a:chOff x="5913489" y="2644532"/>
              <a:chExt cx="117187" cy="45719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913489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984957" y="264453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 rot="5400000">
            <a:off x="1632326" y="3809137"/>
            <a:ext cx="117187" cy="45719"/>
            <a:chOff x="1014190" y="4409137"/>
            <a:chExt cx="117187" cy="45719"/>
          </a:xfrm>
        </p:grpSpPr>
        <p:sp>
          <p:nvSpPr>
            <p:cNvPr id="60" name="Oval 59"/>
            <p:cNvSpPr/>
            <p:nvPr/>
          </p:nvSpPr>
          <p:spPr>
            <a:xfrm>
              <a:off x="1014190" y="440913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085658" y="4409137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84141" y="3606057"/>
            <a:ext cx="1363272" cy="858117"/>
            <a:chOff x="384141" y="3606057"/>
            <a:chExt cx="1363272" cy="858117"/>
          </a:xfrm>
        </p:grpSpPr>
        <p:grpSp>
          <p:nvGrpSpPr>
            <p:cNvPr id="9" name="Group 8"/>
            <p:cNvGrpSpPr/>
            <p:nvPr/>
          </p:nvGrpSpPr>
          <p:grpSpPr>
            <a:xfrm>
              <a:off x="384141" y="3606057"/>
              <a:ext cx="1363272" cy="858117"/>
              <a:chOff x="1975004" y="4993123"/>
              <a:chExt cx="1363272" cy="85811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975004" y="4993123"/>
                <a:ext cx="1363272" cy="858117"/>
                <a:chOff x="1937770" y="3278331"/>
                <a:chExt cx="1363272" cy="858117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314753" y="3287425"/>
                  <a:ext cx="585765" cy="523096"/>
                  <a:chOff x="4536938" y="2612275"/>
                  <a:chExt cx="585765" cy="523096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665008" y="2612275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P</a:t>
                    </a:r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4536938" y="282912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H="1">
                    <a:off x="4955048" y="2826443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4839201" y="2966554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Rectangle 21"/>
                <p:cNvSpPr/>
                <p:nvPr/>
              </p:nvSpPr>
              <p:spPr>
                <a:xfrm>
                  <a:off x="2376137" y="3705561"/>
                  <a:ext cx="470514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Cl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937770" y="3278331"/>
                  <a:ext cx="470514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Cl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830528" y="3285545"/>
                  <a:ext cx="470514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Cl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021544" y="5054913"/>
                <a:ext cx="117187" cy="45719"/>
                <a:chOff x="5913489" y="2644532"/>
                <a:chExt cx="117187" cy="45719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021544" y="5347070"/>
                <a:ext cx="117187" cy="45719"/>
                <a:chOff x="5913489" y="2644532"/>
                <a:chExt cx="117187" cy="45719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1" name="Oval 50"/>
            <p:cNvSpPr/>
            <p:nvPr/>
          </p:nvSpPr>
          <p:spPr>
            <a:xfrm>
              <a:off x="1017668" y="3658529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089136" y="3658529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14190" y="4409137"/>
              <a:ext cx="117187" cy="45719"/>
              <a:chOff x="1014190" y="4409137"/>
              <a:chExt cx="117187" cy="4571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rot="5400000">
              <a:off x="1159817" y="4245732"/>
              <a:ext cx="117187" cy="45719"/>
              <a:chOff x="1014190" y="4409137"/>
              <a:chExt cx="117187" cy="45719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5400000">
              <a:off x="818141" y="4245732"/>
              <a:ext cx="117187" cy="45719"/>
              <a:chOff x="1014190" y="4409137"/>
              <a:chExt cx="117187" cy="4571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 rot="5400000">
              <a:off x="375747" y="3809137"/>
              <a:ext cx="117187" cy="45719"/>
              <a:chOff x="1014190" y="4409137"/>
              <a:chExt cx="117187" cy="45719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40288" y="3960004"/>
              <a:ext cx="117187" cy="45719"/>
              <a:chOff x="1014190" y="4409137"/>
              <a:chExt cx="117187" cy="45719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40288" y="3658529"/>
              <a:ext cx="117187" cy="45719"/>
              <a:chOff x="1014190" y="4409137"/>
              <a:chExt cx="117187" cy="45719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014190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085658" y="4409137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295688" y="2842381"/>
            <a:ext cx="15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8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01353" y="2842381"/>
            <a:ext cx="15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8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78" name="Straight Arrow Connector 77"/>
          <p:cNvCxnSpPr>
            <a:stCxn id="75" idx="2"/>
          </p:cNvCxnSpPr>
          <p:nvPr/>
        </p:nvCxnSpPr>
        <p:spPr>
          <a:xfrm>
            <a:off x="1089136" y="3211713"/>
            <a:ext cx="0" cy="394344"/>
          </a:xfrm>
          <a:prstGeom prst="straightConnector1">
            <a:avLst/>
          </a:prstGeom>
          <a:ln w="28575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429666" y="3209884"/>
            <a:ext cx="11719" cy="394344"/>
          </a:xfrm>
          <a:prstGeom prst="straightConnector1">
            <a:avLst/>
          </a:prstGeom>
          <a:ln w="28575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4887527" y="3416049"/>
            <a:ext cx="1699033" cy="1330235"/>
            <a:chOff x="4877600" y="3367020"/>
            <a:chExt cx="1699033" cy="1330235"/>
          </a:xfrm>
        </p:grpSpPr>
        <p:sp>
          <p:nvSpPr>
            <p:cNvPr id="121" name="Rectangle 120"/>
            <p:cNvSpPr/>
            <p:nvPr/>
          </p:nvSpPr>
          <p:spPr>
            <a:xfrm>
              <a:off x="5525585" y="3367020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4877600" y="3523763"/>
              <a:ext cx="1699033" cy="1173492"/>
              <a:chOff x="4877600" y="3305712"/>
              <a:chExt cx="1699033" cy="1173492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4877600" y="3613271"/>
                <a:ext cx="1699033" cy="865933"/>
                <a:chOff x="200465" y="3606057"/>
                <a:chExt cx="1699033" cy="865933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200465" y="3606057"/>
                  <a:ext cx="1699033" cy="865933"/>
                  <a:chOff x="1791328" y="4993123"/>
                  <a:chExt cx="1699033" cy="865933"/>
                </a:xfrm>
              </p:grpSpPr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1791328" y="4993123"/>
                    <a:ext cx="1699033" cy="865933"/>
                    <a:chOff x="1754094" y="3278331"/>
                    <a:chExt cx="1699033" cy="865933"/>
                  </a:xfrm>
                </p:grpSpPr>
                <p:grpSp>
                  <p:nvGrpSpPr>
                    <p:cNvPr id="111" name="Group 110"/>
                    <p:cNvGrpSpPr/>
                    <p:nvPr/>
                  </p:nvGrpSpPr>
                  <p:grpSpPr>
                    <a:xfrm>
                      <a:off x="2314753" y="3287425"/>
                      <a:ext cx="585765" cy="523096"/>
                      <a:chOff x="4536938" y="2612275"/>
                      <a:chExt cx="585765" cy="523096"/>
                    </a:xfrm>
                  </p:grpSpPr>
                  <p:sp>
                    <p:nvSpPr>
                      <p:cNvPr id="115" name="Rectangle 114"/>
                      <p:cNvSpPr/>
                      <p:nvPr/>
                    </p:nvSpPr>
                    <p:spPr>
                      <a:xfrm>
                        <a:off x="4665008" y="2612275"/>
                        <a:ext cx="411238" cy="43088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P</a:t>
                        </a:r>
                      </a:p>
                    </p:txBody>
                  </p:sp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flipH="1">
                        <a:off x="4536938" y="2829121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116"/>
                      <p:cNvCxnSpPr/>
                      <p:nvPr/>
                    </p:nvCxnSpPr>
                    <p:spPr>
                      <a:xfrm flipH="1">
                        <a:off x="4955048" y="2826443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Straight Connector 117"/>
                      <p:cNvCxnSpPr/>
                      <p:nvPr/>
                    </p:nvCxnSpPr>
                    <p:spPr>
                      <a:xfrm flipV="1">
                        <a:off x="4839201" y="2966554"/>
                        <a:ext cx="1" cy="168817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2" name="Rectangle 111"/>
                    <p:cNvSpPr/>
                    <p:nvPr/>
                  </p:nvSpPr>
                  <p:spPr>
                    <a:xfrm>
                      <a:off x="2411309" y="3713377"/>
                      <a:ext cx="62259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>
                      <a:off x="1754094" y="3278331"/>
                      <a:ext cx="62259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HO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>
                    <a:xfrm>
                      <a:off x="2830528" y="3285545"/>
                      <a:ext cx="62259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3021544" y="5054913"/>
                    <a:ext cx="117187" cy="45719"/>
                    <a:chOff x="5913489" y="2644532"/>
                    <a:chExt cx="117187" cy="45719"/>
                  </a:xfrm>
                </p:grpSpPr>
                <p:sp>
                  <p:nvSpPr>
                    <p:cNvPr id="109" name="Oval 108"/>
                    <p:cNvSpPr/>
                    <p:nvPr/>
                  </p:nvSpPr>
                  <p:spPr>
                    <a:xfrm>
                      <a:off x="5913489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0" name="Oval 109"/>
                    <p:cNvSpPr/>
                    <p:nvPr/>
                  </p:nvSpPr>
                  <p:spPr>
                    <a:xfrm>
                      <a:off x="5984957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3021544" y="5347070"/>
                    <a:ext cx="117187" cy="45719"/>
                    <a:chOff x="5913489" y="2644532"/>
                    <a:chExt cx="117187" cy="45719"/>
                  </a:xfrm>
                </p:grpSpPr>
                <p:sp>
                  <p:nvSpPr>
                    <p:cNvPr id="107" name="Oval 106"/>
                    <p:cNvSpPr/>
                    <p:nvPr/>
                  </p:nvSpPr>
                  <p:spPr>
                    <a:xfrm>
                      <a:off x="5913489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5984957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1014190" y="4409137"/>
                  <a:ext cx="117187" cy="45719"/>
                  <a:chOff x="1014190" y="4409137"/>
                  <a:chExt cx="117187" cy="45719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014190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1085658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 rot="5400000">
                  <a:off x="854893" y="4245736"/>
                  <a:ext cx="117187" cy="45719"/>
                  <a:chOff x="1014190" y="4372389"/>
                  <a:chExt cx="117187" cy="45719"/>
                </a:xfrm>
              </p:grpSpPr>
              <p:sp>
                <p:nvSpPr>
                  <p:cNvPr id="98" name="Oval 97"/>
                  <p:cNvSpPr/>
                  <p:nvPr/>
                </p:nvSpPr>
                <p:spPr>
                  <a:xfrm>
                    <a:off x="1014190" y="4372389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>
                    <a:off x="1085658" y="4372389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540288" y="3960004"/>
                  <a:ext cx="117187" cy="45719"/>
                  <a:chOff x="1014190" y="4409137"/>
                  <a:chExt cx="117187" cy="45719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1014190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>
                  <a:xfrm>
                    <a:off x="1085658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540288" y="3658529"/>
                  <a:ext cx="117187" cy="45719"/>
                  <a:chOff x="1014190" y="4409137"/>
                  <a:chExt cx="117187" cy="45719"/>
                </a:xfrm>
              </p:grpSpPr>
              <p:sp>
                <p:nvSpPr>
                  <p:cNvPr id="92" name="Oval 91"/>
                  <p:cNvSpPr/>
                  <p:nvPr/>
                </p:nvSpPr>
                <p:spPr>
                  <a:xfrm>
                    <a:off x="1014190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1085658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9" name="Straight Connector 118"/>
              <p:cNvCxnSpPr/>
              <p:nvPr/>
            </p:nvCxnSpPr>
            <p:spPr>
              <a:xfrm flipV="1">
                <a:off x="5695355" y="3519819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5762792" y="3523763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/>
              <p:cNvSpPr/>
              <p:nvPr/>
            </p:nvSpPr>
            <p:spPr>
              <a:xfrm rot="5400000">
                <a:off x="5559679" y="330571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5400000">
                <a:off x="5559679" y="3377180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5400000">
                <a:off x="5863019" y="330571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5400000">
                <a:off x="5863019" y="3377180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6" name="TextBox 125"/>
          <p:cNvSpPr txBox="1"/>
          <p:nvPr/>
        </p:nvSpPr>
        <p:spPr>
          <a:xfrm>
            <a:off x="4943596" y="2842381"/>
            <a:ext cx="15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10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996257" y="2840552"/>
            <a:ext cx="15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12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0" name="Curved Left Arrow 129"/>
          <p:cNvSpPr/>
          <p:nvPr/>
        </p:nvSpPr>
        <p:spPr>
          <a:xfrm>
            <a:off x="5873609" y="3161445"/>
            <a:ext cx="247436" cy="881765"/>
          </a:xfrm>
          <a:prstGeom prst="curvedLeftArrow">
            <a:avLst/>
          </a:prstGeom>
          <a:solidFill>
            <a:srgbClr val="9C5252"/>
          </a:solidFill>
          <a:ln>
            <a:solidFill>
              <a:srgbClr val="9C525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6914259" y="3416049"/>
            <a:ext cx="1699033" cy="1330235"/>
            <a:chOff x="4877600" y="3367020"/>
            <a:chExt cx="1699033" cy="1330235"/>
          </a:xfrm>
        </p:grpSpPr>
        <p:sp>
          <p:nvSpPr>
            <p:cNvPr id="132" name="Rectangle 131"/>
            <p:cNvSpPr/>
            <p:nvPr/>
          </p:nvSpPr>
          <p:spPr>
            <a:xfrm>
              <a:off x="5525585" y="3367020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4877600" y="3523763"/>
              <a:ext cx="1699033" cy="1173492"/>
              <a:chOff x="4877600" y="3305712"/>
              <a:chExt cx="1699033" cy="1173492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4877600" y="3613271"/>
                <a:ext cx="1699033" cy="865933"/>
                <a:chOff x="200465" y="3606057"/>
                <a:chExt cx="1699033" cy="865933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200465" y="3606057"/>
                  <a:ext cx="1699033" cy="865933"/>
                  <a:chOff x="1791328" y="4993123"/>
                  <a:chExt cx="1699033" cy="865933"/>
                </a:xfrm>
              </p:grpSpPr>
              <p:grpSp>
                <p:nvGrpSpPr>
                  <p:cNvPr id="154" name="Group 153"/>
                  <p:cNvGrpSpPr/>
                  <p:nvPr/>
                </p:nvGrpSpPr>
                <p:grpSpPr>
                  <a:xfrm>
                    <a:off x="1791328" y="4993123"/>
                    <a:ext cx="1699033" cy="865933"/>
                    <a:chOff x="1754094" y="3278331"/>
                    <a:chExt cx="1699033" cy="865933"/>
                  </a:xfrm>
                </p:grpSpPr>
                <p:grpSp>
                  <p:nvGrpSpPr>
                    <p:cNvPr id="161" name="Group 160"/>
                    <p:cNvGrpSpPr/>
                    <p:nvPr/>
                  </p:nvGrpSpPr>
                  <p:grpSpPr>
                    <a:xfrm>
                      <a:off x="2314753" y="3287425"/>
                      <a:ext cx="585765" cy="523096"/>
                      <a:chOff x="4536938" y="2612275"/>
                      <a:chExt cx="585765" cy="523096"/>
                    </a:xfrm>
                  </p:grpSpPr>
                  <p:sp>
                    <p:nvSpPr>
                      <p:cNvPr id="165" name="Rectangle 164"/>
                      <p:cNvSpPr/>
                      <p:nvPr/>
                    </p:nvSpPr>
                    <p:spPr>
                      <a:xfrm>
                        <a:off x="4665008" y="2612275"/>
                        <a:ext cx="411238" cy="43088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S</a:t>
                        </a:r>
                      </a:p>
                    </p:txBody>
                  </p:sp>
                  <p:cxnSp>
                    <p:nvCxnSpPr>
                      <p:cNvPr id="166" name="Straight Connector 165"/>
                      <p:cNvCxnSpPr/>
                      <p:nvPr/>
                    </p:nvCxnSpPr>
                    <p:spPr>
                      <a:xfrm flipH="1">
                        <a:off x="4536938" y="2829121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Straight Connector 166"/>
                      <p:cNvCxnSpPr/>
                      <p:nvPr/>
                    </p:nvCxnSpPr>
                    <p:spPr>
                      <a:xfrm flipH="1">
                        <a:off x="4955048" y="2826443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Straight Connector 167"/>
                      <p:cNvCxnSpPr/>
                      <p:nvPr/>
                    </p:nvCxnSpPr>
                    <p:spPr>
                      <a:xfrm flipV="1">
                        <a:off x="4790808" y="2966554"/>
                        <a:ext cx="1" cy="168817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62" name="Rectangle 161"/>
                    <p:cNvSpPr/>
                    <p:nvPr/>
                  </p:nvSpPr>
                  <p:spPr>
                    <a:xfrm>
                      <a:off x="2391149" y="3713377"/>
                      <a:ext cx="429875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63" name="Rectangle 162"/>
                    <p:cNvSpPr/>
                    <p:nvPr/>
                  </p:nvSpPr>
                  <p:spPr>
                    <a:xfrm>
                      <a:off x="1754094" y="3278331"/>
                      <a:ext cx="62259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HO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64" name="Rectangle 163"/>
                    <p:cNvSpPr/>
                    <p:nvPr/>
                  </p:nvSpPr>
                  <p:spPr>
                    <a:xfrm>
                      <a:off x="2830528" y="3285545"/>
                      <a:ext cx="62259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OH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</p:grpSp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3021544" y="5054913"/>
                    <a:ext cx="117187" cy="45719"/>
                    <a:chOff x="5913489" y="2644532"/>
                    <a:chExt cx="117187" cy="45719"/>
                  </a:xfrm>
                </p:grpSpPr>
                <p:sp>
                  <p:nvSpPr>
                    <p:cNvPr id="159" name="Oval 158"/>
                    <p:cNvSpPr/>
                    <p:nvPr/>
                  </p:nvSpPr>
                  <p:spPr>
                    <a:xfrm>
                      <a:off x="5913489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Oval 159"/>
                    <p:cNvSpPr/>
                    <p:nvPr/>
                  </p:nvSpPr>
                  <p:spPr>
                    <a:xfrm>
                      <a:off x="5984957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6" name="Group 155"/>
                  <p:cNvGrpSpPr/>
                  <p:nvPr/>
                </p:nvGrpSpPr>
                <p:grpSpPr>
                  <a:xfrm>
                    <a:off x="3021544" y="5347070"/>
                    <a:ext cx="117187" cy="45719"/>
                    <a:chOff x="5913489" y="2644532"/>
                    <a:chExt cx="117187" cy="45719"/>
                  </a:xfrm>
                </p:grpSpPr>
                <p:sp>
                  <p:nvSpPr>
                    <p:cNvPr id="157" name="Oval 156"/>
                    <p:cNvSpPr/>
                    <p:nvPr/>
                  </p:nvSpPr>
                  <p:spPr>
                    <a:xfrm>
                      <a:off x="5913489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8" name="Oval 157"/>
                    <p:cNvSpPr/>
                    <p:nvPr/>
                  </p:nvSpPr>
                  <p:spPr>
                    <a:xfrm>
                      <a:off x="5984957" y="2644532"/>
                      <a:ext cx="45719" cy="45719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43" name="Group 142"/>
                <p:cNvGrpSpPr/>
                <p:nvPr/>
              </p:nvGrpSpPr>
              <p:grpSpPr>
                <a:xfrm rot="5400000">
                  <a:off x="832033" y="4245736"/>
                  <a:ext cx="117187" cy="45719"/>
                  <a:chOff x="1014190" y="4395249"/>
                  <a:chExt cx="117187" cy="45719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1014190" y="4395249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1085658" y="4395249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143"/>
                <p:cNvGrpSpPr/>
                <p:nvPr/>
              </p:nvGrpSpPr>
              <p:grpSpPr>
                <a:xfrm>
                  <a:off x="540288" y="3960004"/>
                  <a:ext cx="117187" cy="45719"/>
                  <a:chOff x="1014190" y="4409137"/>
                  <a:chExt cx="117187" cy="45719"/>
                </a:xfrm>
              </p:grpSpPr>
              <p:sp>
                <p:nvSpPr>
                  <p:cNvPr id="148" name="Oval 147"/>
                  <p:cNvSpPr/>
                  <p:nvPr/>
                </p:nvSpPr>
                <p:spPr>
                  <a:xfrm>
                    <a:off x="1014190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1085658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540288" y="3658529"/>
                  <a:ext cx="117187" cy="45719"/>
                  <a:chOff x="1014190" y="4409137"/>
                  <a:chExt cx="117187" cy="45719"/>
                </a:xfrm>
              </p:grpSpPr>
              <p:sp>
                <p:nvSpPr>
                  <p:cNvPr id="146" name="Oval 145"/>
                  <p:cNvSpPr/>
                  <p:nvPr/>
                </p:nvSpPr>
                <p:spPr>
                  <a:xfrm>
                    <a:off x="1014190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1085658" y="4409137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35" name="Straight Connector 134"/>
              <p:cNvCxnSpPr/>
              <p:nvPr/>
            </p:nvCxnSpPr>
            <p:spPr>
              <a:xfrm flipV="1">
                <a:off x="5695355" y="3519819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5762792" y="3523763"/>
                <a:ext cx="1" cy="168817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Oval 136"/>
              <p:cNvSpPr/>
              <p:nvPr/>
            </p:nvSpPr>
            <p:spPr>
              <a:xfrm rot="5400000">
                <a:off x="5559679" y="330571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 rot="5400000">
                <a:off x="5559679" y="3377180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5400000">
                <a:off x="5863019" y="3305712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5400000">
                <a:off x="5863019" y="3377180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9" name="Straight Connector 168"/>
          <p:cNvCxnSpPr/>
          <p:nvPr/>
        </p:nvCxnSpPr>
        <p:spPr>
          <a:xfrm flipV="1">
            <a:off x="7799452" y="4243724"/>
            <a:ext cx="1" cy="16881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 rot="5400000">
            <a:off x="7899678" y="4484296"/>
            <a:ext cx="45719" cy="45719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 rot="5400000">
            <a:off x="7899678" y="4555764"/>
            <a:ext cx="45719" cy="45719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Curved Left Arrow 171"/>
          <p:cNvSpPr/>
          <p:nvPr/>
        </p:nvSpPr>
        <p:spPr>
          <a:xfrm>
            <a:off x="7899678" y="3161445"/>
            <a:ext cx="247436" cy="881765"/>
          </a:xfrm>
          <a:prstGeom prst="curvedLeftArrow">
            <a:avLst/>
          </a:prstGeom>
          <a:solidFill>
            <a:srgbClr val="9C5252"/>
          </a:solidFill>
          <a:ln>
            <a:solidFill>
              <a:srgbClr val="9C525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9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lone pairs around all N and O atoms to complete octets.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electrons surround phosphorus in the given structure?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atom exceeds the octet rule?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836170" y="4200763"/>
            <a:ext cx="3985654" cy="1343208"/>
            <a:chOff x="916379" y="4488315"/>
            <a:chExt cx="3985654" cy="1343208"/>
          </a:xfrm>
        </p:grpSpPr>
        <p:grpSp>
          <p:nvGrpSpPr>
            <p:cNvPr id="75" name="Group 74"/>
            <p:cNvGrpSpPr/>
            <p:nvPr/>
          </p:nvGrpSpPr>
          <p:grpSpPr>
            <a:xfrm>
              <a:off x="916379" y="4488315"/>
              <a:ext cx="3191947" cy="1343208"/>
              <a:chOff x="916379" y="4484296"/>
              <a:chExt cx="3191947" cy="1343208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613343" y="4941620"/>
                <a:ext cx="41123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C</a:t>
                </a: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916379" y="4484296"/>
                <a:ext cx="3191947" cy="1343208"/>
                <a:chOff x="916379" y="4484296"/>
                <a:chExt cx="3191947" cy="1343208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916379" y="4484296"/>
                  <a:ext cx="2746309" cy="1343208"/>
                  <a:chOff x="916379" y="4484296"/>
                  <a:chExt cx="2746309" cy="1343208"/>
                </a:xfrm>
              </p:grpSpPr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916379" y="4484296"/>
                    <a:ext cx="2191631" cy="1343208"/>
                    <a:chOff x="916379" y="4484296"/>
                    <a:chExt cx="2191631" cy="1343208"/>
                  </a:xfrm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916379" y="4484296"/>
                      <a:ext cx="1722291" cy="1343208"/>
                      <a:chOff x="916379" y="4484296"/>
                      <a:chExt cx="1722291" cy="1343208"/>
                    </a:xfrm>
                  </p:grpSpPr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2248170" y="5383644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</a:p>
                    </p:txBody>
                  </p:sp>
                  <p:grpSp>
                    <p:nvGrpSpPr>
                      <p:cNvPr id="51" name="Group 50"/>
                      <p:cNvGrpSpPr/>
                      <p:nvPr/>
                    </p:nvGrpSpPr>
                    <p:grpSpPr>
                      <a:xfrm>
                        <a:off x="916379" y="4484296"/>
                        <a:ext cx="1722291" cy="1343208"/>
                        <a:chOff x="916379" y="4484296"/>
                        <a:chExt cx="1722291" cy="134320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1348198" y="4484296"/>
                          <a:ext cx="1290472" cy="1330235"/>
                          <a:chOff x="5077595" y="3367020"/>
                          <a:chExt cx="1290472" cy="1330235"/>
                        </a:xfrm>
                      </p:grpSpPr>
                      <p:sp>
                        <p:nvSpPr>
                          <p:cNvPr id="6" name="Rectangle 5"/>
                          <p:cNvSpPr/>
                          <p:nvPr/>
                        </p:nvSpPr>
                        <p:spPr>
                          <a:xfrm>
                            <a:off x="5525585" y="3367020"/>
                            <a:ext cx="429875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O</a:t>
                            </a:r>
                            <a:endPara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endParaRPr>
                          </a:p>
                        </p:txBody>
                      </p:sp>
                      <p:grpSp>
                        <p:nvGrpSpPr>
                          <p:cNvPr id="7" name="Group 6"/>
                          <p:cNvGrpSpPr/>
                          <p:nvPr/>
                        </p:nvGrpSpPr>
                        <p:grpSpPr>
                          <a:xfrm>
                            <a:off x="5077595" y="3737870"/>
                            <a:ext cx="1290472" cy="959385"/>
                            <a:chOff x="5077595" y="3519819"/>
                            <a:chExt cx="1290472" cy="959385"/>
                          </a:xfrm>
                        </p:grpSpPr>
                        <p:grpSp>
                          <p:nvGrpSpPr>
                            <p:cNvPr id="28" name="Group 27"/>
                            <p:cNvGrpSpPr/>
                            <p:nvPr/>
                          </p:nvGrpSpPr>
                          <p:grpSpPr>
                            <a:xfrm>
                              <a:off x="5077595" y="3605080"/>
                              <a:ext cx="1290472" cy="874124"/>
                              <a:chOff x="1954089" y="3270140"/>
                              <a:chExt cx="1290472" cy="874124"/>
                            </a:xfrm>
                          </p:grpSpPr>
                          <p:grpSp>
                            <p:nvGrpSpPr>
                              <p:cNvPr id="35" name="Group 34"/>
                              <p:cNvGrpSpPr/>
                              <p:nvPr/>
                            </p:nvGrpSpPr>
                            <p:grpSpPr>
                              <a:xfrm>
                                <a:off x="2314753" y="3287425"/>
                                <a:ext cx="585765" cy="523096"/>
                                <a:chOff x="4536938" y="2612275"/>
                                <a:chExt cx="585765" cy="523096"/>
                              </a:xfrm>
                            </p:grpSpPr>
                            <p:sp>
                              <p:nvSpPr>
                                <p:cNvPr id="39" name="Rectangle 38"/>
                                <p:cNvSpPr/>
                                <p:nvPr/>
                              </p:nvSpPr>
                              <p:spPr>
                                <a:xfrm>
                                  <a:off x="4665008" y="2612275"/>
                                  <a:ext cx="411238" cy="43088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r>
                                    <a:rPr lang="en-US" sz="2200" dirty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entury Gothic"/>
                                      <a:cs typeface="Century Gothic"/>
                                    </a:rPr>
                                    <a:t>P</a:t>
                                  </a:r>
                                </a:p>
                              </p:txBody>
                            </p:sp>
                            <p:cxnSp>
                              <p:nvCxnSpPr>
                                <p:cNvPr id="40" name="Straight Connector 39"/>
                                <p:cNvCxnSpPr/>
                                <p:nvPr/>
                              </p:nvCxnSpPr>
                              <p:spPr>
                                <a:xfrm flipH="1">
                                  <a:off x="4536938" y="2829121"/>
                                  <a:ext cx="167655" cy="0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1" name="Straight Connector 40"/>
                                <p:cNvCxnSpPr/>
                                <p:nvPr/>
                              </p:nvCxnSpPr>
                              <p:spPr>
                                <a:xfrm flipH="1">
                                  <a:off x="4955048" y="2826443"/>
                                  <a:ext cx="167655" cy="0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2" name="Straight Connector 41"/>
                                <p:cNvCxnSpPr/>
                                <p:nvPr/>
                              </p:nvCxnSpPr>
                              <p:spPr>
                                <a:xfrm flipV="1">
                                  <a:off x="4839201" y="2966554"/>
                                  <a:ext cx="1" cy="168817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</a:ln>
                                <a:effectLst/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6" name="Rectangle 35"/>
                              <p:cNvSpPr/>
                              <p:nvPr/>
                            </p:nvSpPr>
                            <p:spPr>
                              <a:xfrm>
                                <a:off x="2411309" y="3713377"/>
                                <a:ext cx="429875" cy="43088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200" dirty="0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rPr>
                                  <a:t>O</a:t>
                                </a:r>
                                <a:endPara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endParaRPr>
                              </a:p>
                            </p:txBody>
                          </p:sp>
                          <p:sp>
                            <p:nvSpPr>
                              <p:cNvPr id="37" name="Rectangle 36"/>
                              <p:cNvSpPr/>
                              <p:nvPr/>
                            </p:nvSpPr>
                            <p:spPr>
                              <a:xfrm>
                                <a:off x="1954089" y="3270140"/>
                                <a:ext cx="429875" cy="43088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200" dirty="0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rPr>
                                  <a:t>O</a:t>
                                </a:r>
                                <a:endPara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endParaRPr>
                              </a:p>
                            </p:txBody>
                          </p:sp>
                          <p:sp>
                            <p:nvSpPr>
                              <p:cNvPr id="38" name="Rectangle 37"/>
                              <p:cNvSpPr/>
                              <p:nvPr/>
                            </p:nvSpPr>
                            <p:spPr>
                              <a:xfrm>
                                <a:off x="2830528" y="3285545"/>
                                <a:ext cx="414033" cy="430887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200" dirty="0" smtClean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rPr>
                                  <a:t>C</a:t>
                                </a:r>
                                <a:endParaRPr lang="en-US" sz="2200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endParaRPr>
                              </a:p>
                            </p:txBody>
                          </p:sp>
                        </p:grpSp>
                        <p:cxnSp>
                          <p:nvCxnSpPr>
                            <p:cNvPr id="9" name="Straight Connector 8"/>
                            <p:cNvCxnSpPr/>
                            <p:nvPr/>
                          </p:nvCxnSpPr>
                          <p:spPr>
                            <a:xfrm flipV="1">
                              <a:off x="5695355" y="3519819"/>
                              <a:ext cx="1" cy="168817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0" name="Straight Connector 9"/>
                            <p:cNvCxnSpPr/>
                            <p:nvPr/>
                          </p:nvCxnSpPr>
                          <p:spPr>
                            <a:xfrm flipV="1">
                              <a:off x="5762792" y="3523763"/>
                              <a:ext cx="1" cy="168817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</a:ln>
                            <a:effectLst/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43" name="Straight Connector 42"/>
                        <p:cNvCxnSpPr/>
                        <p:nvPr/>
                      </p:nvCxnSpPr>
                      <p:spPr>
                        <a:xfrm flipH="1">
                          <a:off x="1220732" y="5175879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4" name="Rectangle 43"/>
                        <p:cNvSpPr/>
                        <p:nvPr/>
                      </p:nvSpPr>
                      <p:spPr>
                        <a:xfrm>
                          <a:off x="916379" y="4954348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  <p:cxnSp>
                      <p:nvCxnSpPr>
                        <p:cNvPr id="45" name="Straight Connector 44"/>
                        <p:cNvCxnSpPr/>
                        <p:nvPr/>
                      </p:nvCxnSpPr>
                      <p:spPr>
                        <a:xfrm flipH="1">
                          <a:off x="1706441" y="5617650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1414368" y="5396617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flipV="1">
                          <a:off x="2432791" y="4859090"/>
                          <a:ext cx="1" cy="16881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Straight Connector 47"/>
                        <p:cNvCxnSpPr/>
                        <p:nvPr/>
                      </p:nvCxnSpPr>
                      <p:spPr>
                        <a:xfrm flipV="1">
                          <a:off x="2434149" y="5312208"/>
                          <a:ext cx="1" cy="16881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2248170" y="4484296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</p:grpSp>
                </p:grp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flipH="1">
                      <a:off x="2591099" y="5170884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2710527" y="4960435"/>
                      <a:ext cx="39336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2730621" y="5383644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</a:p>
                  </p:txBody>
                </p: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2916600" y="5312208"/>
                      <a:ext cx="1" cy="16881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3030906" y="4484296"/>
                    <a:ext cx="631782" cy="1330235"/>
                    <a:chOff x="3030906" y="4484296"/>
                    <a:chExt cx="631782" cy="1330235"/>
                  </a:xfrm>
                </p:grpSpPr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3152104" y="5383644"/>
                      <a:ext cx="377389" cy="43088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</a:p>
                  </p:txBody>
                </p:sp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3030906" y="4484296"/>
                      <a:ext cx="631782" cy="996729"/>
                      <a:chOff x="3030906" y="4484296"/>
                      <a:chExt cx="631782" cy="996729"/>
                    </a:xfrm>
                  </p:grpSpPr>
                  <p:sp>
                    <p:nvSpPr>
                      <p:cNvPr id="62" name="Rectangle 61"/>
                      <p:cNvSpPr/>
                      <p:nvPr/>
                    </p:nvSpPr>
                    <p:spPr>
                      <a:xfrm>
                        <a:off x="3152104" y="4484296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</a:p>
                    </p:txBody>
                  </p:sp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3030906" y="4859090"/>
                        <a:ext cx="631782" cy="621935"/>
                        <a:chOff x="3030906" y="4859090"/>
                        <a:chExt cx="631782" cy="621935"/>
                      </a:xfrm>
                    </p:grpSpPr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flipH="1">
                          <a:off x="3030906" y="5171860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Straight Connector 59"/>
                        <p:cNvCxnSpPr/>
                        <p:nvPr/>
                      </p:nvCxnSpPr>
                      <p:spPr>
                        <a:xfrm flipV="1">
                          <a:off x="3336725" y="4859090"/>
                          <a:ext cx="1" cy="16881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flipV="1">
                          <a:off x="3338083" y="5312208"/>
                          <a:ext cx="1" cy="16881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Straight Connector 62"/>
                        <p:cNvCxnSpPr/>
                        <p:nvPr/>
                      </p:nvCxnSpPr>
                      <p:spPr>
                        <a:xfrm flipH="1">
                          <a:off x="3495033" y="5170884"/>
                          <a:ext cx="16765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4" name="Rectangle 63"/>
                        <p:cNvSpPr/>
                        <p:nvPr/>
                      </p:nvSpPr>
                      <p:spPr>
                        <a:xfrm>
                          <a:off x="3141765" y="4941620"/>
                          <a:ext cx="414033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C</a:t>
                          </a:r>
                          <a:endPara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endParaRPr>
                        </a:p>
                      </p:txBody>
                    </p:sp>
                  </p:grpSp>
                </p:grpSp>
              </p:grpSp>
            </p:grpSp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3940671" y="5171860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3783675" y="4859090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3859150" y="4859090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72"/>
                <p:cNvSpPr/>
                <p:nvPr/>
              </p:nvSpPr>
              <p:spPr>
                <a:xfrm>
                  <a:off x="3612936" y="4484296"/>
                  <a:ext cx="429875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O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  <p:sp>
          <p:nvSpPr>
            <p:cNvPr id="76" name="Rectangle 75"/>
            <p:cNvSpPr/>
            <p:nvPr/>
          </p:nvSpPr>
          <p:spPr>
            <a:xfrm>
              <a:off x="4049825" y="4944426"/>
              <a:ext cx="4298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H="1">
              <a:off x="4414802" y="5174903"/>
              <a:ext cx="16765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524644" y="4945639"/>
              <a:ext cx="37738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640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electrons around phosphorus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Phosphorus is the only atom that exceeds the octet rule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464834" y="3549138"/>
            <a:ext cx="3985654" cy="1343208"/>
            <a:chOff x="2464834" y="3549138"/>
            <a:chExt cx="3985654" cy="1343208"/>
          </a:xfrm>
        </p:grpSpPr>
        <p:grpSp>
          <p:nvGrpSpPr>
            <p:cNvPr id="16" name="Group 15"/>
            <p:cNvGrpSpPr/>
            <p:nvPr/>
          </p:nvGrpSpPr>
          <p:grpSpPr>
            <a:xfrm>
              <a:off x="2464834" y="3549138"/>
              <a:ext cx="3985654" cy="1343208"/>
              <a:chOff x="916379" y="4488315"/>
              <a:chExt cx="3985654" cy="134320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916379" y="4488315"/>
                <a:ext cx="3191947" cy="1343208"/>
                <a:chOff x="916379" y="4484296"/>
                <a:chExt cx="3191947" cy="1343208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613343" y="4941620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916379" y="4484296"/>
                  <a:ext cx="3191947" cy="1343208"/>
                  <a:chOff x="916379" y="4484296"/>
                  <a:chExt cx="3191947" cy="1343208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916379" y="4484296"/>
                    <a:ext cx="2746309" cy="1343208"/>
                    <a:chOff x="916379" y="4484296"/>
                    <a:chExt cx="2746309" cy="1343208"/>
                  </a:xfrm>
                </p:grpSpPr>
                <p:grpSp>
                  <p:nvGrpSpPr>
                    <p:cNvPr id="28" name="Group 27"/>
                    <p:cNvGrpSpPr/>
                    <p:nvPr/>
                  </p:nvGrpSpPr>
                  <p:grpSpPr>
                    <a:xfrm>
                      <a:off x="916379" y="4484296"/>
                      <a:ext cx="2191631" cy="1343208"/>
                      <a:chOff x="916379" y="4484296"/>
                      <a:chExt cx="2191631" cy="1343208"/>
                    </a:xfrm>
                  </p:grpSpPr>
                  <p:grpSp>
                    <p:nvGrpSpPr>
                      <p:cNvPr id="39" name="Group 38"/>
                      <p:cNvGrpSpPr/>
                      <p:nvPr/>
                    </p:nvGrpSpPr>
                    <p:grpSpPr>
                      <a:xfrm>
                        <a:off x="916379" y="4484296"/>
                        <a:ext cx="1722291" cy="1343208"/>
                        <a:chOff x="916379" y="4484296"/>
                        <a:chExt cx="1722291" cy="1343208"/>
                      </a:xfrm>
                    </p:grpSpPr>
                    <p:sp>
                      <p:nvSpPr>
                        <p:cNvPr id="44" name="Rectangle 43"/>
                        <p:cNvSpPr/>
                        <p:nvPr/>
                      </p:nvSpPr>
                      <p:spPr>
                        <a:xfrm>
                          <a:off x="2248170" y="5383644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  <p:grpSp>
                      <p:nvGrpSpPr>
                        <p:cNvPr id="45" name="Group 44"/>
                        <p:cNvGrpSpPr/>
                        <p:nvPr/>
                      </p:nvGrpSpPr>
                      <p:grpSpPr>
                        <a:xfrm>
                          <a:off x="916379" y="4484296"/>
                          <a:ext cx="1722291" cy="1343208"/>
                          <a:chOff x="916379" y="4484296"/>
                          <a:chExt cx="1722291" cy="1343208"/>
                        </a:xfrm>
                      </p:grpSpPr>
                      <p:grpSp>
                        <p:nvGrpSpPr>
                          <p:cNvPr id="46" name="Group 45"/>
                          <p:cNvGrpSpPr/>
                          <p:nvPr/>
                        </p:nvGrpSpPr>
                        <p:grpSpPr>
                          <a:xfrm>
                            <a:off x="1348198" y="4484296"/>
                            <a:ext cx="1290472" cy="1330235"/>
                            <a:chOff x="5077595" y="3367020"/>
                            <a:chExt cx="1290472" cy="1330235"/>
                          </a:xfrm>
                        </p:grpSpPr>
                        <p:sp>
                          <p:nvSpPr>
                            <p:cNvPr id="54" name="Rectangle 53"/>
                            <p:cNvSpPr/>
                            <p:nvPr/>
                          </p:nvSpPr>
                          <p:spPr>
                            <a:xfrm>
                              <a:off x="5525585" y="3367020"/>
                              <a:ext cx="429875" cy="430887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sz="2200" dirty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entury Gothic"/>
                                  <a:cs typeface="Century Gothic"/>
                                </a:rPr>
                                <a:t>O</a:t>
                              </a:r>
                              <a:endPara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endParaRPr>
                            </a:p>
                          </p:txBody>
                        </p:sp>
                        <p:grpSp>
                          <p:nvGrpSpPr>
                            <p:cNvPr id="55" name="Group 54"/>
                            <p:cNvGrpSpPr/>
                            <p:nvPr/>
                          </p:nvGrpSpPr>
                          <p:grpSpPr>
                            <a:xfrm>
                              <a:off x="5077595" y="3737870"/>
                              <a:ext cx="1290472" cy="959385"/>
                              <a:chOff x="5077595" y="3519819"/>
                              <a:chExt cx="1290472" cy="959385"/>
                            </a:xfrm>
                          </p:grpSpPr>
                          <p:grpSp>
                            <p:nvGrpSpPr>
                              <p:cNvPr id="56" name="Group 55"/>
                              <p:cNvGrpSpPr/>
                              <p:nvPr/>
                            </p:nvGrpSpPr>
                            <p:grpSpPr>
                              <a:xfrm>
                                <a:off x="5077595" y="3605080"/>
                                <a:ext cx="1290472" cy="874124"/>
                                <a:chOff x="1954089" y="3270140"/>
                                <a:chExt cx="1290472" cy="874124"/>
                              </a:xfrm>
                            </p:grpSpPr>
                            <p:grpSp>
                              <p:nvGrpSpPr>
                                <p:cNvPr id="59" name="Group 58"/>
                                <p:cNvGrpSpPr/>
                                <p:nvPr/>
                              </p:nvGrpSpPr>
                              <p:grpSpPr>
                                <a:xfrm>
                                  <a:off x="2314753" y="3287425"/>
                                  <a:ext cx="585765" cy="523096"/>
                                  <a:chOff x="4536938" y="2612275"/>
                                  <a:chExt cx="585765" cy="523096"/>
                                </a:xfrm>
                              </p:grpSpPr>
                              <p:sp>
                                <p:nvSpPr>
                                  <p:cNvPr id="63" name="Rectangle 62"/>
                                  <p:cNvSpPr/>
                                  <p:nvPr/>
                                </p:nvSpPr>
                                <p:spPr>
                                  <a:xfrm>
                                    <a:off x="4665008" y="2612275"/>
                                    <a:ext cx="411238" cy="430887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US" sz="2200" dirty="0">
                                        <a:solidFill>
                                          <a:schemeClr val="tx1">
                                            <a:lumMod val="75000"/>
                                            <a:lumOff val="25000"/>
                                          </a:schemeClr>
                                        </a:solidFill>
                                        <a:latin typeface="Century Gothic"/>
                                        <a:cs typeface="Century Gothic"/>
                                      </a:rPr>
                                      <a:t>P</a:t>
                                    </a:r>
                                  </a:p>
                                </p:txBody>
                              </p:sp>
                              <p:cxnSp>
                                <p:nvCxnSpPr>
                                  <p:cNvPr id="64" name="Straight Connector 63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4536938" y="2829121"/>
                                    <a:ext cx="167655" cy="0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5" name="Straight Connector 64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4955048" y="2826443"/>
                                    <a:ext cx="167655" cy="0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66" name="Straight Connector 65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4839201" y="2966554"/>
                                    <a:ext cx="1" cy="168817"/>
                                  </a:xfrm>
                                  <a:prstGeom prst="line">
                                    <a:avLst/>
                                  </a:prstGeom>
                                  <a:ln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</a:ln>
                                  <a:effectLst/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1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sp>
                              <p:nvSpPr>
                                <p:cNvPr id="60" name="Rectangle 59"/>
                                <p:cNvSpPr/>
                                <p:nvPr/>
                              </p:nvSpPr>
                              <p:spPr>
                                <a:xfrm>
                                  <a:off x="2411309" y="3713377"/>
                                  <a:ext cx="429875" cy="43088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en-US" sz="2200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entury Gothic"/>
                                      <a:cs typeface="Century Gothic"/>
                                    </a:rPr>
                                    <a:t>O</a:t>
                                  </a:r>
                                  <a:endParaRPr lang="en-US" sz="2200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1" name="Rectangle 60"/>
                                <p:cNvSpPr/>
                                <p:nvPr/>
                              </p:nvSpPr>
                              <p:spPr>
                                <a:xfrm>
                                  <a:off x="1954089" y="3270140"/>
                                  <a:ext cx="429875" cy="43088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en-US" sz="2200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entury Gothic"/>
                                      <a:cs typeface="Century Gothic"/>
                                    </a:rPr>
                                    <a:t>O</a:t>
                                  </a:r>
                                  <a:endParaRPr lang="en-US" sz="2200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2" name="Rectangle 61"/>
                                <p:cNvSpPr/>
                                <p:nvPr/>
                              </p:nvSpPr>
                              <p:spPr>
                                <a:xfrm>
                                  <a:off x="2830528" y="3285545"/>
                                  <a:ext cx="414033" cy="430887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r>
                                    <a:rPr lang="en-US" sz="2200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entury Gothic"/>
                                      <a:cs typeface="Century Gothic"/>
                                    </a:rPr>
                                    <a:t>C</a:t>
                                  </a:r>
                                  <a:endParaRPr lang="en-US" sz="2200" dirty="0">
                                    <a:solidFill>
                                      <a:schemeClr val="tx1">
                                        <a:lumMod val="75000"/>
                                        <a:lumOff val="25000"/>
                                      </a:schemeClr>
                                    </a:solidFill>
                                    <a:latin typeface="Century Gothic"/>
                                    <a:cs typeface="Century Gothic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57" name="Straight Connector 56"/>
                              <p:cNvCxnSpPr/>
                              <p:nvPr/>
                            </p:nvCxnSpPr>
                            <p:spPr>
                              <a:xfrm flipV="1">
                                <a:off x="5695355" y="3519819"/>
                                <a:ext cx="1" cy="168817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8" name="Straight Connector 57"/>
                              <p:cNvCxnSpPr/>
                              <p:nvPr/>
                            </p:nvCxnSpPr>
                            <p:spPr>
                              <a:xfrm flipV="1">
                                <a:off x="5762792" y="3523763"/>
                                <a:ext cx="1" cy="168817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</a:ln>
                              <a:effectLst/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  <p:cxnSp>
                        <p:nvCxnSpPr>
                          <p:cNvPr id="47" name="Straight Connector 46"/>
                          <p:cNvCxnSpPr/>
                          <p:nvPr/>
                        </p:nvCxnSpPr>
                        <p:spPr>
                          <a:xfrm flipH="1">
                            <a:off x="1220732" y="5175879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8" name="Rectangle 47"/>
                          <p:cNvSpPr/>
                          <p:nvPr/>
                        </p:nvSpPr>
                        <p:spPr>
                          <a:xfrm>
                            <a:off x="916379" y="4954348"/>
                            <a:ext cx="377389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H</a:t>
                            </a:r>
                          </a:p>
                        </p:txBody>
                      </p:sp>
                      <p:cxnSp>
                        <p:nvCxnSpPr>
                          <p:cNvPr id="49" name="Straight Connector 48"/>
                          <p:cNvCxnSpPr/>
                          <p:nvPr/>
                        </p:nvCxnSpPr>
                        <p:spPr>
                          <a:xfrm flipH="1">
                            <a:off x="1706441" y="5617650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50" name="Rectangle 49"/>
                          <p:cNvSpPr/>
                          <p:nvPr/>
                        </p:nvSpPr>
                        <p:spPr>
                          <a:xfrm>
                            <a:off x="1414368" y="5396617"/>
                            <a:ext cx="377389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H</a:t>
                            </a:r>
                          </a:p>
                        </p:txBody>
                      </p:sp>
                      <p:cxnSp>
                        <p:nvCxnSpPr>
                          <p:cNvPr id="51" name="Straight Connector 50"/>
                          <p:cNvCxnSpPr/>
                          <p:nvPr/>
                        </p:nvCxnSpPr>
                        <p:spPr>
                          <a:xfrm flipV="1">
                            <a:off x="2432791" y="4859090"/>
                            <a:ext cx="1" cy="16881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2" name="Straight Connector 51"/>
                          <p:cNvCxnSpPr/>
                          <p:nvPr/>
                        </p:nvCxnSpPr>
                        <p:spPr>
                          <a:xfrm flipV="1">
                            <a:off x="2434149" y="5312208"/>
                            <a:ext cx="1" cy="16881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53" name="Rectangle 52"/>
                          <p:cNvSpPr/>
                          <p:nvPr/>
                        </p:nvSpPr>
                        <p:spPr>
                          <a:xfrm>
                            <a:off x="2248170" y="4484296"/>
                            <a:ext cx="377389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H</a:t>
                            </a:r>
                          </a:p>
                        </p:txBody>
                      </p:sp>
                    </p:grpSp>
                  </p:grp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flipH="1">
                        <a:off x="2591099" y="5170884"/>
                        <a:ext cx="167655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1" name="Rectangle 40"/>
                      <p:cNvSpPr/>
                      <p:nvPr/>
                    </p:nvSpPr>
                    <p:spPr>
                      <a:xfrm>
                        <a:off x="2710527" y="4960435"/>
                        <a:ext cx="39336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N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2730621" y="5383644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</a:p>
                    </p:txBody>
                  </p: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flipV="1">
                        <a:off x="2916600" y="5312208"/>
                        <a:ext cx="1" cy="168817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3030906" y="4484296"/>
                      <a:ext cx="631782" cy="1330235"/>
                      <a:chOff x="3030906" y="4484296"/>
                      <a:chExt cx="631782" cy="1330235"/>
                    </a:xfrm>
                  </p:grpSpPr>
                  <p:sp>
                    <p:nvSpPr>
                      <p:cNvPr id="30" name="Rectangle 29"/>
                      <p:cNvSpPr/>
                      <p:nvPr/>
                    </p:nvSpPr>
                    <p:spPr>
                      <a:xfrm>
                        <a:off x="3152104" y="5383644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</a:p>
                    </p:txBody>
                  </p: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3030906" y="4484296"/>
                        <a:ext cx="631782" cy="996729"/>
                        <a:chOff x="3030906" y="4484296"/>
                        <a:chExt cx="631782" cy="996729"/>
                      </a:xfrm>
                    </p:grpSpPr>
                    <p:sp>
                      <p:nvSpPr>
                        <p:cNvPr id="32" name="Rectangle 31"/>
                        <p:cNvSpPr/>
                        <p:nvPr/>
                      </p:nvSpPr>
                      <p:spPr>
                        <a:xfrm>
                          <a:off x="3152104" y="4484296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  <p:grpSp>
                      <p:nvGrpSpPr>
                        <p:cNvPr id="33" name="Group 32"/>
                        <p:cNvGrpSpPr/>
                        <p:nvPr/>
                      </p:nvGrpSpPr>
                      <p:grpSpPr>
                        <a:xfrm>
                          <a:off x="3030906" y="4859090"/>
                          <a:ext cx="631782" cy="621935"/>
                          <a:chOff x="3030906" y="4859090"/>
                          <a:chExt cx="631782" cy="621935"/>
                        </a:xfrm>
                      </p:grpSpPr>
                      <p:cxnSp>
                        <p:nvCxnSpPr>
                          <p:cNvPr id="34" name="Straight Connector 33"/>
                          <p:cNvCxnSpPr/>
                          <p:nvPr/>
                        </p:nvCxnSpPr>
                        <p:spPr>
                          <a:xfrm flipH="1">
                            <a:off x="3030906" y="5171860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" name="Straight Connector 34"/>
                          <p:cNvCxnSpPr/>
                          <p:nvPr/>
                        </p:nvCxnSpPr>
                        <p:spPr>
                          <a:xfrm flipV="1">
                            <a:off x="3336725" y="4859090"/>
                            <a:ext cx="1" cy="16881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6" name="Straight Connector 35"/>
                          <p:cNvCxnSpPr/>
                          <p:nvPr/>
                        </p:nvCxnSpPr>
                        <p:spPr>
                          <a:xfrm flipV="1">
                            <a:off x="3338083" y="5312208"/>
                            <a:ext cx="1" cy="16881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7" name="Straight Connector 36"/>
                          <p:cNvCxnSpPr/>
                          <p:nvPr/>
                        </p:nvCxnSpPr>
                        <p:spPr>
                          <a:xfrm flipH="1">
                            <a:off x="3495033" y="5170884"/>
                            <a:ext cx="167655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3141765" y="4941620"/>
                            <a:ext cx="414033" cy="430887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200" dirty="0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entury Gothic"/>
                                <a:cs typeface="Century Gothic"/>
                              </a:rPr>
                              <a:t>C</a:t>
                            </a:r>
                            <a:endPara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endParaRPr>
                          </a:p>
                        </p:txBody>
                      </p:sp>
                    </p:grpSp>
                  </p:grpSp>
                </p:grpSp>
              </p:grpSp>
              <p:cxnSp>
                <p:nvCxnSpPr>
                  <p:cNvPr id="24" name="Straight Connector 23"/>
                  <p:cNvCxnSpPr/>
                  <p:nvPr/>
                </p:nvCxnSpPr>
                <p:spPr>
                  <a:xfrm flipH="1">
                    <a:off x="3940671" y="5171860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3783675" y="4859090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3859150" y="4859090"/>
                    <a:ext cx="1" cy="168817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Rectangle 26"/>
                  <p:cNvSpPr/>
                  <p:nvPr/>
                </p:nvSpPr>
                <p:spPr>
                  <a:xfrm>
                    <a:off x="3612936" y="4484296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</p:grpSp>
          </p:grpSp>
          <p:sp>
            <p:nvSpPr>
              <p:cNvPr id="18" name="Rectangle 17"/>
              <p:cNvSpPr/>
              <p:nvPr/>
            </p:nvSpPr>
            <p:spPr>
              <a:xfrm>
                <a:off x="4049825" y="4944426"/>
                <a:ext cx="4298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O</a:t>
                </a:r>
                <a:endPara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H="1">
                <a:off x="4414802" y="517490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4524644" y="4945639"/>
                <a:ext cx="377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H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3054022" y="4040449"/>
              <a:ext cx="117187" cy="45719"/>
              <a:chOff x="5227350" y="3932823"/>
              <a:chExt cx="117187" cy="45719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3054022" y="4377050"/>
              <a:ext cx="117187" cy="45719"/>
              <a:chOff x="5227350" y="3932823"/>
              <a:chExt cx="117187" cy="45719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3500986" y="4813504"/>
              <a:ext cx="117187" cy="45719"/>
              <a:chOff x="5227350" y="3932823"/>
              <a:chExt cx="117187" cy="45719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394881" y="4067469"/>
              <a:ext cx="117187" cy="45719"/>
              <a:chOff x="5227350" y="3932823"/>
              <a:chExt cx="117187" cy="45719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743962" y="4051728"/>
              <a:ext cx="117187" cy="45719"/>
              <a:chOff x="5227350" y="3932823"/>
              <a:chExt cx="117187" cy="45719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750940" y="4376813"/>
              <a:ext cx="117187" cy="45719"/>
              <a:chOff x="5227350" y="3932823"/>
              <a:chExt cx="117187" cy="45719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rot="5400000">
              <a:off x="3651273" y="3740453"/>
              <a:ext cx="117187" cy="45719"/>
              <a:chOff x="5227350" y="3932823"/>
              <a:chExt cx="117187" cy="45719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rot="5400000">
              <a:off x="3345793" y="3740452"/>
              <a:ext cx="117187" cy="45719"/>
              <a:chOff x="5227350" y="3932823"/>
              <a:chExt cx="117187" cy="45719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5400000">
              <a:off x="3651273" y="4659632"/>
              <a:ext cx="117187" cy="45719"/>
              <a:chOff x="5227350" y="3932823"/>
              <a:chExt cx="117187" cy="45719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rot="5400000">
              <a:off x="5474394" y="3741302"/>
              <a:ext cx="117187" cy="45719"/>
              <a:chOff x="5227350" y="3932823"/>
              <a:chExt cx="117187" cy="45719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 rot="5400000">
              <a:off x="5152549" y="3741302"/>
              <a:ext cx="117187" cy="45719"/>
              <a:chOff x="5227350" y="3932823"/>
              <a:chExt cx="117187" cy="45719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227350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298818" y="3932823"/>
                <a:ext cx="45719" cy="45719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797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Multiple 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Sometimes more than one Lewis structure is technically correct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these cases, the molecule is said to have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resonance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which increases stability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Oftentimes, resonance is a property of polyatomic ions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Polyatomic ions also tend to have atoms that do not follow their ideal bonding patterns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0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864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account for the ionic charge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hould always have an even number of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one electron to total for each negative charge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Subtract one electron from total for each positive charge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 entire structure in brackets and put the charge as a superscript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58101" y="3762879"/>
            <a:ext cx="3621736" cy="1754327"/>
            <a:chOff x="1458101" y="3903741"/>
            <a:chExt cx="3621736" cy="1754327"/>
          </a:xfrm>
        </p:grpSpPr>
        <p:sp>
          <p:nvSpPr>
            <p:cNvPr id="5" name="TextBox 4"/>
            <p:cNvSpPr txBox="1"/>
            <p:nvPr/>
          </p:nvSpPr>
          <p:spPr>
            <a:xfrm>
              <a:off x="1458101" y="3903741"/>
              <a:ext cx="3621736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Number of valence electrons</a:t>
              </a:r>
            </a:p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CN</a:t>
              </a:r>
              <a:r>
                <a:rPr lang="en-US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endPara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4e</a:t>
              </a:r>
              <a:r>
                <a:rPr lang="en-US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  5e</a:t>
              </a:r>
              <a:r>
                <a:rPr lang="en-US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 1e</a:t>
              </a:r>
              <a:r>
                <a:rPr lang="en-US" baseline="30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-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10 valence electrons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838439" y="4741335"/>
              <a:ext cx="243416" cy="352087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352479" y="4741334"/>
              <a:ext cx="10584" cy="352088"/>
            </a:xfrm>
            <a:prstGeom prst="straightConnector1">
              <a:avLst/>
            </a:prstGeom>
            <a:ln>
              <a:solidFill>
                <a:srgbClr val="2F5897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3487068" y="4640043"/>
              <a:ext cx="293045" cy="453379"/>
            </a:xfrm>
            <a:prstGeom prst="straightConnector1">
              <a:avLst/>
            </a:prstGeom>
            <a:ln>
              <a:solidFill>
                <a:srgbClr val="2F5897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702176" y="3762879"/>
            <a:ext cx="190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Lewis structure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119794" y="4443161"/>
            <a:ext cx="1009902" cy="371212"/>
            <a:chOff x="5963066" y="4443161"/>
            <a:chExt cx="1009902" cy="371212"/>
          </a:xfrm>
        </p:grpSpPr>
        <p:grpSp>
          <p:nvGrpSpPr>
            <p:cNvPr id="18" name="Group 17"/>
            <p:cNvGrpSpPr/>
            <p:nvPr/>
          </p:nvGrpSpPr>
          <p:grpSpPr>
            <a:xfrm>
              <a:off x="5963066" y="4443161"/>
              <a:ext cx="1009902" cy="371212"/>
              <a:chOff x="2329017" y="3285545"/>
              <a:chExt cx="1009902" cy="37121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329017" y="3287425"/>
                <a:ext cx="571501" cy="369332"/>
                <a:chOff x="4551202" y="2612275"/>
                <a:chExt cx="571501" cy="369332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4551202" y="2612275"/>
                  <a:ext cx="492242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[C</a:t>
                  </a:r>
                  <a:endPara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4950786" y="2864797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948967" y="2822182"/>
                  <a:ext cx="173736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ectangle 26"/>
              <p:cNvSpPr/>
              <p:nvPr/>
            </p:nvSpPr>
            <p:spPr>
              <a:xfrm>
                <a:off x="2851361" y="3285545"/>
                <a:ext cx="4875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N]</a:t>
                </a:r>
                <a:r>
                  <a:rPr lang="en-US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-</a:t>
                </a:r>
                <a:endParaRPr lang="en-US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 flipV="1">
              <a:off x="6360831" y="4609309"/>
              <a:ext cx="17373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326588" y="4490837"/>
            <a:ext cx="117187" cy="45719"/>
            <a:chOff x="6927487" y="4942294"/>
            <a:chExt cx="117187" cy="45719"/>
          </a:xfrm>
        </p:grpSpPr>
        <p:sp>
          <p:nvSpPr>
            <p:cNvPr id="33" name="Oval 32"/>
            <p:cNvSpPr/>
            <p:nvPr/>
          </p:nvSpPr>
          <p:spPr>
            <a:xfrm>
              <a:off x="6927487" y="49422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998955" y="49422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55998" y="4490657"/>
            <a:ext cx="117187" cy="45719"/>
            <a:chOff x="6927487" y="4942294"/>
            <a:chExt cx="117187" cy="45719"/>
          </a:xfrm>
        </p:grpSpPr>
        <p:sp>
          <p:nvSpPr>
            <p:cNvPr id="37" name="Oval 36"/>
            <p:cNvSpPr/>
            <p:nvPr/>
          </p:nvSpPr>
          <p:spPr>
            <a:xfrm>
              <a:off x="6927487" y="49422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998955" y="4942294"/>
              <a:ext cx="45719" cy="4571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205753" y="4986178"/>
            <a:ext cx="324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Each atoms has an octet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9281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Drawing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 all previous rules of Lewis structure drawing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Arrange atoms, total valence electrons (don’t forget charge), make single bonds, fill octets with lone pairs or multiple bonds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have to expand the octet too (P and S are in polyatomic ions)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You’ll notice you have some options for placing multiple bonds/lone pairs, this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resonance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look at HCO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19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1273</TotalTime>
  <Words>646</Words>
  <Application>Microsoft Macintosh PowerPoint</Application>
  <PresentationFormat>On-screen Show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Lewis Exceptions</vt:lpstr>
      <vt:lpstr>Exceptions</vt:lpstr>
      <vt:lpstr>Octet Exceptions</vt:lpstr>
      <vt:lpstr>Third Row Exceptions</vt:lpstr>
      <vt:lpstr>Example #1</vt:lpstr>
      <vt:lpstr>Example #1 Solved</vt:lpstr>
      <vt:lpstr>Multiple Lewis Structures</vt:lpstr>
      <vt:lpstr>Polyatomic Lewis Structures</vt:lpstr>
      <vt:lpstr>Drawing Resonance</vt:lpstr>
      <vt:lpstr>Resonance of HCO3-</vt:lpstr>
      <vt:lpstr>Resonance of HCO3-</vt:lpstr>
      <vt:lpstr>Resonance of HCO3-</vt:lpstr>
      <vt:lpstr>Example #2</vt:lpstr>
      <vt:lpstr>Example #2 Solved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36</cp:revision>
  <dcterms:created xsi:type="dcterms:W3CDTF">2014-03-08T16:53:10Z</dcterms:created>
  <dcterms:modified xsi:type="dcterms:W3CDTF">2015-09-08T02:31:43Z</dcterms:modified>
</cp:coreProperties>
</file>