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0" y="-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A7194-FB9F-104E-B337-A53E29F373C5}" type="datetimeFigureOut">
              <a:rPr lang="en-US" smtClean="0"/>
              <a:t>9/6/15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7248B-9B18-EC43-8305-770C281C7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29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17E1D-C4E3-314B-AD0F-D5F8E6DE5EE2}" type="datetimeFigureOut">
              <a:rPr lang="en-US" smtClean="0"/>
              <a:t>9/6/15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0E5B1-6DA5-4248-B61D-6788E1B63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1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6056-F92D-CD44-8AB7-9EF0A677477C}" type="datetime4">
              <a:rPr lang="en-US" smtClean="0"/>
              <a:t>September 6,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4C50-CA26-F543-9F6C-26EB43FC7340}" type="datetime4">
              <a:rPr lang="en-US" smtClean="0"/>
              <a:t>September 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B5F5-F82F-574F-A8C9-4D9755FFD31D}" type="datetime4">
              <a:rPr lang="en-US" smtClean="0"/>
              <a:t>September 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0B9E-6C5F-074D-B3AC-FDA05FD8F739}" type="datetime4">
              <a:rPr lang="en-US" smtClean="0"/>
              <a:t>September 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2D71-C7B1-4743-AE53-22E85073E16A}" type="datetime4">
              <a:rPr lang="en-US" smtClean="0"/>
              <a:t>September 6,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E0FE-8C3B-FE4C-BC01-EBA8D04DCF43}" type="datetime4">
              <a:rPr lang="en-US" smtClean="0"/>
              <a:t>September 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9FBB-C766-E644-ADB5-547081064668}" type="datetime4">
              <a:rPr lang="en-US" smtClean="0"/>
              <a:t>September 6,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D38A-B988-0544-9061-DBEC07A9EF9B}" type="datetime4">
              <a:rPr lang="en-US" smtClean="0"/>
              <a:t>September 6,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344D-AD8D-6248-8B6A-2B7EC751DC48}" type="datetime4">
              <a:rPr lang="en-US" smtClean="0"/>
              <a:t>September 6,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81B6-AE25-EB4B-89CF-538577CB2944}" type="datetime4">
              <a:rPr lang="en-US" smtClean="0"/>
              <a:t>September 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490A-F2AA-6D48-9294-5A4A89863CE0}" type="datetime4">
              <a:rPr lang="en-US" smtClean="0"/>
              <a:t>September 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0571F8A-E25A-0044-8165-4F3D7FEDD5D0}" type="datetime4">
              <a:rPr lang="en-US" smtClean="0"/>
              <a:t>September 6,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Lewis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4.2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Lewis Sample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714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Draw single bonds from central atom to all surrounding atoms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Fill octets with lone pairs or multiple bonds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78581" y="3244334"/>
            <a:ext cx="914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    N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22000" y="3429019"/>
            <a:ext cx="1558650" cy="267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18244" y="3250260"/>
            <a:ext cx="914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    N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32246" y="3247031"/>
            <a:ext cx="914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    N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8870" y="3250260"/>
            <a:ext cx="405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4427" y="2747771"/>
            <a:ext cx="1578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Add one bond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18675" y="3047873"/>
            <a:ext cx="1" cy="381146"/>
          </a:xfrm>
          <a:prstGeom prst="straightConnector1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1875" y="3502600"/>
            <a:ext cx="1578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entury Gothic"/>
                <a:cs typeface="Century Gothic"/>
              </a:rPr>
              <a:t>Add lone pairs</a:t>
            </a:r>
            <a:endParaRPr lang="en-US" sz="1400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4934526" y="3302617"/>
            <a:ext cx="664137" cy="358131"/>
            <a:chOff x="4934526" y="3302617"/>
            <a:chExt cx="664137" cy="358131"/>
          </a:xfrm>
        </p:grpSpPr>
        <p:grpSp>
          <p:nvGrpSpPr>
            <p:cNvPr id="18" name="Group 17"/>
            <p:cNvGrpSpPr/>
            <p:nvPr/>
          </p:nvGrpSpPr>
          <p:grpSpPr>
            <a:xfrm>
              <a:off x="4934527" y="3302617"/>
              <a:ext cx="117187" cy="45719"/>
              <a:chOff x="6603669" y="4525964"/>
              <a:chExt cx="117187" cy="45719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660366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67513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481476" y="3302617"/>
              <a:ext cx="117187" cy="45719"/>
              <a:chOff x="6603669" y="4525964"/>
              <a:chExt cx="117187" cy="45719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660366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67513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934526" y="3615029"/>
              <a:ext cx="117187" cy="45719"/>
              <a:chOff x="6603669" y="4525964"/>
              <a:chExt cx="117187" cy="45719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660366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67513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481476" y="3615029"/>
              <a:ext cx="117187" cy="45719"/>
              <a:chOff x="6603669" y="4525964"/>
              <a:chExt cx="117187" cy="45719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660366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67513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6552282" y="3302617"/>
            <a:ext cx="117187" cy="45719"/>
            <a:chOff x="6603669" y="4525964"/>
            <a:chExt cx="117187" cy="45719"/>
          </a:xfrm>
        </p:grpSpPr>
        <p:sp>
          <p:nvSpPr>
            <p:cNvPr id="29" name="Oval 28"/>
            <p:cNvSpPr/>
            <p:nvPr/>
          </p:nvSpPr>
          <p:spPr>
            <a:xfrm>
              <a:off x="6603669" y="452596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675137" y="452596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102553" y="3302617"/>
            <a:ext cx="117187" cy="45719"/>
            <a:chOff x="6603669" y="4525964"/>
            <a:chExt cx="117187" cy="45719"/>
          </a:xfrm>
        </p:grpSpPr>
        <p:sp>
          <p:nvSpPr>
            <p:cNvPr id="32" name="Oval 31"/>
            <p:cNvSpPr/>
            <p:nvPr/>
          </p:nvSpPr>
          <p:spPr>
            <a:xfrm>
              <a:off x="6603669" y="452596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675137" y="452596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102553" y="3615029"/>
            <a:ext cx="117187" cy="45719"/>
            <a:chOff x="6603669" y="4525964"/>
            <a:chExt cx="117187" cy="45719"/>
          </a:xfrm>
        </p:grpSpPr>
        <p:sp>
          <p:nvSpPr>
            <p:cNvPr id="35" name="Oval 34"/>
            <p:cNvSpPr/>
            <p:nvPr/>
          </p:nvSpPr>
          <p:spPr>
            <a:xfrm>
              <a:off x="6603669" y="452596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675137" y="452596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 rot="5400000">
            <a:off x="7234858" y="3458575"/>
            <a:ext cx="117187" cy="45719"/>
            <a:chOff x="6603669" y="4525964"/>
            <a:chExt cx="117187" cy="45719"/>
          </a:xfrm>
        </p:grpSpPr>
        <p:sp>
          <p:nvSpPr>
            <p:cNvPr id="38" name="Oval 37"/>
            <p:cNvSpPr/>
            <p:nvPr/>
          </p:nvSpPr>
          <p:spPr>
            <a:xfrm>
              <a:off x="6603669" y="452596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675137" y="452596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480650" y="3926434"/>
            <a:ext cx="1578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Each N has only 6 e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-</a:t>
            </a:r>
            <a:endParaRPr lang="en-US" sz="1400" baseline="30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59147" y="2736989"/>
            <a:ext cx="1578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 has only 4 e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-</a:t>
            </a:r>
            <a:endParaRPr lang="en-US" sz="1400" baseline="30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47773" y="3925212"/>
            <a:ext cx="1109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 has 8 e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-</a:t>
            </a:r>
            <a:endParaRPr lang="en-US" sz="1400" baseline="30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6617386" y="3018730"/>
            <a:ext cx="6364" cy="244845"/>
          </a:xfrm>
          <a:prstGeom prst="straightConnector1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7175926" y="3712612"/>
            <a:ext cx="6364" cy="244845"/>
          </a:xfrm>
          <a:prstGeom prst="straightConnector1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4980686" y="3712612"/>
            <a:ext cx="6364" cy="244845"/>
          </a:xfrm>
          <a:prstGeom prst="straightConnector1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5532656" y="3712612"/>
            <a:ext cx="6364" cy="244845"/>
          </a:xfrm>
          <a:prstGeom prst="straightConnector1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957172" y="5056128"/>
            <a:ext cx="914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    N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977251" y="5306777"/>
            <a:ext cx="1558650" cy="267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781190" y="5094011"/>
            <a:ext cx="914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    N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934526" y="5304099"/>
            <a:ext cx="1558650" cy="267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905066" y="5088655"/>
            <a:ext cx="914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    N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120119" y="5268453"/>
            <a:ext cx="226334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120119" y="5353793"/>
            <a:ext cx="22633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249154" y="5268453"/>
            <a:ext cx="226334" cy="0"/>
          </a:xfrm>
          <a:prstGeom prst="line">
            <a:avLst/>
          </a:prstGeom>
          <a:ln>
            <a:solidFill>
              <a:srgbClr val="9C525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249154" y="5315160"/>
            <a:ext cx="226334" cy="0"/>
          </a:xfrm>
          <a:prstGeom prst="line">
            <a:avLst/>
          </a:prstGeom>
          <a:ln>
            <a:solidFill>
              <a:srgbClr val="9C525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249154" y="5362175"/>
            <a:ext cx="22633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294762" y="5282073"/>
            <a:ext cx="22633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105508" y="3468560"/>
            <a:ext cx="22633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161762" y="3468560"/>
            <a:ext cx="22633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785284" y="3468560"/>
            <a:ext cx="22633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818926" y="4711809"/>
            <a:ext cx="1803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  <a:latin typeface="Century Gothic"/>
                <a:cs typeface="Century Gothic"/>
              </a:rPr>
              <a:t>Move 2 e- to form a double bond</a:t>
            </a:r>
            <a:endParaRPr lang="en-US" sz="1400" dirty="0">
              <a:solidFill>
                <a:schemeClr val="accent2"/>
              </a:solidFill>
              <a:latin typeface="Century Gothic"/>
              <a:cs typeface="Century Gothic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082358" y="5103007"/>
            <a:ext cx="649497" cy="358131"/>
            <a:chOff x="4934526" y="3302617"/>
            <a:chExt cx="649497" cy="358131"/>
          </a:xfrm>
        </p:grpSpPr>
        <p:grpSp>
          <p:nvGrpSpPr>
            <p:cNvPr id="66" name="Group 65"/>
            <p:cNvGrpSpPr/>
            <p:nvPr/>
          </p:nvGrpSpPr>
          <p:grpSpPr>
            <a:xfrm>
              <a:off x="4934527" y="3302617"/>
              <a:ext cx="117187" cy="45719"/>
              <a:chOff x="6603669" y="4525964"/>
              <a:chExt cx="117187" cy="45719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660366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67513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5466836" y="3302617"/>
              <a:ext cx="117187" cy="45719"/>
              <a:chOff x="6589029" y="4525964"/>
              <a:chExt cx="117187" cy="45719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658902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66049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4934526" y="3615029"/>
              <a:ext cx="117187" cy="45719"/>
              <a:chOff x="6603669" y="4525964"/>
              <a:chExt cx="117187" cy="45719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660366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67513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5466836" y="3615029"/>
              <a:ext cx="117187" cy="45719"/>
              <a:chOff x="6589029" y="4525964"/>
              <a:chExt cx="117187" cy="45719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658902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666049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692271" y="5487015"/>
            <a:ext cx="1261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Each N has 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only 6 e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-</a:t>
            </a:r>
            <a:endParaRPr lang="en-US" sz="1400" baseline="30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0" name="Bent Arrow 79"/>
          <p:cNvSpPr/>
          <p:nvPr/>
        </p:nvSpPr>
        <p:spPr>
          <a:xfrm rot="5400000">
            <a:off x="1302834" y="5084978"/>
            <a:ext cx="129388" cy="16544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9754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669056" y="5748625"/>
            <a:ext cx="1261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One N has 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only 6 e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-</a:t>
            </a:r>
            <a:endParaRPr lang="en-US" sz="1400" baseline="30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45625" y="4709175"/>
            <a:ext cx="1803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  <a:latin typeface="Century Gothic"/>
                <a:cs typeface="Century Gothic"/>
              </a:rPr>
              <a:t>Move 2 e- to form a triple bond</a:t>
            </a:r>
            <a:endParaRPr lang="en-US" sz="1400" dirty="0">
              <a:solidFill>
                <a:schemeClr val="accent2"/>
              </a:solidFill>
              <a:latin typeface="Century Gothic"/>
              <a:cs typeface="Century Gothic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3913543" y="5144915"/>
            <a:ext cx="649497" cy="358131"/>
            <a:chOff x="4934526" y="3302617"/>
            <a:chExt cx="649497" cy="358131"/>
          </a:xfrm>
        </p:grpSpPr>
        <p:grpSp>
          <p:nvGrpSpPr>
            <p:cNvPr id="85" name="Group 84"/>
            <p:cNvGrpSpPr/>
            <p:nvPr/>
          </p:nvGrpSpPr>
          <p:grpSpPr>
            <a:xfrm>
              <a:off x="5466836" y="3302617"/>
              <a:ext cx="117187" cy="45719"/>
              <a:chOff x="6589029" y="4525964"/>
              <a:chExt cx="117187" cy="45719"/>
            </a:xfrm>
          </p:grpSpPr>
          <p:sp>
            <p:nvSpPr>
              <p:cNvPr id="92" name="Oval 91"/>
              <p:cNvSpPr/>
              <p:nvPr/>
            </p:nvSpPr>
            <p:spPr>
              <a:xfrm>
                <a:off x="658902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66049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4934526" y="3615029"/>
              <a:ext cx="117187" cy="45719"/>
              <a:chOff x="6603669" y="4525964"/>
              <a:chExt cx="117187" cy="45719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660366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67513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5466836" y="3615029"/>
              <a:ext cx="117187" cy="45719"/>
              <a:chOff x="6589029" y="4525964"/>
              <a:chExt cx="117187" cy="45719"/>
            </a:xfrm>
          </p:grpSpPr>
          <p:sp>
            <p:nvSpPr>
              <p:cNvPr id="88" name="Oval 87"/>
              <p:cNvSpPr/>
              <p:nvPr/>
            </p:nvSpPr>
            <p:spPr>
              <a:xfrm>
                <a:off x="6589029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660497" y="452596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6" name="TextBox 95"/>
          <p:cNvSpPr txBox="1"/>
          <p:nvPr/>
        </p:nvSpPr>
        <p:spPr>
          <a:xfrm>
            <a:off x="6685736" y="5529794"/>
            <a:ext cx="1261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Each N now has 8 e</a:t>
            </a:r>
            <a:r>
              <a:rPr lang="en-US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-</a:t>
            </a:r>
            <a:endParaRPr lang="en-US" sz="1400" baseline="30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97" name="Bent Arrow 96"/>
          <p:cNvSpPr/>
          <p:nvPr/>
        </p:nvSpPr>
        <p:spPr>
          <a:xfrm rot="16200000" flipH="1">
            <a:off x="4256890" y="5103722"/>
            <a:ext cx="75439" cy="16544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9754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7043959" y="5457327"/>
            <a:ext cx="117187" cy="45719"/>
            <a:chOff x="4065943" y="5609727"/>
            <a:chExt cx="117187" cy="45719"/>
          </a:xfrm>
        </p:grpSpPr>
        <p:sp>
          <p:nvSpPr>
            <p:cNvPr id="98" name="Oval 97"/>
            <p:cNvSpPr/>
            <p:nvPr/>
          </p:nvSpPr>
          <p:spPr>
            <a:xfrm>
              <a:off x="4065943" y="5609727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4137411" y="5609727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569391" y="5457327"/>
            <a:ext cx="117187" cy="45719"/>
            <a:chOff x="4065943" y="5609727"/>
            <a:chExt cx="117187" cy="45719"/>
          </a:xfrm>
        </p:grpSpPr>
        <p:sp>
          <p:nvSpPr>
            <p:cNvPr id="102" name="Oval 101"/>
            <p:cNvSpPr/>
            <p:nvPr/>
          </p:nvSpPr>
          <p:spPr>
            <a:xfrm>
              <a:off x="4065943" y="5609727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4137411" y="5609727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4" name="Straight Arrow Connector 103"/>
          <p:cNvCxnSpPr/>
          <p:nvPr/>
        </p:nvCxnSpPr>
        <p:spPr>
          <a:xfrm flipH="1" flipV="1">
            <a:off x="3975530" y="5545832"/>
            <a:ext cx="6364" cy="244845"/>
          </a:xfrm>
          <a:prstGeom prst="straightConnector1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306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a Lewis structure for dimethyl ether (C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Connectivity C-O-C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19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540125" y="2968625"/>
            <a:ext cx="0" cy="3492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97525" y="2968625"/>
            <a:ext cx="0" cy="3492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40125" y="4073525"/>
            <a:ext cx="0" cy="3492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97525" y="4073525"/>
            <a:ext cx="0" cy="3492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867025" y="3692525"/>
            <a:ext cx="3714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860800" y="3692525"/>
            <a:ext cx="3714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902325" y="3692525"/>
            <a:ext cx="3714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902200" y="3692525"/>
            <a:ext cx="3714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11772" y="3372766"/>
            <a:ext cx="4432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entury Gothic"/>
                <a:cs typeface="Century Gothic"/>
              </a:rPr>
              <a:t>H</a:t>
            </a:r>
            <a:endParaRPr lang="en-US" sz="3400" dirty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18488" y="2438450"/>
            <a:ext cx="4432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entury Gothic"/>
                <a:cs typeface="Century Gothic"/>
              </a:rPr>
              <a:t>H</a:t>
            </a:r>
            <a:endParaRPr lang="en-US" sz="3400" dirty="0">
              <a:latin typeface="Century Gothic"/>
              <a:cs typeface="Century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18488" y="4348801"/>
            <a:ext cx="4432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entury Gothic"/>
                <a:cs typeface="Century Gothic"/>
              </a:rPr>
              <a:t>H</a:t>
            </a:r>
            <a:endParaRPr lang="en-US" sz="3400" dirty="0"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75888" y="2438450"/>
            <a:ext cx="4432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entury Gothic"/>
                <a:cs typeface="Century Gothic"/>
              </a:rPr>
              <a:t>H</a:t>
            </a:r>
            <a:endParaRPr lang="en-US" sz="3400" dirty="0">
              <a:latin typeface="Century Gothic"/>
              <a:cs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75888" y="4348801"/>
            <a:ext cx="4432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entury Gothic"/>
                <a:cs typeface="Century Gothic"/>
              </a:rPr>
              <a:t>H</a:t>
            </a:r>
            <a:endParaRPr lang="en-US" sz="3400" dirty="0"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73800" y="3372766"/>
            <a:ext cx="4432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entury Gothic"/>
                <a:cs typeface="Century Gothic"/>
              </a:rPr>
              <a:t>H</a:t>
            </a:r>
            <a:endParaRPr lang="en-US" sz="3400" dirty="0"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69168" y="3384748"/>
            <a:ext cx="4432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Century Gothic"/>
                <a:cs typeface="Century Gothic"/>
              </a:rPr>
              <a:t>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26568" y="3384748"/>
            <a:ext cx="4432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Century Gothic"/>
                <a:cs typeface="Century Gothic"/>
              </a:rPr>
              <a:t>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96974" y="3384748"/>
            <a:ext cx="4432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atin typeface="Century Gothic"/>
                <a:cs typeface="Century Gothic"/>
              </a:rPr>
              <a:t>O</a:t>
            </a:r>
            <a:endParaRPr lang="en-US" sz="3400" dirty="0">
              <a:latin typeface="Century Gothic"/>
              <a:cs typeface="Century Gothic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460844" y="3422236"/>
            <a:ext cx="83863" cy="8993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90056" y="3422236"/>
            <a:ext cx="83863" cy="8993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60844" y="3910369"/>
            <a:ext cx="83863" cy="8993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590056" y="3910369"/>
            <a:ext cx="83863" cy="8993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53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a Lewis structure for each covalent compound: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2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a valid Lewis structure for each compound, using the given arrangement of atoms. (May need multiple bonds)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HCN		H	C	N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		H	C	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Molecular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Does not indicate structure of the molecule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Need some kind of structure which shows atom connectivity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Lewis structure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2D drawing which shows covalent bonds and lone pairs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8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Lewis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only valence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 every main group element a full octet of electrons, give hydrogen 2 electrons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to create: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arrangement of atoms (H always goes on outside)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total number of valence electrons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single bonds from central atom to all surrounding atoms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Fill octets with lone pairs or multiple bonds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7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Hints for Arrangements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Given a formula, usually the atom with the smaller group number is the central atom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Ex: CO</a:t>
            </a:r>
            <a:r>
              <a:rPr lang="en-US" sz="1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 is group 14, O is group 16, so C goes in middle</a:t>
            </a:r>
            <a:endParaRPr lang="en-US" sz="1800" baseline="-25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Exception: H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in same group, usually the atom with the larger period number goes in the middle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Ex: SO</a:t>
            </a:r>
            <a:r>
              <a:rPr lang="en-US" sz="1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S and O are both group 16, but S is in period 3, O is in period 2, so S goes in the middle</a:t>
            </a:r>
          </a:p>
          <a:p>
            <a:pPr lvl="1"/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Recall bonding patterns (Slide 6 in “Covalent Compounds”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22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Lewis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056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Formula: 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arrangement of atoms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total number of valence electrons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1 C  x  4 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=  4 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3 H  x  1 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=  3 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1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x  7 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=  7 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927685" y="2520290"/>
            <a:ext cx="1290213" cy="1294629"/>
            <a:chOff x="2010829" y="2841819"/>
            <a:chExt cx="1290213" cy="1294629"/>
          </a:xfrm>
        </p:grpSpPr>
        <p:sp>
          <p:nvSpPr>
            <p:cNvPr id="13" name="Rectangle 12"/>
            <p:cNvSpPr/>
            <p:nvPr/>
          </p:nvSpPr>
          <p:spPr>
            <a:xfrm>
              <a:off x="2405453" y="3287425"/>
              <a:ext cx="41123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36938" y="2841819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28322" y="370556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10829" y="327833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30528" y="3285545"/>
              <a:ext cx="47051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Cl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105107" y="5814638"/>
            <a:ext cx="1717343" cy="461665"/>
            <a:chOff x="4105107" y="5814638"/>
            <a:chExt cx="1717343" cy="461665"/>
          </a:xfrm>
        </p:grpSpPr>
        <p:sp>
          <p:nvSpPr>
            <p:cNvPr id="18" name="TextBox 17"/>
            <p:cNvSpPr txBox="1"/>
            <p:nvPr/>
          </p:nvSpPr>
          <p:spPr>
            <a:xfrm>
              <a:off x="4105107" y="5814638"/>
              <a:ext cx="1717343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14 e- total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4105107" y="5814638"/>
              <a:ext cx="1717343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353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Lewis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Draw single bonds from central atom to all surrounding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atoms (each bond =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electrons)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Fill octets with lone pairs or multiple bonds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46337" y="3802328"/>
            <a:ext cx="1290213" cy="1294629"/>
            <a:chOff x="2010829" y="2841819"/>
            <a:chExt cx="1290213" cy="1294629"/>
          </a:xfrm>
        </p:grpSpPr>
        <p:sp>
          <p:nvSpPr>
            <p:cNvPr id="7" name="Rectangle 6"/>
            <p:cNvSpPr/>
            <p:nvPr/>
          </p:nvSpPr>
          <p:spPr>
            <a:xfrm>
              <a:off x="2405453" y="3287425"/>
              <a:ext cx="41123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436938" y="2841819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28322" y="370556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10829" y="327833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30528" y="3285545"/>
              <a:ext cx="47051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Cl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20353" y="3810521"/>
            <a:ext cx="1290213" cy="1294629"/>
            <a:chOff x="2010829" y="2841819"/>
            <a:chExt cx="1290213" cy="1294629"/>
          </a:xfrm>
        </p:grpSpPr>
        <p:grpSp>
          <p:nvGrpSpPr>
            <p:cNvPr id="13" name="Group 12"/>
            <p:cNvGrpSpPr/>
            <p:nvPr/>
          </p:nvGrpSpPr>
          <p:grpSpPr>
            <a:xfrm>
              <a:off x="2314753" y="3211398"/>
              <a:ext cx="585765" cy="599123"/>
              <a:chOff x="4536938" y="2536248"/>
              <a:chExt cx="585765" cy="599123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627638" y="2612275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C</a:t>
                </a: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H="1">
                <a:off x="4536938" y="2829121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4955048" y="2826443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4839201" y="2966554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4838879" y="2536248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2436938" y="2841819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28322" y="370556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10829" y="3278331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830528" y="3285545"/>
              <a:ext cx="47051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Cl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843954" y="3825658"/>
            <a:ext cx="1290213" cy="1294629"/>
            <a:chOff x="2087756" y="2146688"/>
            <a:chExt cx="1290213" cy="1294629"/>
          </a:xfrm>
        </p:grpSpPr>
        <p:grpSp>
          <p:nvGrpSpPr>
            <p:cNvPr id="24" name="Group 23"/>
            <p:cNvGrpSpPr/>
            <p:nvPr/>
          </p:nvGrpSpPr>
          <p:grpSpPr>
            <a:xfrm>
              <a:off x="2087756" y="2146688"/>
              <a:ext cx="1290213" cy="1294629"/>
              <a:chOff x="2010829" y="2841819"/>
              <a:chExt cx="1290213" cy="1294629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2314753" y="3211398"/>
                <a:ext cx="585765" cy="599123"/>
                <a:chOff x="4536938" y="2536248"/>
                <a:chExt cx="585765" cy="599123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4627638" y="2612275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4536938" y="2829121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H="1">
                  <a:off x="4955048" y="2826443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4839201" y="2966554"/>
                  <a:ext cx="1" cy="168817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V="1">
                  <a:off x="4838879" y="2536248"/>
                  <a:ext cx="1" cy="168817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Rectangle 34"/>
              <p:cNvSpPr/>
              <p:nvPr/>
            </p:nvSpPr>
            <p:spPr>
              <a:xfrm>
                <a:off x="2436938" y="2841819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428322" y="3705561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010829" y="3278331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830528" y="3285545"/>
                <a:ext cx="47051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Cl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116834" y="2634679"/>
              <a:ext cx="117187" cy="45719"/>
              <a:chOff x="5913489" y="2644532"/>
              <a:chExt cx="117187" cy="45719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5913489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984957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116033" y="2961524"/>
              <a:ext cx="117187" cy="45719"/>
              <a:chOff x="5913489" y="2644532"/>
              <a:chExt cx="117187" cy="45719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5913489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984957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 rot="5400000">
              <a:off x="3273920" y="2805823"/>
              <a:ext cx="117187" cy="45719"/>
              <a:chOff x="5913489" y="2644532"/>
              <a:chExt cx="117187" cy="45719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13489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984957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45" name="Straight Arrow Connector 44"/>
          <p:cNvCxnSpPr/>
          <p:nvPr/>
        </p:nvCxnSpPr>
        <p:spPr>
          <a:xfrm>
            <a:off x="1664064" y="4449059"/>
            <a:ext cx="1749130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956519" y="4449059"/>
            <a:ext cx="1749130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442130" y="4578861"/>
            <a:ext cx="2282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Add a bond between the C and each atom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36948" y="4571040"/>
            <a:ext cx="2282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Century Gothic"/>
                <a:cs typeface="Century Gothic"/>
              </a:rPr>
              <a:t>Add three lone pairs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  <a:latin typeface="Century Gothic"/>
                <a:cs typeface="Century Gothic"/>
              </a:rPr>
              <a:t>to </a:t>
            </a:r>
            <a:r>
              <a:rPr lang="en-US" sz="1400" dirty="0" err="1" smtClean="0">
                <a:solidFill>
                  <a:schemeClr val="tx2"/>
                </a:solidFill>
                <a:latin typeface="Century Gothic"/>
                <a:cs typeface="Century Gothic"/>
              </a:rPr>
              <a:t>Cl</a:t>
            </a:r>
            <a:r>
              <a:rPr lang="en-US" sz="1400" dirty="0" smtClean="0">
                <a:solidFill>
                  <a:schemeClr val="tx2"/>
                </a:solidFill>
                <a:latin typeface="Century Gothic"/>
                <a:cs typeface="Century Gothic"/>
              </a:rPr>
              <a:t> to form an octet</a:t>
            </a:r>
            <a:endParaRPr lang="en-US" sz="1400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63194" y="3343582"/>
            <a:ext cx="2282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8 electrons around C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4315236" y="3648881"/>
            <a:ext cx="222087" cy="664768"/>
          </a:xfrm>
          <a:prstGeom prst="straightConnector1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822855" y="3341104"/>
            <a:ext cx="2282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8 electrons around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Cl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7990219" y="3651359"/>
            <a:ext cx="201216" cy="610811"/>
          </a:xfrm>
          <a:prstGeom prst="straightConnector1">
            <a:avLst/>
          </a:prstGeom>
          <a:ln w="19050" cmpd="sng"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43820" y="5468620"/>
            <a:ext cx="2282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electrons around H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3859389" y="5069418"/>
            <a:ext cx="162278" cy="440971"/>
          </a:xfrm>
          <a:prstGeom prst="straightConnector1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008833" y="5468620"/>
            <a:ext cx="288261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14 electrons used altogether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964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Lewis Sample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Formula: 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arrangement of atoms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total number of valence electrons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1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  x  4 e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=  4 e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=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4 H  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=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755922" y="2685974"/>
            <a:ext cx="1630368" cy="1289004"/>
            <a:chOff x="2048063" y="4837159"/>
            <a:chExt cx="1630368" cy="1289004"/>
          </a:xfrm>
        </p:grpSpPr>
        <p:grpSp>
          <p:nvGrpSpPr>
            <p:cNvPr id="8" name="Group 7"/>
            <p:cNvGrpSpPr/>
            <p:nvPr/>
          </p:nvGrpSpPr>
          <p:grpSpPr>
            <a:xfrm>
              <a:off x="2048063" y="5268046"/>
              <a:ext cx="1630368" cy="858117"/>
              <a:chOff x="2010829" y="3278331"/>
              <a:chExt cx="1630368" cy="858117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410021" y="3287425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C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263808" y="3280818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28322" y="3705561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010829" y="3278331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830528" y="3285545"/>
                <a:ext cx="42987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O</a:t>
                </a: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2468333" y="4837159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167094" y="6053625"/>
            <a:ext cx="1717343" cy="461665"/>
            <a:chOff x="4105107" y="5814638"/>
            <a:chExt cx="1717343" cy="461665"/>
          </a:xfrm>
        </p:grpSpPr>
        <p:sp>
          <p:nvSpPr>
            <p:cNvPr id="22" name="TextBox 21"/>
            <p:cNvSpPr txBox="1"/>
            <p:nvPr/>
          </p:nvSpPr>
          <p:spPr>
            <a:xfrm>
              <a:off x="4105107" y="5814638"/>
              <a:ext cx="1717343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14 e- total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105107" y="5814638"/>
              <a:ext cx="1717343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187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Lewis Sample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Draw single bonds from central atom to all surrounding atoms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Fill octets with lone pairs or multiple bonds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614783" y="4020962"/>
            <a:ext cx="1630368" cy="1289004"/>
            <a:chOff x="2048063" y="4837159"/>
            <a:chExt cx="1630368" cy="1289004"/>
          </a:xfrm>
        </p:grpSpPr>
        <p:grpSp>
          <p:nvGrpSpPr>
            <p:cNvPr id="7" name="Group 6"/>
            <p:cNvGrpSpPr/>
            <p:nvPr/>
          </p:nvGrpSpPr>
          <p:grpSpPr>
            <a:xfrm>
              <a:off x="2048063" y="5268046"/>
              <a:ext cx="1630368" cy="858117"/>
              <a:chOff x="2010829" y="3278331"/>
              <a:chExt cx="1630368" cy="858117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314753" y="3287425"/>
                <a:ext cx="1032518" cy="523096"/>
                <a:chOff x="4536938" y="2612275"/>
                <a:chExt cx="1032518" cy="523096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4632206" y="2612275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flipH="1">
                  <a:off x="4536938" y="2829121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4955048" y="2826443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4839201" y="2966554"/>
                  <a:ext cx="1" cy="168817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5395720" y="2826443"/>
                  <a:ext cx="173736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Rectangle 10"/>
              <p:cNvSpPr/>
              <p:nvPr/>
            </p:nvSpPr>
            <p:spPr>
              <a:xfrm>
                <a:off x="3263808" y="3280818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428322" y="3705561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010829" y="3278331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830528" y="3285545"/>
                <a:ext cx="42987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O</a:t>
                </a: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2648089" y="5206738"/>
              <a:ext cx="1" cy="168817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468333" y="4837159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3604880" y="4675111"/>
            <a:ext cx="1558650" cy="267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630188" y="4033287"/>
            <a:ext cx="1630368" cy="1289004"/>
            <a:chOff x="2048063" y="4562236"/>
            <a:chExt cx="1630368" cy="1289004"/>
          </a:xfrm>
        </p:grpSpPr>
        <p:grpSp>
          <p:nvGrpSpPr>
            <p:cNvPr id="23" name="Group 22"/>
            <p:cNvGrpSpPr/>
            <p:nvPr/>
          </p:nvGrpSpPr>
          <p:grpSpPr>
            <a:xfrm>
              <a:off x="2048063" y="4562236"/>
              <a:ext cx="1630368" cy="1289004"/>
              <a:chOff x="2048063" y="4837159"/>
              <a:chExt cx="1630368" cy="1289004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2048063" y="5268046"/>
                <a:ext cx="1630368" cy="858117"/>
                <a:chOff x="2010829" y="3278331"/>
                <a:chExt cx="1630368" cy="858117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2314753" y="3287425"/>
                  <a:ext cx="1032518" cy="523096"/>
                  <a:chOff x="4536938" y="2612275"/>
                  <a:chExt cx="1032518" cy="523096"/>
                </a:xfrm>
              </p:grpSpPr>
              <p:sp>
                <p:nvSpPr>
                  <p:cNvPr id="38" name="Rectangle 37"/>
                  <p:cNvSpPr/>
                  <p:nvPr/>
                </p:nvSpPr>
                <p:spPr>
                  <a:xfrm>
                    <a:off x="4632206" y="2612275"/>
                    <a:ext cx="411238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C</a:t>
                    </a:r>
                  </a:p>
                </p:txBody>
              </p:sp>
              <p:cxnSp>
                <p:nvCxnSpPr>
                  <p:cNvPr id="39" name="Straight Connector 38"/>
                  <p:cNvCxnSpPr/>
                  <p:nvPr/>
                </p:nvCxnSpPr>
                <p:spPr>
                  <a:xfrm flipH="1">
                    <a:off x="4536938" y="2829121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 flipH="1">
                    <a:off x="4955048" y="2826443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flipV="1">
                    <a:off x="4839201" y="2966554"/>
                    <a:ext cx="1" cy="168817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 flipV="1">
                    <a:off x="5395720" y="2826443"/>
                    <a:ext cx="173736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" name="Rectangle 33"/>
                <p:cNvSpPr/>
                <p:nvPr/>
              </p:nvSpPr>
              <p:spPr>
                <a:xfrm>
                  <a:off x="3263808" y="3280818"/>
                  <a:ext cx="377389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2428322" y="3705561"/>
                  <a:ext cx="377389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010829" y="3278331"/>
                  <a:ext cx="377389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830528" y="3285545"/>
                  <a:ext cx="429875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O</a:t>
                  </a:r>
                </a:p>
              </p:txBody>
            </p:sp>
          </p:grpSp>
          <p:cxnSp>
            <p:nvCxnSpPr>
              <p:cNvPr id="31" name="Straight Connector 30"/>
              <p:cNvCxnSpPr/>
              <p:nvPr/>
            </p:nvCxnSpPr>
            <p:spPr>
              <a:xfrm flipV="1">
                <a:off x="2648089" y="5206738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2468333" y="4837159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021544" y="5054913"/>
              <a:ext cx="117187" cy="45719"/>
              <a:chOff x="5913489" y="2644532"/>
              <a:chExt cx="117187" cy="45719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13489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984957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021544" y="5347070"/>
              <a:ext cx="117187" cy="45719"/>
              <a:chOff x="5913489" y="2644532"/>
              <a:chExt cx="117187" cy="45719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5913489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984957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5654642" y="5622508"/>
            <a:ext cx="173047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14 electrons used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74965" y="5156084"/>
            <a:ext cx="1141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 octet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2649968" y="4827547"/>
            <a:ext cx="1" cy="376465"/>
          </a:xfrm>
          <a:prstGeom prst="straightConnector1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614783" y="5623208"/>
            <a:ext cx="2282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nly 10 electrons used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87208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Lewis Sample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Formula: N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the arrangement of atoms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	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total number of valence electrons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N    x    5 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=    10 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07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763</TotalTime>
  <Words>563</Words>
  <Application>Microsoft Macintosh PowerPoint</Application>
  <PresentationFormat>On-screen Show (4:3)</PresentationFormat>
  <Paragraphs>176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Lewis Structures</vt:lpstr>
      <vt:lpstr>Molecular Formula</vt:lpstr>
      <vt:lpstr>Lewis Structures</vt:lpstr>
      <vt:lpstr>Hints for Arrangements</vt:lpstr>
      <vt:lpstr>Lewis Sample</vt:lpstr>
      <vt:lpstr>Lewis Sample</vt:lpstr>
      <vt:lpstr>Lewis Sample #2</vt:lpstr>
      <vt:lpstr>Lewis Sample #2</vt:lpstr>
      <vt:lpstr>Lewis Sample #3</vt:lpstr>
      <vt:lpstr>Lewis Sample #3</vt:lpstr>
      <vt:lpstr>Example #1</vt:lpstr>
      <vt:lpstr>Example #1 Solved</vt:lpstr>
      <vt:lpstr>Example #2</vt:lpstr>
      <vt:lpstr>Example #3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30</cp:revision>
  <dcterms:created xsi:type="dcterms:W3CDTF">2014-03-08T16:53:10Z</dcterms:created>
  <dcterms:modified xsi:type="dcterms:W3CDTF">2015-09-07T06:43:55Z</dcterms:modified>
</cp:coreProperties>
</file>