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7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96866-A324-DC41-9EE7-0FC9185CF4B3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2FE-7B5F-6348-B3AF-4B55F412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29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970BA-E9CC-0A48-922D-438163507BAE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2B460-4927-E44E-8215-A08599624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8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2709-90F0-7149-B353-4952B5934366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925F-C703-9C40-9067-93AE4D68FF81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3A4-9294-DC4F-9064-F553C67C8AC8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4656-174E-D64B-840F-635D753AE6D3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79D2-2F46-F544-ACC6-7252B4F166CA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5E1A-D798-F344-A076-022D7FBD1CD2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4143-36ED-EF4C-BF18-F3893847ADAC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6E7-2F0D-CA4B-B3D8-539988558441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891F-4B27-9F46-9F8C-E7AB690F3948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A2B3-0099-344F-AA87-9B50E52C79BA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515C-FF31-3348-B5DA-1B12EDAC41B7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476517-C359-8448-8FE2-4EC6C30AA61E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4.1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nonmetal like oxygen forms both ionic and covalent bonds, depending on the identity of the element to which it bonds. What type of bonding is observed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Explain why two different types of bonding are observed.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9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Covalent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molecules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formed when electrons are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between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covalent bond is formed when one electron is shared from each of the atoms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electrons total in a bond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580" y="4702073"/>
            <a:ext cx="34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16946" y="4702073"/>
            <a:ext cx="360367" cy="430887"/>
            <a:chOff x="1416946" y="4702073"/>
            <a:chExt cx="360367" cy="430887"/>
          </a:xfrm>
        </p:grpSpPr>
        <p:sp>
          <p:nvSpPr>
            <p:cNvPr id="5" name="TextBox 4"/>
            <p:cNvSpPr txBox="1"/>
            <p:nvPr/>
          </p:nvSpPr>
          <p:spPr>
            <a:xfrm>
              <a:off x="1416946" y="4702073"/>
              <a:ext cx="3410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722449" y="4872112"/>
              <a:ext cx="54864" cy="548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2765890" y="4872112"/>
            <a:ext cx="54864" cy="5486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4664" y="4702073"/>
            <a:ext cx="7709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  H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32112" y="4844680"/>
            <a:ext cx="54864" cy="5486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32112" y="4950025"/>
            <a:ext cx="54864" cy="5486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9788" y="4699438"/>
            <a:ext cx="34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+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22952" y="4923734"/>
            <a:ext cx="810381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9560" y="4035234"/>
            <a:ext cx="214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Hydrogen atoms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17" name="Straight Arrow Connector 16"/>
          <p:cNvCxnSpPr>
            <a:endCxn id="5" idx="0"/>
          </p:cNvCxnSpPr>
          <p:nvPr/>
        </p:nvCxnSpPr>
        <p:spPr>
          <a:xfrm flipH="1">
            <a:off x="1587450" y="4404566"/>
            <a:ext cx="189863" cy="29750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0"/>
          </p:cNvCxnSpPr>
          <p:nvPr/>
        </p:nvCxnSpPr>
        <p:spPr>
          <a:xfrm>
            <a:off x="2882496" y="4401931"/>
            <a:ext cx="31588" cy="300142"/>
          </a:xfrm>
          <a:prstGeom prst="straightConnector1">
            <a:avLst/>
          </a:prstGeom>
          <a:ln>
            <a:solidFill>
              <a:srgbClr val="2F589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4664" y="5377806"/>
            <a:ext cx="306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Two electrons are shared in a covalent bond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862786" y="5130326"/>
            <a:ext cx="0" cy="247480"/>
          </a:xfrm>
          <a:prstGeom prst="straightConnector1">
            <a:avLst/>
          </a:prstGeom>
          <a:ln>
            <a:solidFill>
              <a:srgbClr val="2F589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2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molecule is a discrete group of atoms held together by covalent bonds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Covalent bonds formed between two nonmetals or a nonmetal and a metalloid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72754" y="3986431"/>
            <a:ext cx="2604445" cy="1102146"/>
            <a:chOff x="708013" y="3715288"/>
            <a:chExt cx="2604445" cy="1102146"/>
          </a:xfrm>
        </p:grpSpPr>
        <p:grpSp>
          <p:nvGrpSpPr>
            <p:cNvPr id="30" name="Group 29"/>
            <p:cNvGrpSpPr/>
            <p:nvPr/>
          </p:nvGrpSpPr>
          <p:grpSpPr>
            <a:xfrm>
              <a:off x="708013" y="3715288"/>
              <a:ext cx="1041491" cy="1102146"/>
              <a:chOff x="708013" y="3715288"/>
              <a:chExt cx="1041491" cy="110214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019573" y="4061573"/>
                <a:ext cx="41403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rgbClr val="404040"/>
                    </a:solidFill>
                    <a:latin typeface="Century Gothic"/>
                    <a:cs typeface="Century Gothic"/>
                  </a:rPr>
                  <a:t>C</a:t>
                </a:r>
                <a:endParaRPr lang="en-US" sz="2200" dirty="0">
                  <a:solidFill>
                    <a:srgbClr val="404040"/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708013" y="3715288"/>
                <a:ext cx="1041491" cy="1102146"/>
                <a:chOff x="703327" y="3715288"/>
                <a:chExt cx="1041491" cy="1102146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008830" y="4100569"/>
                  <a:ext cx="430485" cy="362839"/>
                  <a:chOff x="1008830" y="4100569"/>
                  <a:chExt cx="430485" cy="362839"/>
                </a:xfrm>
              </p:grpSpPr>
              <p:sp>
                <p:nvSpPr>
                  <p:cNvPr id="13" name="Oval 12"/>
                  <p:cNvSpPr/>
                  <p:nvPr/>
                </p:nvSpPr>
                <p:spPr>
                  <a:xfrm>
                    <a:off x="1008830" y="4311008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1384451" y="4311008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1161230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1252512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1161230" y="4100569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1252512" y="4100569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703327" y="3715288"/>
                  <a:ext cx="1041491" cy="1102146"/>
                  <a:chOff x="703327" y="3715288"/>
                  <a:chExt cx="1041491" cy="1102146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703327" y="4061026"/>
                    <a:ext cx="360367" cy="430887"/>
                    <a:chOff x="1416946" y="4702073"/>
                    <a:chExt cx="360367" cy="430887"/>
                  </a:xfrm>
                </p:grpSpPr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1416946" y="4702073"/>
                      <a:ext cx="341008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9" name="Oval 8"/>
                    <p:cNvSpPr/>
                    <p:nvPr/>
                  </p:nvSpPr>
                  <p:spPr>
                    <a:xfrm>
                      <a:off x="1722449" y="4872112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0" name="Group 9"/>
                  <p:cNvGrpSpPr/>
                  <p:nvPr/>
                </p:nvGrpSpPr>
                <p:grpSpPr>
                  <a:xfrm flipH="1">
                    <a:off x="1384451" y="4061026"/>
                    <a:ext cx="360367" cy="430887"/>
                    <a:chOff x="1416946" y="4702073"/>
                    <a:chExt cx="360367" cy="430887"/>
                  </a:xfrm>
                </p:grpSpPr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1416946" y="4702073"/>
                      <a:ext cx="341008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1722449" y="4872112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051531" y="4386547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1056217" y="371528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</p:grpSp>
          </p:grpSp>
        </p:grpSp>
        <p:sp>
          <p:nvSpPr>
            <p:cNvPr id="50" name="TextBox 49"/>
            <p:cNvSpPr txBox="1"/>
            <p:nvPr/>
          </p:nvSpPr>
          <p:spPr>
            <a:xfrm>
              <a:off x="1872639" y="4070924"/>
              <a:ext cx="3608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=</a:t>
              </a:r>
              <a:endParaRPr lang="en-US" sz="22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2270967" y="3724639"/>
              <a:ext cx="1041491" cy="1092795"/>
              <a:chOff x="2270967" y="3724639"/>
              <a:chExt cx="1041491" cy="109279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270967" y="3724639"/>
                <a:ext cx="1041491" cy="1092795"/>
                <a:chOff x="708013" y="3715288"/>
                <a:chExt cx="1041491" cy="1092795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019573" y="4061573"/>
                  <a:ext cx="414033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C</a:t>
                  </a:r>
                  <a:endParaRPr lang="en-US" sz="22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>
                  <a:off x="708013" y="3715288"/>
                  <a:ext cx="1041491" cy="1092795"/>
                  <a:chOff x="703327" y="3715288"/>
                  <a:chExt cx="1041491" cy="1092795"/>
                </a:xfrm>
              </p:grpSpPr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703327" y="4061026"/>
                    <a:ext cx="341008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 flipH="1">
                    <a:off x="1403810" y="4061026"/>
                    <a:ext cx="341008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044310" y="4377196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1040341" y="371528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</p:grpSp>
          </p:grpSp>
          <p:cxnSp>
            <p:nvCxnSpPr>
              <p:cNvPr id="52" name="Straight Connector 51"/>
              <p:cNvCxnSpPr>
                <a:endCxn id="40" idx="3"/>
              </p:cNvCxnSpPr>
              <p:nvPr/>
            </p:nvCxnSpPr>
            <p:spPr>
              <a:xfrm flipV="1">
                <a:off x="2932906" y="4285821"/>
                <a:ext cx="91440" cy="10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558317" y="4285713"/>
                <a:ext cx="91440" cy="10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2794219" y="4430175"/>
                <a:ext cx="0" cy="9816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2794219" y="4070377"/>
                <a:ext cx="0" cy="9816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3438882" y="4335427"/>
            <a:ext cx="2557745" cy="760618"/>
            <a:chOff x="4126127" y="4092509"/>
            <a:chExt cx="2557745" cy="760618"/>
          </a:xfrm>
        </p:grpSpPr>
        <p:grpSp>
          <p:nvGrpSpPr>
            <p:cNvPr id="58" name="Group 57"/>
            <p:cNvGrpSpPr/>
            <p:nvPr/>
          </p:nvGrpSpPr>
          <p:grpSpPr>
            <a:xfrm>
              <a:off x="4126127" y="4093240"/>
              <a:ext cx="1041491" cy="756408"/>
              <a:chOff x="708013" y="4061026"/>
              <a:chExt cx="1041491" cy="75640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040447" y="4061573"/>
                <a:ext cx="39336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rgbClr val="404040"/>
                    </a:solidFill>
                    <a:latin typeface="Century Gothic"/>
                    <a:cs typeface="Century Gothic"/>
                  </a:rPr>
                  <a:t>N</a:t>
                </a:r>
                <a:endParaRPr lang="en-US" sz="2200" dirty="0">
                  <a:solidFill>
                    <a:srgbClr val="404040"/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708013" y="4061026"/>
                <a:ext cx="1041491" cy="756408"/>
                <a:chOff x="703327" y="4061026"/>
                <a:chExt cx="1041491" cy="756408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1008830" y="4100569"/>
                  <a:ext cx="430485" cy="362839"/>
                  <a:chOff x="1008830" y="4100569"/>
                  <a:chExt cx="430485" cy="362839"/>
                </a:xfrm>
              </p:grpSpPr>
              <p:sp>
                <p:nvSpPr>
                  <p:cNvPr id="71" name="Oval 70"/>
                  <p:cNvSpPr/>
                  <p:nvPr/>
                </p:nvSpPr>
                <p:spPr>
                  <a:xfrm>
                    <a:off x="1008830" y="4311008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1384451" y="4311008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1161230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1252512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1161230" y="4100569"/>
                    <a:ext cx="54864" cy="54864"/>
                  </a:xfrm>
                  <a:prstGeom prst="ellipse">
                    <a:avLst/>
                  </a:prstGeom>
                  <a:solidFill>
                    <a:srgbClr val="2F5897"/>
                  </a:solidFill>
                  <a:ln>
                    <a:solidFill>
                      <a:srgbClr val="2F5897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1252512" y="4100569"/>
                    <a:ext cx="54864" cy="54864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03327" y="4061026"/>
                  <a:ext cx="1041491" cy="756408"/>
                  <a:chOff x="703327" y="4061026"/>
                  <a:chExt cx="1041491" cy="756408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703327" y="4061026"/>
                    <a:ext cx="360367" cy="430887"/>
                    <a:chOff x="1416946" y="4702073"/>
                    <a:chExt cx="360367" cy="430887"/>
                  </a:xfrm>
                </p:grpSpPr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1416946" y="4702073"/>
                      <a:ext cx="341008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1722449" y="4872112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 flipH="1">
                    <a:off x="1384451" y="4061026"/>
                    <a:ext cx="360367" cy="430887"/>
                    <a:chOff x="1416946" y="4702073"/>
                    <a:chExt cx="360367" cy="430887"/>
                  </a:xfrm>
                </p:grpSpPr>
                <p:sp>
                  <p:nvSpPr>
                    <p:cNvPr id="67" name="TextBox 66"/>
                    <p:cNvSpPr txBox="1"/>
                    <p:nvPr/>
                  </p:nvSpPr>
                  <p:spPr>
                    <a:xfrm>
                      <a:off x="1416946" y="4702073"/>
                      <a:ext cx="341008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1722449" y="4872112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051531" y="4386547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</p:grpSp>
        <p:sp>
          <p:nvSpPr>
            <p:cNvPr id="77" name="TextBox 76"/>
            <p:cNvSpPr txBox="1"/>
            <p:nvPr/>
          </p:nvSpPr>
          <p:spPr>
            <a:xfrm>
              <a:off x="5319057" y="4092509"/>
              <a:ext cx="3608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=</a:t>
              </a:r>
              <a:endParaRPr lang="en-US" sz="22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642381" y="4106070"/>
              <a:ext cx="1041491" cy="747057"/>
              <a:chOff x="2270967" y="4070377"/>
              <a:chExt cx="1041491" cy="747057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2270967" y="4070377"/>
                <a:ext cx="1041491" cy="747057"/>
                <a:chOff x="708013" y="4061026"/>
                <a:chExt cx="1041491" cy="74705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036968" y="4061573"/>
                  <a:ext cx="39336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N</a:t>
                  </a:r>
                  <a:endParaRPr lang="en-US" sz="22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  <p:grpSp>
              <p:nvGrpSpPr>
                <p:cNvPr id="86" name="Group 85"/>
                <p:cNvGrpSpPr/>
                <p:nvPr/>
              </p:nvGrpSpPr>
              <p:grpSpPr>
                <a:xfrm>
                  <a:off x="708013" y="4061026"/>
                  <a:ext cx="1041491" cy="747057"/>
                  <a:chOff x="703327" y="4061026"/>
                  <a:chExt cx="1041491" cy="747057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703327" y="4061026"/>
                    <a:ext cx="341008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 flipH="1">
                    <a:off x="1403810" y="4061026"/>
                    <a:ext cx="341008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1044310" y="4377196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cxnSp>
            <p:nvCxnSpPr>
              <p:cNvPr id="81" name="Straight Connector 80"/>
              <p:cNvCxnSpPr>
                <a:endCxn id="88" idx="3"/>
              </p:cNvCxnSpPr>
              <p:nvPr/>
            </p:nvCxnSpPr>
            <p:spPr>
              <a:xfrm flipV="1">
                <a:off x="2932906" y="4285821"/>
                <a:ext cx="91440" cy="10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558317" y="4285713"/>
                <a:ext cx="91440" cy="10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2794219" y="4430175"/>
                <a:ext cx="0" cy="9816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Oval 90"/>
            <p:cNvSpPr/>
            <p:nvPr/>
          </p:nvSpPr>
          <p:spPr>
            <a:xfrm>
              <a:off x="6090468" y="4156736"/>
              <a:ext cx="54864" cy="54864"/>
            </a:xfrm>
            <a:prstGeom prst="ellipse">
              <a:avLst/>
            </a:prstGeom>
            <a:solidFill>
              <a:srgbClr val="2F5897"/>
            </a:solidFill>
            <a:ln>
              <a:solidFill>
                <a:srgbClr val="2F58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6181750" y="4156736"/>
              <a:ext cx="54864" cy="54864"/>
            </a:xfrm>
            <a:prstGeom prst="ellipse">
              <a:avLst/>
            </a:prstGeom>
            <a:solidFill>
              <a:srgbClr val="2F5897"/>
            </a:solidFill>
            <a:ln>
              <a:solidFill>
                <a:srgbClr val="2F58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686846" y="4343718"/>
            <a:ext cx="2246296" cy="760618"/>
            <a:chOff x="4437576" y="4092509"/>
            <a:chExt cx="2246296" cy="760618"/>
          </a:xfrm>
        </p:grpSpPr>
        <p:grpSp>
          <p:nvGrpSpPr>
            <p:cNvPr id="96" name="Group 95"/>
            <p:cNvGrpSpPr/>
            <p:nvPr/>
          </p:nvGrpSpPr>
          <p:grpSpPr>
            <a:xfrm>
              <a:off x="4437576" y="4093240"/>
              <a:ext cx="730042" cy="756408"/>
              <a:chOff x="1019462" y="4061026"/>
              <a:chExt cx="730042" cy="756408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1019462" y="4061573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rgbClr val="404040"/>
                    </a:solidFill>
                    <a:latin typeface="Century Gothic"/>
                    <a:cs typeface="Century Gothic"/>
                  </a:rPr>
                  <a:t>O</a:t>
                </a: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1040948" y="4061026"/>
                <a:ext cx="708556" cy="756408"/>
                <a:chOff x="1036262" y="4061026"/>
                <a:chExt cx="708556" cy="756408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>
                  <a:off x="1036262" y="4100569"/>
                  <a:ext cx="403053" cy="362839"/>
                  <a:chOff x="1036262" y="4100569"/>
                  <a:chExt cx="403053" cy="362839"/>
                </a:xfrm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1036262" y="4311008"/>
                    <a:ext cx="54864" cy="54864"/>
                  </a:xfrm>
                  <a:prstGeom prst="ellipse">
                    <a:avLst/>
                  </a:prstGeom>
                  <a:solidFill>
                    <a:srgbClr val="2F5897"/>
                  </a:solidFill>
                  <a:ln>
                    <a:solidFill>
                      <a:srgbClr val="2F5897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1384451" y="4311008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1161230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1252512" y="4408544"/>
                    <a:ext cx="54864" cy="54864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161230" y="4100569"/>
                    <a:ext cx="54864" cy="54864"/>
                  </a:xfrm>
                  <a:prstGeom prst="ellipse">
                    <a:avLst/>
                  </a:prstGeom>
                  <a:solidFill>
                    <a:srgbClr val="2F5897"/>
                  </a:solidFill>
                  <a:ln>
                    <a:solidFill>
                      <a:srgbClr val="2F5897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1252512" y="4100569"/>
                    <a:ext cx="54864" cy="54864"/>
                  </a:xfrm>
                  <a:prstGeom prst="ellipse">
                    <a:avLst/>
                  </a:prstGeom>
                  <a:solidFill>
                    <a:srgbClr val="2F5897"/>
                  </a:solidFill>
                  <a:ln>
                    <a:solidFill>
                      <a:srgbClr val="2F5897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1036262" y="4061026"/>
                  <a:ext cx="708556" cy="756408"/>
                  <a:chOff x="1036262" y="4061026"/>
                  <a:chExt cx="708556" cy="756408"/>
                </a:xfrm>
              </p:grpSpPr>
              <p:sp>
                <p:nvSpPr>
                  <p:cNvPr id="120" name="Oval 119"/>
                  <p:cNvSpPr/>
                  <p:nvPr/>
                </p:nvSpPr>
                <p:spPr>
                  <a:xfrm>
                    <a:off x="1036262" y="4231065"/>
                    <a:ext cx="54864" cy="54864"/>
                  </a:xfrm>
                  <a:prstGeom prst="ellipse">
                    <a:avLst/>
                  </a:prstGeom>
                  <a:solidFill>
                    <a:srgbClr val="2F5897"/>
                  </a:solidFill>
                  <a:ln>
                    <a:solidFill>
                      <a:srgbClr val="2F5897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115" name="Group 114"/>
                  <p:cNvGrpSpPr/>
                  <p:nvPr/>
                </p:nvGrpSpPr>
                <p:grpSpPr>
                  <a:xfrm flipH="1">
                    <a:off x="1384451" y="4061026"/>
                    <a:ext cx="360367" cy="430887"/>
                    <a:chOff x="1416946" y="4702073"/>
                    <a:chExt cx="360367" cy="430887"/>
                  </a:xfrm>
                </p:grpSpPr>
                <p:sp>
                  <p:nvSpPr>
                    <p:cNvPr id="117" name="TextBox 116"/>
                    <p:cNvSpPr txBox="1"/>
                    <p:nvPr/>
                  </p:nvSpPr>
                  <p:spPr>
                    <a:xfrm>
                      <a:off x="1416946" y="4702073"/>
                      <a:ext cx="341008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1722449" y="4872112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1051531" y="4386547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</p:grpSp>
        <p:sp>
          <p:nvSpPr>
            <p:cNvPr id="97" name="TextBox 96"/>
            <p:cNvSpPr txBox="1"/>
            <p:nvPr/>
          </p:nvSpPr>
          <p:spPr>
            <a:xfrm>
              <a:off x="5319057" y="4092509"/>
              <a:ext cx="3608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=</a:t>
              </a:r>
              <a:endParaRPr lang="en-US" sz="22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951644" y="4106070"/>
              <a:ext cx="732228" cy="747057"/>
              <a:chOff x="2580230" y="4070377"/>
              <a:chExt cx="732228" cy="747057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2580230" y="4070377"/>
                <a:ext cx="732228" cy="747057"/>
                <a:chOff x="1017276" y="4061026"/>
                <a:chExt cx="732228" cy="747057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017276" y="4061573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1048996" y="4061026"/>
                  <a:ext cx="700508" cy="747057"/>
                  <a:chOff x="1044310" y="4061026"/>
                  <a:chExt cx="700508" cy="747057"/>
                </a:xfrm>
              </p:grpSpPr>
              <p:sp>
                <p:nvSpPr>
                  <p:cNvPr id="108" name="TextBox 107"/>
                  <p:cNvSpPr txBox="1"/>
                  <p:nvPr/>
                </p:nvSpPr>
                <p:spPr>
                  <a:xfrm flipH="1">
                    <a:off x="1403810" y="4061026"/>
                    <a:ext cx="341008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044310" y="4377196"/>
                    <a:ext cx="37738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cxnSp>
            <p:nvCxnSpPr>
              <p:cNvPr id="102" name="Straight Connector 101"/>
              <p:cNvCxnSpPr>
                <a:endCxn id="108" idx="3"/>
              </p:cNvCxnSpPr>
              <p:nvPr/>
            </p:nvCxnSpPr>
            <p:spPr>
              <a:xfrm flipV="1">
                <a:off x="2932906" y="4285821"/>
                <a:ext cx="91440" cy="10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2794219" y="4430175"/>
                <a:ext cx="0" cy="9816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Oval 98"/>
            <p:cNvSpPr/>
            <p:nvPr/>
          </p:nvSpPr>
          <p:spPr>
            <a:xfrm>
              <a:off x="6090468" y="4156736"/>
              <a:ext cx="54864" cy="54864"/>
            </a:xfrm>
            <a:prstGeom prst="ellipse">
              <a:avLst/>
            </a:prstGeom>
            <a:solidFill>
              <a:srgbClr val="2F5897"/>
            </a:solidFill>
            <a:ln>
              <a:solidFill>
                <a:srgbClr val="2F58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181750" y="4156736"/>
              <a:ext cx="54864" cy="54864"/>
            </a:xfrm>
            <a:prstGeom prst="ellipse">
              <a:avLst/>
            </a:prstGeom>
            <a:solidFill>
              <a:srgbClr val="2F5897"/>
            </a:solidFill>
            <a:ln>
              <a:solidFill>
                <a:srgbClr val="2F58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7" name="Oval 126"/>
          <p:cNvSpPr/>
          <p:nvPr/>
        </p:nvSpPr>
        <p:spPr>
          <a:xfrm>
            <a:off x="8223797" y="4582198"/>
            <a:ext cx="54864" cy="54864"/>
          </a:xfrm>
          <a:prstGeom prst="ellipse">
            <a:avLst/>
          </a:prstGeom>
          <a:solidFill>
            <a:srgbClr val="2F5897"/>
          </a:solidFill>
          <a:ln>
            <a:solidFill>
              <a:srgbClr val="2F589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8223797" y="4502255"/>
            <a:ext cx="54864" cy="54864"/>
          </a:xfrm>
          <a:prstGeom prst="ellipse">
            <a:avLst/>
          </a:prstGeom>
          <a:solidFill>
            <a:srgbClr val="2F5897"/>
          </a:solidFill>
          <a:ln>
            <a:solidFill>
              <a:srgbClr val="2F589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706279" y="3675519"/>
            <a:ext cx="185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One lone pair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6667158" y="3675519"/>
            <a:ext cx="17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Two 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lone 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pairs</a:t>
            </a:r>
          </a:p>
        </p:txBody>
      </p:sp>
      <p:cxnSp>
        <p:nvCxnSpPr>
          <p:cNvPr id="132" name="Straight Arrow Connector 131"/>
          <p:cNvCxnSpPr>
            <a:endCxn id="59" idx="0"/>
          </p:cNvCxnSpPr>
          <p:nvPr/>
        </p:nvCxnSpPr>
        <p:spPr>
          <a:xfrm flipH="1">
            <a:off x="3968001" y="4044851"/>
            <a:ext cx="171364" cy="29185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5242486" y="4040315"/>
            <a:ext cx="215601" cy="29185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6765326" y="3995782"/>
            <a:ext cx="34049" cy="36204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8205201" y="4021948"/>
            <a:ext cx="54865" cy="36204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3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Electron Dot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Recall from chapter 2 “electrons” lecture, write symbol with a dot for each valence electron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use dot symbols to predict number of bonds formed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carbon has four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Forms four bonds to pair each of the electrons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nitrogen has five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Forms three bonds to pair each of the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04386" y="3330051"/>
            <a:ext cx="534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latin typeface="Century Gothic"/>
                <a:cs typeface="Century Gothic"/>
              </a:rPr>
              <a:t>C</a:t>
            </a:r>
            <a:endParaRPr lang="en-US" sz="42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6845" y="4669731"/>
            <a:ext cx="534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latin typeface="Century Gothic"/>
                <a:cs typeface="Century Gothic"/>
              </a:rPr>
              <a:t>N</a:t>
            </a:r>
          </a:p>
        </p:txBody>
      </p:sp>
      <p:sp>
        <p:nvSpPr>
          <p:cNvPr id="15" name="Oval 14"/>
          <p:cNvSpPr/>
          <p:nvPr/>
        </p:nvSpPr>
        <p:spPr>
          <a:xfrm>
            <a:off x="8186057" y="337955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459292" y="3659048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186057" y="398135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75405" y="3659048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66845" y="50355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231777" y="5304503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463647" y="50355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144145" y="4743793"/>
            <a:ext cx="91440" cy="9144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282665" y="4743793"/>
            <a:ext cx="91440" cy="9144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0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Recall goal is to fill octet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want a total of eight electrons around an atom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Exceptions: hydrogen (2 electrons) and boron (6 electrons)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3973951"/>
            <a:ext cx="8370473" cy="769441"/>
            <a:chOff x="555813" y="3986047"/>
            <a:chExt cx="8370473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555813" y="3986047"/>
              <a:ext cx="2830745" cy="76944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Century Gothic"/>
                  <a:cs typeface="Century Gothic"/>
                </a:rPr>
                <a:t>Predicted </a:t>
              </a:r>
            </a:p>
            <a:p>
              <a:pPr algn="ctr"/>
              <a:r>
                <a:rPr lang="en-US" sz="2200" dirty="0" smtClean="0">
                  <a:latin typeface="Century Gothic"/>
                  <a:cs typeface="Century Gothic"/>
                </a:rPr>
                <a:t>number of bonds</a:t>
              </a:r>
              <a:endParaRPr lang="en-US" sz="2200" dirty="0">
                <a:latin typeface="Century Gothic"/>
                <a:cs typeface="Century Gothic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17204" y="4187012"/>
              <a:ext cx="53090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entury Gothic"/>
                  <a:cs typeface="Century Gothic"/>
                </a:rPr>
                <a:t>=   8   –   number of valence electrons</a:t>
              </a:r>
              <a:endParaRPr lang="en-US" sz="2200" dirty="0">
                <a:latin typeface="Century Gothic"/>
                <a:cs typeface="Century Gothic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485" y="5389936"/>
            <a:ext cx="7924801" cy="442982"/>
            <a:chOff x="457200" y="5019524"/>
            <a:chExt cx="7924801" cy="442982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5031619"/>
              <a:ext cx="2830745" cy="4308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Century Gothic"/>
                  <a:cs typeface="Century Gothic"/>
                </a:rPr>
                <a:t>Number of bonds</a:t>
              </a:r>
              <a:endParaRPr lang="en-US" sz="2200" dirty="0">
                <a:latin typeface="Century Gothic"/>
                <a:cs typeface="Century Goth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64207" y="5019524"/>
              <a:ext cx="35562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entury Gothic"/>
                  <a:cs typeface="Century Gothic"/>
                </a:rPr>
                <a:t>=</a:t>
              </a:r>
              <a:endParaRPr lang="en-US" sz="2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79333" y="5026781"/>
              <a:ext cx="3029107" cy="4308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Century Gothic"/>
                  <a:cs typeface="Century Gothic"/>
                </a:rPr>
                <a:t>Number of lone pairs</a:t>
              </a:r>
              <a:endParaRPr lang="en-US" sz="2200" dirty="0">
                <a:latin typeface="Century Gothic"/>
                <a:cs typeface="Century Gothic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53081" y="5031619"/>
              <a:ext cx="35562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entury Gothic"/>
                  <a:cs typeface="Century Gothic"/>
                </a:rPr>
                <a:t>+</a:t>
              </a:r>
              <a:endParaRPr lang="en-US" sz="2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57067" y="5019524"/>
              <a:ext cx="524934" cy="4308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entury Gothic"/>
                  <a:cs typeface="Century Gothic"/>
                </a:rPr>
                <a:t>4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Bonding Patterns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9901" y="3841887"/>
            <a:ext cx="2586956" cy="1968892"/>
            <a:chOff x="163616" y="5164664"/>
            <a:chExt cx="2586956" cy="1968892"/>
          </a:xfrm>
        </p:grpSpPr>
        <p:sp>
          <p:nvSpPr>
            <p:cNvPr id="6" name="TextBox 5"/>
            <p:cNvSpPr txBox="1"/>
            <p:nvPr/>
          </p:nvSpPr>
          <p:spPr>
            <a:xfrm>
              <a:off x="457201" y="5164664"/>
              <a:ext cx="2293370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Number of bonds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90823" y="6368792"/>
              <a:ext cx="35562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entury Gothic"/>
                  <a:cs typeface="Century Gothic"/>
                </a:rPr>
                <a:t>=</a:t>
              </a:r>
              <a:endParaRPr lang="en-US" sz="2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616" y="6003390"/>
              <a:ext cx="2586956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Number of lone pairs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83515" y="5548987"/>
              <a:ext cx="35562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entury Gothic"/>
                  <a:cs typeface="Century Gothic"/>
                </a:rPr>
                <a:t>+</a:t>
              </a:r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1590" y="6764224"/>
              <a:ext cx="394090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B2631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11714" y="3274572"/>
            <a:ext cx="590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hydrogen    carbon    nitrogen    oxygen    halogen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11714" y="3856878"/>
            <a:ext cx="590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1                  4               3               2                1</a:t>
            </a:r>
            <a:endParaRPr lang="en-US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1714" y="4657097"/>
            <a:ext cx="590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</a:t>
            </a:r>
            <a:r>
              <a:rPr lang="en-US" u="sng" dirty="0" smtClean="0">
                <a:solidFill>
                  <a:srgbClr val="404040"/>
                </a:solidFill>
                <a:latin typeface="Century Gothic"/>
                <a:cs typeface="Century Gothic"/>
              </a:rPr>
              <a:t>0                  </a:t>
            </a:r>
            <a:r>
              <a:rPr lang="en-US" u="sng" dirty="0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r>
              <a:rPr lang="en-US" u="sng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       </a:t>
            </a:r>
            <a:r>
              <a:rPr lang="en-US" u="sng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lang="en-US" u="sng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       2                3</a:t>
            </a:r>
            <a:endParaRPr lang="en-US" u="sng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1714" y="5441447"/>
            <a:ext cx="590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          4               4               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           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14952" y="4039809"/>
            <a:ext cx="592667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14952" y="4857447"/>
            <a:ext cx="592667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07619" y="2602747"/>
            <a:ext cx="411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83943" y="2602747"/>
            <a:ext cx="411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79772" y="2602747"/>
            <a:ext cx="411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036077" y="2612275"/>
            <a:ext cx="5682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X *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78953" y="5938689"/>
            <a:ext cx="20029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*X = F,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Cl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Br, I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03393" y="2829121"/>
            <a:ext cx="1676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536938" y="2536248"/>
            <a:ext cx="585765" cy="599123"/>
            <a:chOff x="4536938" y="2536248"/>
            <a:chExt cx="585765" cy="599123"/>
          </a:xfrm>
        </p:grpSpPr>
        <p:sp>
          <p:nvSpPr>
            <p:cNvPr id="18" name="Rectangle 17"/>
            <p:cNvSpPr/>
            <p:nvPr/>
          </p:nvSpPr>
          <p:spPr>
            <a:xfrm>
              <a:off x="4627638" y="2612275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4536938" y="2829121"/>
              <a:ext cx="16765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955048" y="2826443"/>
              <a:ext cx="16765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839201" y="2966554"/>
              <a:ext cx="1" cy="16881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838879" y="2536248"/>
              <a:ext cx="1" cy="16881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H="1">
            <a:off x="5700115" y="2826443"/>
            <a:ext cx="1676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84956" y="2958172"/>
            <a:ext cx="1" cy="1688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078849" y="2826443"/>
            <a:ext cx="1676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95944" y="2829121"/>
            <a:ext cx="1676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101371" y="2958753"/>
            <a:ext cx="1" cy="1688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952249" y="2829121"/>
            <a:ext cx="1676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920209" y="2662706"/>
            <a:ext cx="117187" cy="45719"/>
            <a:chOff x="5913489" y="2644532"/>
            <a:chExt cx="117187" cy="45719"/>
          </a:xfrm>
        </p:grpSpPr>
        <p:sp>
          <p:nvSpPr>
            <p:cNvPr id="36" name="Oval 35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29337" y="2659346"/>
            <a:ext cx="117187" cy="45719"/>
            <a:chOff x="5913489" y="2644532"/>
            <a:chExt cx="117187" cy="45719"/>
          </a:xfrm>
        </p:grpSpPr>
        <p:sp>
          <p:nvSpPr>
            <p:cNvPr id="40" name="Oval 39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161167" y="2662706"/>
            <a:ext cx="117187" cy="45719"/>
            <a:chOff x="5913489" y="2644532"/>
            <a:chExt cx="117187" cy="45719"/>
          </a:xfrm>
        </p:grpSpPr>
        <p:sp>
          <p:nvSpPr>
            <p:cNvPr id="43" name="Oval 42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161167" y="2966554"/>
            <a:ext cx="117187" cy="45719"/>
            <a:chOff x="5913489" y="2644532"/>
            <a:chExt cx="117187" cy="45719"/>
          </a:xfrm>
        </p:grpSpPr>
        <p:sp>
          <p:nvSpPr>
            <p:cNvPr id="46" name="Oval 45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7181737" y="2811746"/>
            <a:ext cx="117187" cy="45719"/>
            <a:chOff x="5913489" y="2644532"/>
            <a:chExt cx="117187" cy="45719"/>
          </a:xfrm>
        </p:grpSpPr>
        <p:sp>
          <p:nvSpPr>
            <p:cNvPr id="49" name="Oval 48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5400000">
            <a:off x="8270104" y="2811746"/>
            <a:ext cx="117187" cy="45719"/>
            <a:chOff x="5913489" y="2644532"/>
            <a:chExt cx="117187" cy="45719"/>
          </a:xfrm>
        </p:grpSpPr>
        <p:sp>
          <p:nvSpPr>
            <p:cNvPr id="52" name="Oval 51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796777" y="1785526"/>
            <a:ext cx="273657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rgbClr val="B2631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Lone pairs of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984278" y="2279755"/>
            <a:ext cx="0" cy="25649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075969" y="2279755"/>
            <a:ext cx="0" cy="25649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241062" y="2279755"/>
            <a:ext cx="0" cy="25649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8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Fill in the lone pairs on each atom to give every main group element except hydrogen an octet.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10829" y="2841819"/>
            <a:ext cx="1290213" cy="1294629"/>
            <a:chOff x="2010829" y="2841819"/>
            <a:chExt cx="1290213" cy="1294629"/>
          </a:xfrm>
        </p:grpSpPr>
        <p:grpSp>
          <p:nvGrpSpPr>
            <p:cNvPr id="8" name="Group 7"/>
            <p:cNvGrpSpPr/>
            <p:nvPr/>
          </p:nvGrpSpPr>
          <p:grpSpPr>
            <a:xfrm>
              <a:off x="2314753" y="3211398"/>
              <a:ext cx="585765" cy="599123"/>
              <a:chOff x="4536938" y="2536248"/>
              <a:chExt cx="585765" cy="59912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62763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838879" y="253624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30528" y="3285545"/>
              <a:ext cx="47051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16761" y="3266661"/>
            <a:ext cx="1630368" cy="858117"/>
            <a:chOff x="2010829" y="3278331"/>
            <a:chExt cx="1630368" cy="858117"/>
          </a:xfrm>
        </p:grpSpPr>
        <p:grpSp>
          <p:nvGrpSpPr>
            <p:cNvPr id="20" name="Group 19"/>
            <p:cNvGrpSpPr/>
            <p:nvPr/>
          </p:nvGrpSpPr>
          <p:grpSpPr>
            <a:xfrm>
              <a:off x="2314753" y="3287425"/>
              <a:ext cx="1032518" cy="523096"/>
              <a:chOff x="4536938" y="2612275"/>
              <a:chExt cx="1032518" cy="52309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4862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N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5395720" y="2826443"/>
                <a:ext cx="173736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3263808" y="3280818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30528" y="3285545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48063" y="4837159"/>
            <a:ext cx="1630368" cy="1289004"/>
            <a:chOff x="2048063" y="4837159"/>
            <a:chExt cx="1630368" cy="1289004"/>
          </a:xfrm>
        </p:grpSpPr>
        <p:grpSp>
          <p:nvGrpSpPr>
            <p:cNvPr id="30" name="Group 29"/>
            <p:cNvGrpSpPr/>
            <p:nvPr/>
          </p:nvGrpSpPr>
          <p:grpSpPr>
            <a:xfrm>
              <a:off x="2048063" y="5268046"/>
              <a:ext cx="1630368" cy="858117"/>
              <a:chOff x="2010829" y="3278331"/>
              <a:chExt cx="1630368" cy="85811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314753" y="3287425"/>
                <a:ext cx="1032518" cy="523096"/>
                <a:chOff x="4536938" y="2612275"/>
                <a:chExt cx="1032518" cy="523096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4632206" y="261227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4536938" y="28291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4955048" y="282644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4839201" y="2966554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5395720" y="2826443"/>
                  <a:ext cx="173736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Rectangle 31"/>
              <p:cNvSpPr/>
              <p:nvPr/>
            </p:nvSpPr>
            <p:spPr>
              <a:xfrm>
                <a:off x="3263808" y="3280818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428322" y="370556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010829" y="327833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830528" y="3285545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V="1">
              <a:off x="2648089" y="5206738"/>
              <a:ext cx="1" cy="16881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468333" y="483715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374979" y="4831534"/>
            <a:ext cx="1326533" cy="1294629"/>
            <a:chOff x="1945141" y="2841819"/>
            <a:chExt cx="1326533" cy="1294629"/>
          </a:xfrm>
        </p:grpSpPr>
        <p:grpSp>
          <p:nvGrpSpPr>
            <p:cNvPr id="45" name="Group 44"/>
            <p:cNvGrpSpPr/>
            <p:nvPr/>
          </p:nvGrpSpPr>
          <p:grpSpPr>
            <a:xfrm>
              <a:off x="2314753" y="3211398"/>
              <a:ext cx="585765" cy="599123"/>
              <a:chOff x="4536938" y="2536248"/>
              <a:chExt cx="585765" cy="599123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62763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4838879" y="253624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Rectangle 45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945141" y="3278331"/>
              <a:ext cx="44114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30528" y="3285545"/>
              <a:ext cx="44114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87756" y="2146688"/>
            <a:ext cx="1290213" cy="1294629"/>
            <a:chOff x="2087756" y="2146688"/>
            <a:chExt cx="1290213" cy="1294629"/>
          </a:xfrm>
        </p:grpSpPr>
        <p:grpSp>
          <p:nvGrpSpPr>
            <p:cNvPr id="22" name="Group 21"/>
            <p:cNvGrpSpPr/>
            <p:nvPr/>
          </p:nvGrpSpPr>
          <p:grpSpPr>
            <a:xfrm>
              <a:off x="2087756" y="2146688"/>
              <a:ext cx="1290213" cy="1294629"/>
              <a:chOff x="2010829" y="2841819"/>
              <a:chExt cx="1290213" cy="1294629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314753" y="3211398"/>
                <a:ext cx="585765" cy="599123"/>
                <a:chOff x="4536938" y="2536248"/>
                <a:chExt cx="585765" cy="599123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4627638" y="261227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4536938" y="28291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4955048" y="282644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4839201" y="2966554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4838879" y="2536248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ctangle 23"/>
              <p:cNvSpPr/>
              <p:nvPr/>
            </p:nvSpPr>
            <p:spPr>
              <a:xfrm>
                <a:off x="2436938" y="284181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28322" y="370556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010829" y="327833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830528" y="3285545"/>
                <a:ext cx="47051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Cl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116834" y="2634679"/>
              <a:ext cx="117187" cy="45719"/>
              <a:chOff x="5913489" y="2644532"/>
              <a:chExt cx="117187" cy="45719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116033" y="2961524"/>
              <a:ext cx="117187" cy="45719"/>
              <a:chOff x="5913489" y="2644532"/>
              <a:chExt cx="117187" cy="45719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 rot="5400000">
              <a:off x="3273920" y="2805823"/>
              <a:ext cx="117187" cy="45719"/>
              <a:chOff x="5913489" y="2644532"/>
              <a:chExt cx="117187" cy="45719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396459" y="2585028"/>
            <a:ext cx="1630368" cy="858117"/>
            <a:chOff x="2010829" y="3278331"/>
            <a:chExt cx="1630368" cy="858117"/>
          </a:xfrm>
        </p:grpSpPr>
        <p:grpSp>
          <p:nvGrpSpPr>
            <p:cNvPr id="43" name="Group 42"/>
            <p:cNvGrpSpPr/>
            <p:nvPr/>
          </p:nvGrpSpPr>
          <p:grpSpPr>
            <a:xfrm>
              <a:off x="2314753" y="3287425"/>
              <a:ext cx="1032518" cy="523096"/>
              <a:chOff x="4536938" y="2612275"/>
              <a:chExt cx="1032518" cy="523096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64862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N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395720" y="2826443"/>
                <a:ext cx="173736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3263808" y="3280818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30528" y="3285545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4053" y="2631787"/>
            <a:ext cx="117187" cy="45719"/>
            <a:chOff x="5913489" y="2644532"/>
            <a:chExt cx="117187" cy="45719"/>
          </a:xfrm>
        </p:grpSpPr>
        <p:sp>
          <p:nvSpPr>
            <p:cNvPr id="54" name="Oval 53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6424" y="2630510"/>
            <a:ext cx="117187" cy="45719"/>
            <a:chOff x="5913489" y="2644532"/>
            <a:chExt cx="117187" cy="45719"/>
          </a:xfrm>
        </p:grpSpPr>
        <p:sp>
          <p:nvSpPr>
            <p:cNvPr id="57" name="Oval 56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366424" y="2964711"/>
            <a:ext cx="117187" cy="45719"/>
            <a:chOff x="5913489" y="2644532"/>
            <a:chExt cx="117187" cy="45719"/>
          </a:xfrm>
        </p:grpSpPr>
        <p:sp>
          <p:nvSpPr>
            <p:cNvPr id="60" name="Oval 59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48063" y="4562236"/>
            <a:ext cx="1630368" cy="1289004"/>
            <a:chOff x="2048063" y="4562236"/>
            <a:chExt cx="1630368" cy="1289004"/>
          </a:xfrm>
        </p:grpSpPr>
        <p:grpSp>
          <p:nvGrpSpPr>
            <p:cNvPr id="62" name="Group 61"/>
            <p:cNvGrpSpPr/>
            <p:nvPr/>
          </p:nvGrpSpPr>
          <p:grpSpPr>
            <a:xfrm>
              <a:off x="2048063" y="4562236"/>
              <a:ext cx="1630368" cy="1289004"/>
              <a:chOff x="2048063" y="4837159"/>
              <a:chExt cx="1630368" cy="1289004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048063" y="5268046"/>
                <a:ext cx="1630368" cy="858117"/>
                <a:chOff x="2010829" y="3278331"/>
                <a:chExt cx="1630368" cy="858117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2314753" y="3287425"/>
                  <a:ext cx="1032518" cy="523096"/>
                  <a:chOff x="4536938" y="2612275"/>
                  <a:chExt cx="1032518" cy="523096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4632206" y="2612275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 flipH="1">
                    <a:off x="4536938" y="282912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H="1">
                    <a:off x="4955048" y="282644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flipV="1">
                    <a:off x="4839201" y="2966554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5395720" y="2826443"/>
                    <a:ext cx="173736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3263808" y="3280818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428322" y="3705561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010829" y="3278331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830528" y="3285545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 flipV="1">
                <a:off x="2648089" y="520673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2468333" y="483715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3021544" y="5054913"/>
              <a:ext cx="117187" cy="45719"/>
              <a:chOff x="5913489" y="2644532"/>
              <a:chExt cx="117187" cy="45719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021544" y="5347070"/>
              <a:ext cx="117187" cy="45719"/>
              <a:chOff x="5913489" y="2644532"/>
              <a:chExt cx="117187" cy="45719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5622881" y="4562236"/>
            <a:ext cx="1326533" cy="1294629"/>
            <a:chOff x="1945141" y="2841819"/>
            <a:chExt cx="1326533" cy="1294629"/>
          </a:xfrm>
        </p:grpSpPr>
        <p:grpSp>
          <p:nvGrpSpPr>
            <p:cNvPr id="83" name="Group 82"/>
            <p:cNvGrpSpPr/>
            <p:nvPr/>
          </p:nvGrpSpPr>
          <p:grpSpPr>
            <a:xfrm>
              <a:off x="2314753" y="3211398"/>
              <a:ext cx="585765" cy="599123"/>
              <a:chOff x="4536938" y="2536248"/>
              <a:chExt cx="585765" cy="59912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62763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4838879" y="253624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45141" y="3278331"/>
              <a:ext cx="44114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30528" y="3285545"/>
              <a:ext cx="44114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73848" y="5051199"/>
            <a:ext cx="117187" cy="45719"/>
            <a:chOff x="5913489" y="2644532"/>
            <a:chExt cx="117187" cy="45719"/>
          </a:xfrm>
        </p:grpSpPr>
        <p:sp>
          <p:nvSpPr>
            <p:cNvPr id="94" name="Oval 93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773848" y="5361993"/>
            <a:ext cx="117187" cy="45719"/>
            <a:chOff x="5913489" y="2644532"/>
            <a:chExt cx="117187" cy="45719"/>
          </a:xfrm>
        </p:grpSpPr>
        <p:sp>
          <p:nvSpPr>
            <p:cNvPr id="97" name="Oval 96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674307" y="5051199"/>
            <a:ext cx="117187" cy="45719"/>
            <a:chOff x="5913489" y="2644532"/>
            <a:chExt cx="117187" cy="45719"/>
          </a:xfrm>
        </p:grpSpPr>
        <p:sp>
          <p:nvSpPr>
            <p:cNvPr id="100" name="Oval 99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670170" y="5370342"/>
            <a:ext cx="117187" cy="45719"/>
            <a:chOff x="5913489" y="2644532"/>
            <a:chExt cx="117187" cy="45719"/>
          </a:xfrm>
        </p:grpSpPr>
        <p:sp>
          <p:nvSpPr>
            <p:cNvPr id="103" name="Oval 102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 rot="5400000">
            <a:off x="5627017" y="5201828"/>
            <a:ext cx="117187" cy="45719"/>
            <a:chOff x="5913489" y="2644532"/>
            <a:chExt cx="117187" cy="45719"/>
          </a:xfrm>
        </p:grpSpPr>
        <p:sp>
          <p:nvSpPr>
            <p:cNvPr id="106" name="Oval 105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rot="5400000">
            <a:off x="6834048" y="5202007"/>
            <a:ext cx="117187" cy="45719"/>
            <a:chOff x="5913489" y="2644532"/>
            <a:chExt cx="117187" cy="45719"/>
          </a:xfrm>
        </p:grpSpPr>
        <p:sp>
          <p:nvSpPr>
            <p:cNvPr id="109" name="Oval 108"/>
            <p:cNvSpPr/>
            <p:nvPr/>
          </p:nvSpPr>
          <p:spPr>
            <a:xfrm>
              <a:off x="5913489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984957" y="264453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Identify which of the following compounds are covalent:</a:t>
            </a: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CBr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e.  NO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</a:t>
            </a: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SF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6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f.   PtCl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KNO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g.  H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</a:t>
            </a: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Ag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				h.  PCl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04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419</TotalTime>
  <Words>420</Words>
  <Application>Microsoft Macintosh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Covalent Compounds</vt:lpstr>
      <vt:lpstr>Covalent Compounds</vt:lpstr>
      <vt:lpstr>Molecule</vt:lpstr>
      <vt:lpstr>Electron Dot Structures</vt:lpstr>
      <vt:lpstr>Octet Rule</vt:lpstr>
      <vt:lpstr>Bonding Patterns</vt:lpstr>
      <vt:lpstr>Example #1</vt:lpstr>
      <vt:lpstr>Example #1 Solved</vt:lpstr>
      <vt:lpstr>Example #2</vt:lpstr>
      <vt:lpstr>Example #3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40</cp:revision>
  <dcterms:created xsi:type="dcterms:W3CDTF">2014-03-08T16:53:10Z</dcterms:created>
  <dcterms:modified xsi:type="dcterms:W3CDTF">2015-09-02T04:48:58Z</dcterms:modified>
</cp:coreProperties>
</file>