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vml" ContentType="application/vnd.openxmlformats-officedocument.vmlDrawi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embeddings/Microsoft_Equation1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24" r:id="rId1"/>
  </p:sldMasterIdLst>
  <p:notesMasterIdLst>
    <p:notesMasterId r:id="rId9"/>
  </p:notesMasterIdLst>
  <p:handoutMasterIdLst>
    <p:handoutMasterId r:id="rId10"/>
  </p:handout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7" d="100"/>
          <a:sy n="107" d="100"/>
        </p:scale>
        <p:origin x="-158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035DAA-9E2E-0540-BEA6-72D1E145BD4D}" type="datetimeFigureOut">
              <a:rPr lang="en-US" smtClean="0"/>
              <a:t>9/1/15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55C4D8-73CD-EB4E-9140-513F3CB539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24661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6EF9F5-08AD-3C41-8C9E-10A3E9141877}" type="datetimeFigureOut">
              <a:rPr lang="en-US" smtClean="0"/>
              <a:t>9/1/15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B283E1-1A34-D04A-B9EC-6E283B2DAB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41897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E2220-1593-2447-864F-3268A83F3BC8}" type="datetime4">
              <a:rPr lang="en-US" smtClean="0"/>
              <a:t>September 1, 2015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25401-5C0D-F046-8920-09A69044E6B0}" type="datetime4">
              <a:rPr lang="en-US" smtClean="0"/>
              <a:t>September 1,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DB823-DFB3-3C4C-897F-72D951DEEF85}" type="datetime4">
              <a:rPr lang="en-US" smtClean="0"/>
              <a:t>September 1,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F056C-A888-5A4B-AF82-1A63D85C2DEE}" type="datetime4">
              <a:rPr lang="en-US" smtClean="0"/>
              <a:t>September 1,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DEA70-FD9F-9342-B38B-6E2DBC9FE6EE}" type="datetime4">
              <a:rPr lang="en-US" smtClean="0"/>
              <a:t>September 1,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3901C-349D-9141-909D-8D82766C3835}" type="datetime4">
              <a:rPr lang="en-US" smtClean="0"/>
              <a:t>September 1,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C0E0-BC02-1244-AC55-2A2811C9B412}" type="datetime4">
              <a:rPr lang="en-US" smtClean="0"/>
              <a:t>September 1, 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F99DB-009C-D547-AA7C-54A06BDBACE3}" type="datetime4">
              <a:rPr lang="en-US" smtClean="0"/>
              <a:t>September 1, 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F6773-455C-DB41-89CA-878BD7CBA4E0}" type="datetime4">
              <a:rPr lang="en-US" smtClean="0"/>
              <a:t>September 1, 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FF6A1-003E-1646-BBC4-06744059AEF9}" type="datetime4">
              <a:rPr lang="en-US" smtClean="0"/>
              <a:t>September 1,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CB73E-7902-4941-916F-BBFCA33DCB76}" type="datetime4">
              <a:rPr lang="en-US" smtClean="0"/>
              <a:t>September 1,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3401D57F-AAAB-F64D-8776-2FF4B29EBE33}" type="datetime4">
              <a:rPr lang="en-US" smtClean="0"/>
              <a:t>September 1,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hf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1.bin"/><Relationship Id="rId4" Type="http://schemas.openxmlformats.org/officeDocument/2006/relationships/image" Target="../media/image2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Polyatomic 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Section 3.6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84487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Polyatomic 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Sometimes a group of atoms come together in a structure such that they act like one single ion with a single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charge</a:t>
            </a: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Polyatomic-</a:t>
            </a:r>
          </a:p>
          <a:p>
            <a:pPr lvl="1"/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Poly means many</a:t>
            </a:r>
          </a:p>
          <a:p>
            <a:pPr lvl="1"/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Atomic means 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atoms</a:t>
            </a:r>
          </a:p>
          <a:p>
            <a:pPr lvl="1"/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A polyatomic ion has 2 or more nonmetals grouped together that have one ionic charge</a:t>
            </a: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538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Polyatomic 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Can tell they are ions because they are paired with a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metal</a:t>
            </a: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Ex. Mg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SO</a:t>
            </a:r>
            <a:r>
              <a:rPr lang="en-US" b="1" baseline="-250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4</a:t>
            </a: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  <a:p>
            <a:pPr lvl="1"/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Mg is the metal, with a charge of 2+</a:t>
            </a:r>
          </a:p>
          <a:p>
            <a:pPr lvl="1"/>
            <a:r>
              <a:rPr lang="en-US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SO</a:t>
            </a:r>
            <a:r>
              <a:rPr lang="en-US" sz="1800" b="1" baseline="-250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4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is the nonmetal polyatomic ion, with a charge of 2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-</a:t>
            </a:r>
          </a:p>
          <a:p>
            <a:pPr lvl="1"/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Be familiar with the polyatomic ions on the next slide</a:t>
            </a:r>
          </a:p>
          <a:p>
            <a:pPr lvl="1"/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Know formula, name, and 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charge</a:t>
            </a:r>
            <a:endParaRPr lang="en-US" sz="1800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3982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Common Polyatomic Ions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5583904"/>
              </p:ext>
            </p:extLst>
          </p:nvPr>
        </p:nvGraphicFramePr>
        <p:xfrm>
          <a:off x="420508" y="1225885"/>
          <a:ext cx="8229600" cy="49585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83663"/>
                <a:gridCol w="2065300"/>
                <a:gridCol w="4780637"/>
              </a:tblGrid>
              <a:tr h="330567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2"/>
                          </a:solidFill>
                          <a:latin typeface="Century Gothic"/>
                          <a:cs typeface="Century Gothic"/>
                        </a:rPr>
                        <a:t>Nonmetal</a:t>
                      </a:r>
                      <a:endParaRPr lang="en-US" sz="1400" b="1" dirty="0">
                        <a:solidFill>
                          <a:schemeClr val="tx2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2"/>
                          </a:solidFill>
                          <a:latin typeface="Century Gothic"/>
                          <a:cs typeface="Century Gothic"/>
                        </a:rPr>
                        <a:t>Formula</a:t>
                      </a:r>
                      <a:endParaRPr lang="en-US" sz="1400" b="1" dirty="0">
                        <a:solidFill>
                          <a:schemeClr val="tx2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2"/>
                          </a:solidFill>
                          <a:latin typeface="Century Gothic"/>
                          <a:cs typeface="Century Gothic"/>
                        </a:rPr>
                        <a:t>Name</a:t>
                      </a:r>
                      <a:endParaRPr lang="en-US" sz="1400" b="1" dirty="0">
                        <a:solidFill>
                          <a:schemeClr val="tx2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567">
                <a:tc rowSpan="4"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  <a:cs typeface="Century Gothic"/>
                        </a:rPr>
                        <a:t>Carbon</a:t>
                      </a:r>
                      <a:endParaRPr lang="en-US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  <a:cs typeface="Century Gothic"/>
                        </a:rPr>
                        <a:t>CO</a:t>
                      </a:r>
                      <a:r>
                        <a:rPr lang="en-US" sz="1400" b="1" baseline="-250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  <a:cs typeface="Century Gothic"/>
                        </a:rPr>
                        <a:t>3</a:t>
                      </a:r>
                      <a:r>
                        <a:rPr lang="en-US" sz="1400" b="1" baseline="300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  <a:cs typeface="Century Gothic"/>
                        </a:rPr>
                        <a:t>2-</a:t>
                      </a:r>
                      <a:endParaRPr lang="en-US" sz="1400" b="1" baseline="30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  <a:cs typeface="Century Gothic"/>
                        </a:rPr>
                        <a:t>carbonate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567">
                <a:tc vMerge="1">
                  <a:txBody>
                    <a:bodyPr/>
                    <a:lstStyle/>
                    <a:p>
                      <a:endParaRPr lang="en-US" sz="1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  <a:cs typeface="Century Gothic"/>
                        </a:rPr>
                        <a:t>HCO</a:t>
                      </a:r>
                      <a:r>
                        <a:rPr lang="en-US" sz="1400" baseline="-250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  <a:cs typeface="Century Gothic"/>
                        </a:rPr>
                        <a:t>3</a:t>
                      </a:r>
                      <a:r>
                        <a:rPr lang="en-US" sz="1400" baseline="300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  <a:cs typeface="Century Gothic"/>
                        </a:rPr>
                        <a:t>-</a:t>
                      </a:r>
                      <a:endParaRPr lang="en-US" sz="1400" baseline="30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  <a:cs typeface="Century Gothic"/>
                        </a:rPr>
                        <a:t>hydrogen carbonate or bicarbonate</a:t>
                      </a:r>
                      <a:endParaRPr lang="en-US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567">
                <a:tc vMerge="1">
                  <a:txBody>
                    <a:bodyPr/>
                    <a:lstStyle/>
                    <a:p>
                      <a:endParaRPr lang="en-US" sz="1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  <a:cs typeface="Century Gothic"/>
                        </a:rPr>
                        <a:t>CH</a:t>
                      </a:r>
                      <a:r>
                        <a:rPr lang="en-US" sz="1400" baseline="-250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  <a:cs typeface="Century Gothic"/>
                        </a:rPr>
                        <a:t>3</a:t>
                      </a:r>
                      <a:r>
                        <a:rPr lang="en-US" sz="14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  <a:cs typeface="Century Gothic"/>
                        </a:rPr>
                        <a:t>CO</a:t>
                      </a:r>
                      <a:r>
                        <a:rPr lang="en-US" sz="1400" baseline="-250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  <a:cs typeface="Century Gothic"/>
                        </a:rPr>
                        <a:t>2</a:t>
                      </a:r>
                      <a:r>
                        <a:rPr lang="en-US" sz="1400" baseline="300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  <a:cs typeface="Century Gothic"/>
                        </a:rPr>
                        <a:t>-</a:t>
                      </a:r>
                      <a:endParaRPr lang="en-US" sz="1400" baseline="30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  <a:cs typeface="Century Gothic"/>
                        </a:rPr>
                        <a:t>acetate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567">
                <a:tc vMerge="1">
                  <a:txBody>
                    <a:bodyPr/>
                    <a:lstStyle/>
                    <a:p>
                      <a:endParaRPr lang="en-US" sz="1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  <a:cs typeface="Century Gothic"/>
                        </a:rPr>
                        <a:t>CN</a:t>
                      </a:r>
                      <a:r>
                        <a:rPr lang="en-US" sz="1400" baseline="300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  <a:cs typeface="Century Gothic"/>
                        </a:rPr>
                        <a:t>-</a:t>
                      </a:r>
                      <a:endParaRPr lang="en-US" sz="1400" baseline="30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  <a:cs typeface="Century Gothic"/>
                        </a:rPr>
                        <a:t>cyanide</a:t>
                      </a:r>
                      <a:endParaRPr lang="en-US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567">
                <a:tc rowSpan="2"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  <a:cs typeface="Century Gothic"/>
                        </a:rPr>
                        <a:t>Nitrogen</a:t>
                      </a:r>
                      <a:endParaRPr lang="en-US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  <a:cs typeface="Century Gothic"/>
                        </a:rPr>
                        <a:t>NO</a:t>
                      </a:r>
                      <a:r>
                        <a:rPr lang="en-US" sz="1400" b="1" baseline="-250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  <a:cs typeface="Century Gothic"/>
                        </a:rPr>
                        <a:t>3</a:t>
                      </a:r>
                      <a:r>
                        <a:rPr lang="en-US" sz="1400" b="1" baseline="300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  <a:cs typeface="Century Gothic"/>
                        </a:rPr>
                        <a:t>-</a:t>
                      </a:r>
                      <a:endParaRPr lang="en-US" sz="1400" b="1" baseline="30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  <a:cs typeface="Century Gothic"/>
                        </a:rPr>
                        <a:t>nitrate</a:t>
                      </a:r>
                      <a:endParaRPr lang="en-US" sz="14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567">
                <a:tc vMerge="1">
                  <a:txBody>
                    <a:bodyPr/>
                    <a:lstStyle/>
                    <a:p>
                      <a:endParaRPr lang="en-US" sz="1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  <a:cs typeface="Century Gothic"/>
                        </a:rPr>
                        <a:t>NO</a:t>
                      </a:r>
                      <a:r>
                        <a:rPr lang="en-US" sz="1400" baseline="-250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  <a:cs typeface="Century Gothic"/>
                        </a:rPr>
                        <a:t>2</a:t>
                      </a:r>
                      <a:r>
                        <a:rPr lang="en-US" sz="1400" baseline="300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  <a:cs typeface="Century Gothic"/>
                        </a:rPr>
                        <a:t>-</a:t>
                      </a:r>
                      <a:endParaRPr lang="en-US" sz="1400" baseline="30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  <a:cs typeface="Century Gothic"/>
                        </a:rPr>
                        <a:t>nitrite</a:t>
                      </a:r>
                      <a:endParaRPr lang="en-US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567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  <a:cs typeface="Century Gothic"/>
                        </a:rPr>
                        <a:t>Oxygen</a:t>
                      </a:r>
                      <a:endParaRPr lang="en-US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  <a:cs typeface="Century Gothic"/>
                        </a:rPr>
                        <a:t>OH</a:t>
                      </a:r>
                      <a:r>
                        <a:rPr lang="en-US" sz="1400" b="1" baseline="300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  <a:cs typeface="Century Gothic"/>
                        </a:rPr>
                        <a:t>-</a:t>
                      </a:r>
                      <a:endParaRPr lang="en-US" sz="1400" b="1" baseline="30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  <a:cs typeface="Century Gothic"/>
                        </a:rPr>
                        <a:t>hydroxide</a:t>
                      </a:r>
                      <a:endParaRPr lang="en-US" sz="14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567">
                <a:tc rowSpan="3"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  <a:cs typeface="Century Gothic"/>
                        </a:rPr>
                        <a:t>Phosphorus</a:t>
                      </a:r>
                      <a:endParaRPr lang="en-US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  <a:cs typeface="Century Gothic"/>
                        </a:rPr>
                        <a:t>PO</a:t>
                      </a:r>
                      <a:r>
                        <a:rPr lang="en-US" sz="1400" b="1" baseline="-250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  <a:cs typeface="Century Gothic"/>
                        </a:rPr>
                        <a:t>4</a:t>
                      </a:r>
                      <a:r>
                        <a:rPr lang="en-US" sz="1400" b="1" baseline="300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  <a:cs typeface="Century Gothic"/>
                        </a:rPr>
                        <a:t>3-</a:t>
                      </a:r>
                      <a:endParaRPr lang="en-US" sz="1400" b="1" baseline="30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  <a:cs typeface="Century Gothic"/>
                        </a:rPr>
                        <a:t>phosphate</a:t>
                      </a:r>
                      <a:endParaRPr lang="en-US" sz="14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567">
                <a:tc vMerge="1">
                  <a:txBody>
                    <a:bodyPr/>
                    <a:lstStyle/>
                    <a:p>
                      <a:endParaRPr lang="en-US" sz="1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  <a:cs typeface="Century Gothic"/>
                        </a:rPr>
                        <a:t>HPO</a:t>
                      </a:r>
                      <a:r>
                        <a:rPr lang="en-US" sz="1400" baseline="-250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  <a:cs typeface="Century Gothic"/>
                        </a:rPr>
                        <a:t>4</a:t>
                      </a:r>
                      <a:r>
                        <a:rPr lang="en-US" sz="1400" baseline="300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  <a:cs typeface="Century Gothic"/>
                        </a:rPr>
                        <a:t>2-</a:t>
                      </a:r>
                      <a:endParaRPr lang="en-US" sz="1400" baseline="30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  <a:cs typeface="Century Gothic"/>
                        </a:rPr>
                        <a:t>hydrogen phosphate</a:t>
                      </a:r>
                      <a:endParaRPr lang="en-US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567">
                <a:tc vMerge="1">
                  <a:txBody>
                    <a:bodyPr/>
                    <a:lstStyle/>
                    <a:p>
                      <a:endParaRPr lang="en-US" sz="1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  <a:cs typeface="Century Gothic"/>
                        </a:rPr>
                        <a:t>H</a:t>
                      </a:r>
                      <a:r>
                        <a:rPr lang="en-US" sz="1400" baseline="-250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  <a:cs typeface="Century Gothic"/>
                        </a:rPr>
                        <a:t>2</a:t>
                      </a:r>
                      <a:r>
                        <a:rPr lang="en-US" sz="14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  <a:cs typeface="Century Gothic"/>
                        </a:rPr>
                        <a:t>PO</a:t>
                      </a:r>
                      <a:r>
                        <a:rPr lang="en-US" sz="1400" baseline="-250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  <a:cs typeface="Century Gothic"/>
                        </a:rPr>
                        <a:t>4</a:t>
                      </a:r>
                      <a:r>
                        <a:rPr lang="en-US" sz="1400" baseline="300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  <a:cs typeface="Century Gothic"/>
                        </a:rPr>
                        <a:t>-</a:t>
                      </a:r>
                      <a:endParaRPr lang="en-US" sz="1400" baseline="30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  <a:cs typeface="Century Gothic"/>
                        </a:rPr>
                        <a:t>dihydrogen</a:t>
                      </a:r>
                      <a:r>
                        <a:rPr lang="en-US" sz="14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  <a:cs typeface="Century Gothic"/>
                        </a:rPr>
                        <a:t> phosphate</a:t>
                      </a:r>
                      <a:endParaRPr lang="en-US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567">
                <a:tc rowSpan="4"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  <a:cs typeface="Century Gothic"/>
                        </a:rPr>
                        <a:t>Sulfur</a:t>
                      </a:r>
                      <a:endParaRPr lang="en-US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  <a:cs typeface="Century Gothic"/>
                        </a:rPr>
                        <a:t>SO</a:t>
                      </a:r>
                      <a:r>
                        <a:rPr lang="en-US" sz="1400" b="1" baseline="-250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  <a:cs typeface="Century Gothic"/>
                        </a:rPr>
                        <a:t>4</a:t>
                      </a:r>
                      <a:r>
                        <a:rPr lang="en-US" sz="1400" b="1" baseline="300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  <a:cs typeface="Century Gothic"/>
                        </a:rPr>
                        <a:t>2-</a:t>
                      </a:r>
                      <a:endParaRPr lang="en-US" sz="1400" b="1" baseline="30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  <a:cs typeface="Century Gothic"/>
                        </a:rPr>
                        <a:t>sulfate</a:t>
                      </a:r>
                      <a:endParaRPr lang="en-US" sz="14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567">
                <a:tc vMerge="1">
                  <a:txBody>
                    <a:bodyPr/>
                    <a:lstStyle/>
                    <a:p>
                      <a:endParaRPr lang="en-US" sz="1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  <a:cs typeface="Century Gothic"/>
                        </a:rPr>
                        <a:t>HSO</a:t>
                      </a:r>
                      <a:r>
                        <a:rPr lang="en-US" sz="1400" baseline="-250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  <a:cs typeface="Century Gothic"/>
                        </a:rPr>
                        <a:t>4</a:t>
                      </a:r>
                      <a:r>
                        <a:rPr lang="en-US" sz="1400" baseline="300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  <a:cs typeface="Century Gothic"/>
                        </a:rPr>
                        <a:t>-</a:t>
                      </a:r>
                      <a:endParaRPr lang="en-US" sz="1400" baseline="30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  <a:cs typeface="Century Gothic"/>
                        </a:rPr>
                        <a:t>hydrogen sulfate or bisulfate</a:t>
                      </a:r>
                      <a:endParaRPr lang="en-US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567">
                <a:tc vMerge="1">
                  <a:txBody>
                    <a:bodyPr/>
                    <a:lstStyle/>
                    <a:p>
                      <a:endParaRPr lang="en-US" sz="1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  <a:cs typeface="Century Gothic"/>
                        </a:rPr>
                        <a:t>SO</a:t>
                      </a:r>
                      <a:r>
                        <a:rPr lang="en-US" sz="1400" baseline="-250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  <a:cs typeface="Century Gothic"/>
                        </a:rPr>
                        <a:t>3</a:t>
                      </a:r>
                      <a:r>
                        <a:rPr lang="en-US" sz="1400" baseline="300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  <a:cs typeface="Century Gothic"/>
                        </a:rPr>
                        <a:t>2-</a:t>
                      </a:r>
                      <a:endParaRPr lang="en-US" sz="1400" baseline="30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  <a:cs typeface="Century Gothic"/>
                        </a:rPr>
                        <a:t>sulfite</a:t>
                      </a:r>
                      <a:endParaRPr lang="en-US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567">
                <a:tc vMerge="1">
                  <a:txBody>
                    <a:bodyPr/>
                    <a:lstStyle/>
                    <a:p>
                      <a:endParaRPr lang="en-US" sz="1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  <a:cs typeface="Century Gothic"/>
                        </a:rPr>
                        <a:t>HSO</a:t>
                      </a:r>
                      <a:r>
                        <a:rPr lang="en-US" sz="1400" baseline="-250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  <a:cs typeface="Century Gothic"/>
                        </a:rPr>
                        <a:t>3</a:t>
                      </a:r>
                      <a:r>
                        <a:rPr lang="en-US" sz="1400" baseline="300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  <a:cs typeface="Century Gothic"/>
                        </a:rPr>
                        <a:t>-</a:t>
                      </a:r>
                      <a:endParaRPr lang="en-US" sz="1400" baseline="30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  <a:cs typeface="Century Gothic"/>
                        </a:rPr>
                        <a:t>hydrogen sulfite or bisulfite</a:t>
                      </a:r>
                      <a:endParaRPr lang="en-US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20668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Formula and Naming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Do not change</a:t>
            </a:r>
          </a:p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Still balance using the single charge</a:t>
            </a:r>
          </a:p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Name with the polyatomic name, no need to change any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endings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7081417"/>
              </p:ext>
            </p:extLst>
          </p:nvPr>
        </p:nvGraphicFramePr>
        <p:xfrm>
          <a:off x="1660525" y="4303713"/>
          <a:ext cx="5834063" cy="839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Equation" r:id="rId3" imgW="1587500" imgH="228600" progId="Equation.3">
                  <p:embed/>
                </p:oleObj>
              </mc:Choice>
              <mc:Fallback>
                <p:oleObj name="Equation" r:id="rId3" imgW="158750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60525" y="4303713"/>
                        <a:ext cx="5834063" cy="8397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376868" y="3657382"/>
            <a:ext cx="33828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The charges are not equal in magnitude, +2 and -1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08790" y="5336235"/>
            <a:ext cx="33828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Two OH</a:t>
            </a:r>
            <a:r>
              <a:rPr lang="en-US" baseline="300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-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anions are needed to balance charge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3821993" y="4961738"/>
            <a:ext cx="0" cy="376021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933923" y="5338906"/>
            <a:ext cx="33828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Use parentheses around all atoms of the ion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flipH="1" flipV="1">
            <a:off x="6136554" y="5056699"/>
            <a:ext cx="1" cy="279536"/>
          </a:xfrm>
          <a:prstGeom prst="straightConnector1">
            <a:avLst/>
          </a:prstGeom>
          <a:ln>
            <a:solidFill>
              <a:srgbClr val="2F5897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 flipV="1">
            <a:off x="7131692" y="5056699"/>
            <a:ext cx="1" cy="279536"/>
          </a:xfrm>
          <a:prstGeom prst="straightConnector1">
            <a:avLst/>
          </a:prstGeom>
          <a:ln>
            <a:solidFill>
              <a:srgbClr val="2F5897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299807" y="3657382"/>
            <a:ext cx="27091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Use a subscript outside the parentheses</a:t>
            </a:r>
          </a:p>
        </p:txBody>
      </p:sp>
      <p:cxnSp>
        <p:nvCxnSpPr>
          <p:cNvPr id="18" name="Straight Arrow Connector 17"/>
          <p:cNvCxnSpPr>
            <a:stCxn id="16" idx="2"/>
          </p:cNvCxnSpPr>
          <p:nvPr/>
        </p:nvCxnSpPr>
        <p:spPr>
          <a:xfrm flipH="1">
            <a:off x="7370987" y="4303713"/>
            <a:ext cx="283409" cy="527453"/>
          </a:xfrm>
          <a:prstGeom prst="straightConnector1">
            <a:avLst/>
          </a:prstGeom>
          <a:ln>
            <a:solidFill>
              <a:srgbClr val="2F5897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31028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Example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Name or write the formula for the following compounds: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MgSO</a:t>
            </a:r>
            <a:r>
              <a:rPr lang="en-US" sz="2800" baseline="-250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4</a:t>
            </a: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Calcium carbonate</a:t>
            </a:r>
            <a:endParaRPr lang="en-US" sz="2800" baseline="-25000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Silver nitrate</a:t>
            </a:r>
            <a:endParaRPr lang="en-US" sz="2800" baseline="-25000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Na</a:t>
            </a:r>
            <a:r>
              <a:rPr lang="en-US" sz="2800" baseline="-250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3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PO</a:t>
            </a:r>
            <a:r>
              <a:rPr lang="en-US" sz="2800" baseline="-250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4</a:t>
            </a: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Al(OH)</a:t>
            </a:r>
            <a:r>
              <a:rPr lang="en-US" sz="2800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3</a:t>
            </a:r>
            <a:endParaRPr lang="en-US" sz="2800" baseline="-25000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9488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Example #1 Solved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Magnesium sulfate</a:t>
            </a: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CaCO</a:t>
            </a:r>
            <a:r>
              <a:rPr lang="en-US" sz="2800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3</a:t>
            </a:r>
            <a:endParaRPr lang="en-US" sz="2800" baseline="-25000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AgNO</a:t>
            </a:r>
            <a:r>
              <a:rPr lang="en-US" sz="2800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3</a:t>
            </a:r>
            <a:endParaRPr lang="en-US" sz="2800" baseline="-25000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Sodium phosphate</a:t>
            </a: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Aluminum 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hydroxide</a:t>
            </a:r>
            <a:endParaRPr lang="en-US" sz="2800" baseline="-25000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0166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Executive.thmx</Template>
  <TotalTime>84</TotalTime>
  <Words>276</Words>
  <Application>Microsoft Macintosh PowerPoint</Application>
  <PresentationFormat>On-screen Show (4:3)</PresentationFormat>
  <Paragraphs>83</Paragraphs>
  <Slides>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Executive</vt:lpstr>
      <vt:lpstr>Microsoft Equation</vt:lpstr>
      <vt:lpstr>Polyatomic Ions</vt:lpstr>
      <vt:lpstr>Polyatomic Ions</vt:lpstr>
      <vt:lpstr>Polyatomic Ions</vt:lpstr>
      <vt:lpstr>Common Polyatomic Ions</vt:lpstr>
      <vt:lpstr>Formula and Naming Rules</vt:lpstr>
      <vt:lpstr>Example #1</vt:lpstr>
      <vt:lpstr>Example #1 Solved</vt:lpstr>
    </vt:vector>
  </TitlesOfParts>
  <Company>University of Washington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</dc:title>
  <dc:creator>emily sprafka</dc:creator>
  <cp:lastModifiedBy>Emily</cp:lastModifiedBy>
  <cp:revision>16</cp:revision>
  <dcterms:created xsi:type="dcterms:W3CDTF">2014-03-08T16:53:10Z</dcterms:created>
  <dcterms:modified xsi:type="dcterms:W3CDTF">2015-09-01T20:08:14Z</dcterms:modified>
</cp:coreProperties>
</file>