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75" r:id="rId15"/>
    <p:sldId id="269" r:id="rId16"/>
    <p:sldId id="270" r:id="rId17"/>
    <p:sldId id="272" r:id="rId18"/>
    <p:sldId id="273" r:id="rId19"/>
    <p:sldId id="271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CFF8B-4834-6F44-9310-5A8444E3FCB1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B18FB-A8DA-A143-83EB-2849A83D0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9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9959B-A154-1643-A80B-2A456795B191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D42DD-D9B7-1F46-B945-590DB2120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31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650E-DD9A-FD4A-96A4-CF238E481E4C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19D2-0060-DD4C-9AF4-CC819685D187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B729-83D3-4C49-9384-245E1B9AA988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BDC-A02C-CB4E-A401-60F743C41D20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C56E-49DB-8B4F-9E8D-F984965F693C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74A0-3BC6-034A-8C94-03BC45334C6A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7D1C-3634-6D42-874F-FD1B6B8ED00D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E1D5-E914-714E-BE98-F41AAA5E8B37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4795-F803-9F40-80CC-1D38042842AE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1E76-C1E0-CD46-8B8A-CC7FDC5B7A95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4BD5-228B-934E-BAA7-0A2AA6C90CDC}" type="datetime4">
              <a:rPr lang="en-US" smtClean="0"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564E8-E9D5-2644-82B6-8B95093BB160}" type="datetime4">
              <a:rPr lang="en-US" smtClean="0"/>
              <a:t>September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3.3-3.5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5. </a:t>
            </a:r>
            <a:r>
              <a:rPr lang="en-US" sz="2600" b="1" dirty="0">
                <a:solidFill>
                  <a:srgbClr val="404040"/>
                </a:solidFill>
                <a:latin typeface="Century Gothic"/>
                <a:cs typeface="Century Gothic"/>
              </a:rPr>
              <a:t>Sr</a:t>
            </a:r>
            <a:r>
              <a:rPr lang="en-US" sz="2600" b="1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lang="en-US" sz="2600" b="1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z="2600" b="1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lang="en-US" sz="2600" dirty="0" smtClean="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6. </a:t>
            </a:r>
            <a:r>
              <a:rPr lang="en-US" sz="2600" b="1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lang="en-US" sz="2600" b="1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sz="2600" b="1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(Sr</a:t>
            </a:r>
            <a:r>
              <a:rPr lang="en-US" sz="2600" baseline="30000" dirty="0">
                <a:solidFill>
                  <a:srgbClr val="9C5252"/>
                </a:solidFill>
                <a:latin typeface="Century Gothic"/>
                <a:cs typeface="Century Gothic"/>
              </a:rPr>
              <a:t>2+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)3 </a:t>
            </a:r>
            <a:r>
              <a:rPr lang="en-US" sz="2600" dirty="0">
                <a:solidFill>
                  <a:schemeClr val="tx2"/>
                </a:solidFill>
                <a:latin typeface="Century Gothic"/>
                <a:cs typeface="Century Gothic"/>
              </a:rPr>
              <a:t>(N</a:t>
            </a:r>
            <a:r>
              <a:rPr lang="en-US" sz="2600" baseline="30000" dirty="0">
                <a:solidFill>
                  <a:schemeClr val="tx2"/>
                </a:solidFill>
                <a:latin typeface="Century Gothic"/>
                <a:cs typeface="Century Gothic"/>
              </a:rPr>
              <a:t>3-</a:t>
            </a:r>
            <a:r>
              <a:rPr lang="en-US" sz="2600" dirty="0">
                <a:solidFill>
                  <a:schemeClr val="tx2"/>
                </a:solidFill>
                <a:latin typeface="Century Gothic"/>
                <a:cs typeface="Century Gothic"/>
              </a:rPr>
              <a:t>)2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lang="en-US" sz="2600" dirty="0" smtClean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lang="en-US" sz="2600" dirty="0" smtClean="0">
                <a:solidFill>
                  <a:srgbClr val="9C5252"/>
                </a:solidFill>
                <a:latin typeface="Century Gothic"/>
                <a:cs typeface="Century Gothic"/>
              </a:rPr>
              <a:t>(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K</a:t>
            </a:r>
            <a:r>
              <a:rPr lang="en-US" sz="2600" baseline="30000" dirty="0">
                <a:solidFill>
                  <a:srgbClr val="9C5252"/>
                </a:solidFill>
                <a:latin typeface="Century Gothic"/>
                <a:cs typeface="Century Gothic"/>
              </a:rPr>
              <a:t>1+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)2 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S</a:t>
            </a:r>
            <a:r>
              <a:rPr lang="en-US" sz="2600" baseline="30000" dirty="0">
                <a:solidFill>
                  <a:srgbClr val="2F5897"/>
                </a:solidFill>
                <a:latin typeface="Century Gothic"/>
                <a:cs typeface="Century Gothic"/>
              </a:rPr>
              <a:t>2</a:t>
            </a:r>
            <a:r>
              <a:rPr lang="en-US" sz="2600" baseline="30000" dirty="0" smtClean="0">
                <a:solidFill>
                  <a:srgbClr val="2F5897"/>
                </a:solidFill>
                <a:latin typeface="Century Gothic"/>
                <a:cs typeface="Century Gothic"/>
              </a:rPr>
              <a:t>-</a:t>
            </a:r>
          </a:p>
          <a:p>
            <a:pPr marL="0" indent="0">
              <a:buNone/>
            </a:pPr>
            <a:endParaRPr lang="en-US" sz="2600" baseline="300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600" baseline="300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7. </a:t>
            </a:r>
            <a:r>
              <a:rPr lang="en-US" sz="2600" b="1" dirty="0">
                <a:solidFill>
                  <a:srgbClr val="404040"/>
                </a:solidFill>
                <a:latin typeface="Century Gothic"/>
                <a:cs typeface="Century Gothic"/>
              </a:rPr>
              <a:t>BaF</a:t>
            </a:r>
            <a:r>
              <a:rPr lang="en-US" sz="2600" b="1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		</a:t>
            </a:r>
            <a:r>
              <a:rPr lang="en-US" sz="2600" dirty="0" smtClean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8. </a:t>
            </a:r>
            <a:r>
              <a:rPr lang="en-US" sz="2600" b="1" dirty="0" err="1">
                <a:solidFill>
                  <a:srgbClr val="404040"/>
                </a:solidFill>
                <a:latin typeface="Century Gothic"/>
                <a:cs typeface="Century Gothic"/>
              </a:rPr>
              <a:t>CsI</a:t>
            </a:r>
            <a:endParaRPr lang="en-US" sz="2600" b="1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Ba</a:t>
            </a:r>
            <a:r>
              <a:rPr lang="en-US" sz="2600" baseline="30000" dirty="0">
                <a:solidFill>
                  <a:srgbClr val="9C5252"/>
                </a:solidFill>
                <a:latin typeface="Century Gothic"/>
                <a:cs typeface="Century Gothic"/>
              </a:rPr>
              <a:t>2+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 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(F</a:t>
            </a:r>
            <a:r>
              <a:rPr lang="en-US" sz="2600" baseline="30000" dirty="0">
                <a:solidFill>
                  <a:srgbClr val="2F5897"/>
                </a:solidFill>
                <a:latin typeface="Century Gothic"/>
                <a:cs typeface="Century Gothic"/>
              </a:rPr>
              <a:t>1-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)2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		</a:t>
            </a:r>
            <a:r>
              <a:rPr lang="en-US" sz="2600" dirty="0" smtClean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Cs</a:t>
            </a:r>
            <a:r>
              <a:rPr lang="en-US" sz="2600" baseline="30000" dirty="0">
                <a:solidFill>
                  <a:srgbClr val="9C5252"/>
                </a:solidFill>
                <a:latin typeface="Century Gothic"/>
                <a:cs typeface="Century Gothic"/>
              </a:rPr>
              <a:t>1+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 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I</a:t>
            </a:r>
            <a:r>
              <a:rPr lang="en-US" sz="2600" baseline="30000" dirty="0">
                <a:solidFill>
                  <a:srgbClr val="2F5897"/>
                </a:solidFill>
                <a:latin typeface="Century Gothic"/>
                <a:cs typeface="Century Gothic"/>
              </a:rPr>
              <a:t>1-</a:t>
            </a:r>
            <a:endParaRPr lang="en-US" sz="2600" dirty="0">
              <a:solidFill>
                <a:srgbClr val="2F5897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						</a:t>
            </a:r>
            <a:r>
              <a:rPr lang="en-US" sz="2600" dirty="0" smtClean="0">
                <a:solidFill>
                  <a:srgbClr val="404040"/>
                </a:solidFill>
                <a:latin typeface="Century Gothic"/>
                <a:cs typeface="Century Gothic"/>
              </a:rPr>
              <a:t>Already </a:t>
            </a:r>
            <a:r>
              <a:rPr lang="en-US" sz="2600" dirty="0">
                <a:solidFill>
                  <a:srgbClr val="404040"/>
                </a:solidFill>
                <a:latin typeface="Century Gothic"/>
                <a:cs typeface="Century Gothic"/>
              </a:rPr>
              <a:t>equal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2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Follow the three steps</a:t>
            </a:r>
            <a:r>
              <a:rPr lang="en-US" dirty="0" smtClean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lang="en-US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Century Gothic"/>
                <a:cs typeface="Century Gothic"/>
              </a:rPr>
              <a:t>Identify the positive ion</a:t>
            </a:r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, </a:t>
            </a:r>
            <a:r>
              <a:rPr lang="en-US" sz="2400" dirty="0">
                <a:solidFill>
                  <a:srgbClr val="404040"/>
                </a:solidFill>
                <a:latin typeface="Century Gothic"/>
                <a:cs typeface="Century Gothic"/>
              </a:rPr>
              <a:t>name </a:t>
            </a:r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it</a:t>
            </a:r>
          </a:p>
          <a:p>
            <a:pPr marL="1371600" lvl="2" indent="-514350">
              <a:buFont typeface="Arial"/>
              <a:buChar char="•"/>
            </a:pPr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Hint</a:t>
            </a:r>
            <a:r>
              <a:rPr lang="en-US" sz="2400" dirty="0">
                <a:solidFill>
                  <a:srgbClr val="404040"/>
                </a:solidFill>
                <a:latin typeface="Century Gothic"/>
                <a:cs typeface="Century Gothic"/>
              </a:rPr>
              <a:t>: positive ion is always written first in the </a:t>
            </a:r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formula</a:t>
            </a:r>
          </a:p>
          <a:p>
            <a:pPr marL="1371600" lvl="2" indent="-514350">
              <a:buFont typeface="Arial"/>
              <a:buChar char="•"/>
            </a:pPr>
            <a:endParaRPr lang="en-US" sz="24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Century Gothic"/>
                <a:cs typeface="Century Gothic"/>
              </a:rPr>
              <a:t>Identify the negative ion, </a:t>
            </a:r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name it</a:t>
            </a:r>
          </a:p>
          <a:p>
            <a:pPr marL="1371600" lvl="2" indent="-514350">
              <a:buFont typeface="Arial"/>
              <a:buChar char="•"/>
            </a:pPr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Remember to use </a:t>
            </a:r>
            <a:r>
              <a:rPr lang="en-US" sz="2400" i="1" dirty="0" smtClean="0">
                <a:solidFill>
                  <a:srgbClr val="404040"/>
                </a:solidFill>
                <a:latin typeface="Century Gothic"/>
                <a:cs typeface="Century Gothic"/>
              </a:rPr>
              <a:t>–ide</a:t>
            </a:r>
            <a:r>
              <a:rPr lang="en-US" sz="2400" dirty="0" smtClean="0">
                <a:solidFill>
                  <a:srgbClr val="404040"/>
                </a:solidFill>
                <a:latin typeface="Century Gothic"/>
                <a:cs typeface="Century Gothic"/>
              </a:rPr>
              <a:t> ending for anions</a:t>
            </a:r>
          </a:p>
          <a:p>
            <a:pPr marL="1371600" lvl="2" indent="-514350">
              <a:buFont typeface="Arial"/>
              <a:buChar char="•"/>
            </a:pPr>
            <a:endParaRPr lang="en-US" sz="24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Century Gothic"/>
                <a:cs typeface="Century Gothic"/>
              </a:rPr>
              <a:t>Put the two together, positive ion first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5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Practice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Formula: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MgO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Positive ion is Mg, which is named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magnesium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Negative ion is O, which is oxygen, change ending for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oxide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Put together: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magnesium oxide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4572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Note: subscripts don’t matter!!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6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Name the following ionic compounds: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CaCl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LiF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SrO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K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BaI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7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CaCl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calcium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chloride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		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sodium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sulfide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LiF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lithium fluoride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SrO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strontium oxide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K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			potassium nitride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BaI</a:t>
            </a:r>
            <a:r>
              <a:rPr lang="en-US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</a:t>
            </a:r>
            <a:r>
              <a:rPr lang="en-US" sz="2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barium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iodide</a:t>
            </a:r>
            <a:endParaRPr lang="en-US" sz="2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1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Variable Charge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Recall that transition metals can have more than one charge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When naming, use Roman numerals to indicate the charge of the transition metal</a:t>
            </a:r>
          </a:p>
          <a:p>
            <a:pPr lvl="1"/>
            <a:r>
              <a:rPr lang="en-US" sz="2000" dirty="0" smtClean="0">
                <a:solidFill>
                  <a:srgbClr val="404040"/>
                </a:solidFill>
              </a:rPr>
              <a:t>Ex. Fe</a:t>
            </a:r>
            <a:r>
              <a:rPr lang="en-US" sz="2000" baseline="30000" dirty="0" smtClean="0">
                <a:solidFill>
                  <a:srgbClr val="404040"/>
                </a:solidFill>
              </a:rPr>
              <a:t>3+</a:t>
            </a:r>
            <a:r>
              <a:rPr lang="en-US" sz="2000" dirty="0" smtClean="0">
                <a:solidFill>
                  <a:srgbClr val="404040"/>
                </a:solidFill>
              </a:rPr>
              <a:t> is iron (III)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This follows when naming compounds that contain variable charge metals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Use the same three rules, but now, you have to use the </a:t>
            </a:r>
            <a:r>
              <a:rPr lang="en-US" b="1" dirty="0" smtClean="0">
                <a:solidFill>
                  <a:srgbClr val="404040"/>
                </a:solidFill>
              </a:rPr>
              <a:t>anion</a:t>
            </a:r>
            <a:r>
              <a:rPr lang="en-US" dirty="0" smtClean="0">
                <a:solidFill>
                  <a:srgbClr val="404040"/>
                </a:solidFill>
              </a:rPr>
              <a:t> to determine the charge of the </a:t>
            </a:r>
            <a:r>
              <a:rPr lang="en-US" b="1" dirty="0" err="1" smtClean="0">
                <a:solidFill>
                  <a:srgbClr val="404040"/>
                </a:solidFill>
              </a:rPr>
              <a:t>cation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59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Practice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Formula: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Fe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2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O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3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cs typeface="Century Gothic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3(O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2-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) = 2(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Fe</a:t>
            </a:r>
            <a:r>
              <a:rPr lang="en-US" b="1" baseline="30000" dirty="0" err="1" smtClean="0">
                <a:solidFill>
                  <a:schemeClr val="accent2"/>
                </a:solidFill>
                <a:cs typeface="Century Gothic"/>
              </a:rPr>
              <a:t>x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+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)	solve for </a:t>
            </a:r>
            <a:r>
              <a:rPr lang="en-US" dirty="0" smtClean="0">
                <a:solidFill>
                  <a:srgbClr val="9C5252"/>
                </a:solidFill>
                <a:cs typeface="Century Gothic"/>
              </a:rPr>
              <a:t>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		</a:t>
            </a:r>
            <a:r>
              <a:rPr lang="en-US" dirty="0" smtClean="0">
                <a:solidFill>
                  <a:srgbClr val="9C5252"/>
                </a:solidFill>
                <a:cs typeface="Century Gothic"/>
              </a:rPr>
              <a:t>x = 3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Positive ion is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Fe</a:t>
            </a:r>
            <a:r>
              <a:rPr lang="en-US" sz="2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3+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,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which is named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iron (III)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Negative ion is O, which is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oxide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Century Gothic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Put together: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iron (III)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Century Gothic"/>
              </a:rPr>
              <a:t>oxide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39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 each ionic compound: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CrCl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PbS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SnF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FeBr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58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CrCl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chromium(III) chloride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PbS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lead (II) sulfide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SnF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tin(IV) fluoride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FeBr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iron(II) bromide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0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Name to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You should also be able to go from a given name to a formula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Given: lead(IV) sulfide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Charges: </a:t>
            </a:r>
            <a:r>
              <a:rPr lang="en-US" dirty="0" smtClean="0">
                <a:solidFill>
                  <a:schemeClr val="accent2"/>
                </a:solidFill>
              </a:rPr>
              <a:t>Pb</a:t>
            </a:r>
            <a:r>
              <a:rPr lang="en-US" baseline="30000" dirty="0" smtClean="0">
                <a:solidFill>
                  <a:schemeClr val="accent2"/>
                </a:solidFill>
              </a:rPr>
              <a:t>4+</a:t>
            </a:r>
            <a:r>
              <a:rPr lang="en-US" dirty="0" smtClean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S</a:t>
            </a:r>
            <a:r>
              <a:rPr lang="en-US" baseline="30000" dirty="0" smtClean="0">
                <a:solidFill>
                  <a:schemeClr val="tx2"/>
                </a:solidFill>
              </a:rPr>
              <a:t>2-</a:t>
            </a:r>
          </a:p>
          <a:p>
            <a:endParaRPr lang="en-US" baseline="30000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Balance: 1(</a:t>
            </a:r>
            <a:r>
              <a:rPr lang="en-US" dirty="0" err="1" smtClean="0">
                <a:solidFill>
                  <a:srgbClr val="404040"/>
                </a:solidFill>
              </a:rPr>
              <a:t>Pb</a:t>
            </a:r>
            <a:r>
              <a:rPr lang="en-US" dirty="0" smtClean="0">
                <a:solidFill>
                  <a:srgbClr val="404040"/>
                </a:solidFill>
              </a:rPr>
              <a:t>) = 4+  2(S) = 4-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Formula: </a:t>
            </a:r>
            <a:r>
              <a:rPr lang="en-US" dirty="0" smtClean="0">
                <a:solidFill>
                  <a:srgbClr val="660066"/>
                </a:solidFill>
              </a:rPr>
              <a:t>PbS</a:t>
            </a:r>
            <a:r>
              <a:rPr lang="en-US" baseline="-25000" dirty="0" smtClean="0">
                <a:solidFill>
                  <a:srgbClr val="660066"/>
                </a:solidFill>
              </a:rPr>
              <a:t>2</a:t>
            </a:r>
            <a:endParaRPr lang="en-US" baseline="-25000" dirty="0">
              <a:solidFill>
                <a:srgbClr val="66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3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Ionic compounds form when a positive ion interacts with a negative ion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Form an ionic bond (electrostatic interaction)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Very strong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Must contain a </a:t>
            </a:r>
            <a:r>
              <a:rPr lang="en-US" dirty="0" err="1" smtClean="0">
                <a:solidFill>
                  <a:srgbClr val="404040"/>
                </a:solidFill>
              </a:rPr>
              <a:t>cation</a:t>
            </a:r>
            <a:r>
              <a:rPr lang="en-US" dirty="0" smtClean="0">
                <a:solidFill>
                  <a:srgbClr val="404040"/>
                </a:solidFill>
              </a:rPr>
              <a:t> and an anion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Must contain a metal and a nonmetal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Sum of charges in a compound must always be </a:t>
            </a:r>
            <a:r>
              <a:rPr lang="en-US" b="1" dirty="0" smtClean="0">
                <a:solidFill>
                  <a:srgbClr val="404040"/>
                </a:solidFill>
              </a:rPr>
              <a:t>zero</a:t>
            </a:r>
            <a:endParaRPr lang="en-US" b="1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32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formula for each ionic compound: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Copper (II) iodide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Sodium oxide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Chromium (III) sulfide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Potassium nitride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57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Copper (II) </a:t>
            </a:r>
            <a:r>
              <a:rPr lang="en-US" dirty="0" smtClean="0">
                <a:solidFill>
                  <a:srgbClr val="404040"/>
                </a:solidFill>
              </a:rPr>
              <a:t>iodide			</a:t>
            </a:r>
            <a:r>
              <a:rPr lang="en-US" b="1" dirty="0" smtClean="0">
                <a:solidFill>
                  <a:srgbClr val="404040"/>
                </a:solidFill>
              </a:rPr>
              <a:t>CuI</a:t>
            </a:r>
            <a:r>
              <a:rPr lang="en-US" b="1" baseline="-25000" dirty="0" smtClean="0">
                <a:solidFill>
                  <a:srgbClr val="404040"/>
                </a:solidFill>
              </a:rPr>
              <a:t>2</a:t>
            </a:r>
            <a:endParaRPr lang="en-US" b="1" baseline="-25000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Sodium </a:t>
            </a:r>
            <a:r>
              <a:rPr lang="en-US" dirty="0" smtClean="0">
                <a:solidFill>
                  <a:srgbClr val="404040"/>
                </a:solidFill>
              </a:rPr>
              <a:t>oxide				</a:t>
            </a:r>
            <a:r>
              <a:rPr lang="en-US" b="1" dirty="0" smtClean="0">
                <a:solidFill>
                  <a:srgbClr val="404040"/>
                </a:solidFill>
              </a:rPr>
              <a:t>Na</a:t>
            </a:r>
            <a:r>
              <a:rPr lang="en-US" b="1" baseline="-25000" dirty="0" smtClean="0">
                <a:solidFill>
                  <a:srgbClr val="404040"/>
                </a:solidFill>
              </a:rPr>
              <a:t>2</a:t>
            </a:r>
            <a:r>
              <a:rPr lang="en-US" b="1" dirty="0" smtClean="0">
                <a:solidFill>
                  <a:srgbClr val="404040"/>
                </a:solidFill>
              </a:rPr>
              <a:t>O</a:t>
            </a:r>
            <a:endParaRPr lang="en-US" b="1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Chromium (III) </a:t>
            </a:r>
            <a:r>
              <a:rPr lang="en-US" dirty="0" smtClean="0">
                <a:solidFill>
                  <a:srgbClr val="404040"/>
                </a:solidFill>
              </a:rPr>
              <a:t>sulfide			</a:t>
            </a:r>
            <a:r>
              <a:rPr lang="en-US" b="1" dirty="0" smtClean="0">
                <a:solidFill>
                  <a:srgbClr val="404040"/>
                </a:solidFill>
              </a:rPr>
              <a:t>Cr</a:t>
            </a:r>
            <a:r>
              <a:rPr lang="en-US" b="1" baseline="-25000" dirty="0" smtClean="0">
                <a:solidFill>
                  <a:srgbClr val="404040"/>
                </a:solidFill>
              </a:rPr>
              <a:t>2</a:t>
            </a:r>
            <a:r>
              <a:rPr lang="en-US" b="1" dirty="0" smtClean="0">
                <a:solidFill>
                  <a:srgbClr val="404040"/>
                </a:solidFill>
              </a:rPr>
              <a:t>S</a:t>
            </a:r>
            <a:r>
              <a:rPr lang="en-US" b="1" baseline="-25000" dirty="0" smtClean="0">
                <a:solidFill>
                  <a:srgbClr val="404040"/>
                </a:solidFill>
              </a:rPr>
              <a:t>3</a:t>
            </a:r>
            <a:endParaRPr lang="en-US" b="1" baseline="-25000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Potassium </a:t>
            </a:r>
            <a:r>
              <a:rPr lang="en-US" dirty="0" smtClean="0">
                <a:solidFill>
                  <a:srgbClr val="404040"/>
                </a:solidFill>
              </a:rPr>
              <a:t>nitride			</a:t>
            </a:r>
            <a:r>
              <a:rPr lang="en-US" b="1" dirty="0" smtClean="0">
                <a:solidFill>
                  <a:srgbClr val="404040"/>
                </a:solidFill>
              </a:rPr>
              <a:t>K</a:t>
            </a:r>
            <a:r>
              <a:rPr lang="en-US" b="1" baseline="-25000" dirty="0" smtClean="0">
                <a:solidFill>
                  <a:srgbClr val="404040"/>
                </a:solidFill>
              </a:rPr>
              <a:t>3</a:t>
            </a:r>
            <a:r>
              <a:rPr lang="en-US" b="1" dirty="0" smtClean="0">
                <a:solidFill>
                  <a:srgbClr val="404040"/>
                </a:solidFill>
              </a:rPr>
              <a:t>N</a:t>
            </a:r>
            <a:endParaRPr lang="en-US" b="1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0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Crystalline solids at room temperature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Very strong electrostatic interactions between particles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Particles held together very tightly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Takes a lot of energy (heat) to separate the particles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Very high melting points and boiling points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Many are soluble in water (get into this in </a:t>
            </a:r>
            <a:r>
              <a:rPr lang="en-US" dirty="0" err="1" smtClean="0">
                <a:solidFill>
                  <a:srgbClr val="404040"/>
                </a:solidFill>
              </a:rPr>
              <a:t>Ch</a:t>
            </a:r>
            <a:r>
              <a:rPr lang="en-US" dirty="0" smtClean="0">
                <a:solidFill>
                  <a:srgbClr val="404040"/>
                </a:solidFill>
              </a:rPr>
              <a:t> 8)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08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Correct the formula for the following ionic compounds: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1. </a:t>
            </a:r>
            <a:r>
              <a:rPr lang="en-US" sz="28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MgCl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				2. 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BaO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</a:p>
          <a:p>
            <a:pPr marL="0" indent="0">
              <a:buNone/>
            </a:pPr>
            <a:endParaRPr lang="en-US" sz="28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3. Ca</a:t>
            </a:r>
            <a:r>
              <a:rPr lang="en-US" sz="2800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(PO</a:t>
            </a:r>
            <a:r>
              <a:rPr lang="en-US" sz="2800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)</a:t>
            </a:r>
            <a:r>
              <a:rPr lang="en-US" sz="2800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			4. 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Cs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</a:p>
          <a:p>
            <a:pPr marL="0" indent="0">
              <a:buNone/>
            </a:pPr>
            <a:endParaRPr lang="en-US" sz="28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5. K(SO</a:t>
            </a:r>
            <a:r>
              <a:rPr lang="en-US" sz="2800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)</a:t>
            </a:r>
            <a:r>
              <a:rPr lang="en-US" sz="2800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		6. Na</a:t>
            </a:r>
            <a:r>
              <a:rPr lang="en-US" sz="2800" baseline="-25000" dirty="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Br</a:t>
            </a:r>
            <a:endParaRPr lang="en-US" sz="2800" baseline="-25000" dirty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13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229600" cy="1161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Match the following formulas with the correct names: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909343"/>
            <a:ext cx="34115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AlBr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endParaRPr lang="en-US" sz="28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Mg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z="2800" baseline="-25000" dirty="0" smtClean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endParaRPr lang="en-US" sz="28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CsCl</a:t>
            </a:r>
            <a:endParaRPr lang="en-US" sz="28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SrS</a:t>
            </a:r>
            <a:endParaRPr lang="en-US" sz="28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1461" y="2909343"/>
            <a:ext cx="56053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esium chloride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otassium phosphide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otassium </a:t>
            </a:r>
            <a:r>
              <a:rPr lang="en-US" sz="2800" dirty="0" err="1" smtClean="0">
                <a:solidFill>
                  <a:srgbClr val="404040"/>
                </a:solidFill>
                <a:latin typeface="Century Gothic"/>
                <a:cs typeface="Century Gothic"/>
              </a:rPr>
              <a:t>selenide</a:t>
            </a:r>
            <a:endParaRPr lang="en-US" sz="2800" dirty="0" smtClean="0">
              <a:solidFill>
                <a:srgbClr val="404040"/>
              </a:solidFill>
              <a:latin typeface="Century Gothic"/>
              <a:cs typeface="Century Gothic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luminum bromide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trontium sulfide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lang="en-US" sz="2800" dirty="0" smtClean="0">
                <a:solidFill>
                  <a:srgbClr val="404040"/>
                </a:solidFill>
                <a:latin typeface="Century Gothic"/>
                <a:cs typeface="Century Gothic"/>
              </a:rPr>
              <a:t>agnesium nitride</a:t>
            </a:r>
            <a:endParaRPr lang="en-US" sz="2800" dirty="0">
              <a:solidFill>
                <a:srgbClr val="404040"/>
              </a:solidFill>
              <a:latin typeface="Century Gothic"/>
              <a:cs typeface="Century Gothic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2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Ionic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Must consist of metal (left on PT) and nonmetal (right on PT)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Formula written </a:t>
            </a:r>
            <a:r>
              <a:rPr lang="en-US" b="1" dirty="0" smtClean="0">
                <a:solidFill>
                  <a:schemeClr val="accent2"/>
                </a:solidFill>
              </a:rPr>
              <a:t>metal first</a:t>
            </a:r>
          </a:p>
          <a:p>
            <a:endParaRPr lang="en-US" b="1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Show the ratio of ions that combine to give an overall charge of zero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Use subscripts to indicate number of ions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Ionic Formulas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28082"/>
              </p:ext>
            </p:extLst>
          </p:nvPr>
        </p:nvGraphicFramePr>
        <p:xfrm>
          <a:off x="457200" y="1585131"/>
          <a:ext cx="8229600" cy="44775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634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entury Gothic"/>
                          <a:cs typeface="Century Gothic"/>
                        </a:rPr>
                        <a:t>NaCl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Li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BaI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endParaRPr lang="en-US" baseline="-25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Al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lang="en-US" baseline="-25000" dirty="0" smtClean="0">
                          <a:latin typeface="Century Gothic"/>
                          <a:cs typeface="Century Gothic"/>
                        </a:rPr>
                        <a:t>3</a:t>
                      </a:r>
                      <a:endParaRPr lang="en-US" baseline="-25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2584632">
                <a:tc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10295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+1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    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-1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+2  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 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-2</a:t>
                      </a:r>
                      <a:endParaRPr lang="en-US" dirty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+2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   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-2</a:t>
                      </a:r>
                      <a:endParaRPr lang="en-US" dirty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+6 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  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-6</a:t>
                      </a:r>
                      <a:endParaRPr lang="en-US" dirty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14664" y="3580833"/>
            <a:ext cx="251587" cy="251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54101" y="3491919"/>
            <a:ext cx="398696" cy="39875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4959" y="4258428"/>
            <a:ext cx="61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Na</a:t>
            </a:r>
            <a:r>
              <a:rPr lang="en-US" baseline="30000" dirty="0" smtClean="0">
                <a:latin typeface="Century Gothic"/>
                <a:cs typeface="Century Gothic"/>
              </a:rPr>
              <a:t>+</a:t>
            </a:r>
            <a:endParaRPr lang="en-US" baseline="300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6181" y="4258428"/>
            <a:ext cx="49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entury Gothic"/>
                <a:cs typeface="Century Gothic"/>
              </a:rPr>
              <a:t>Cl</a:t>
            </a:r>
            <a:r>
              <a:rPr lang="en-US" baseline="30000" dirty="0">
                <a:latin typeface="Century Gothic"/>
                <a:cs typeface="Century Gothic"/>
              </a:rPr>
              <a:t>-</a:t>
            </a:r>
          </a:p>
        </p:txBody>
      </p:sp>
      <p:sp>
        <p:nvSpPr>
          <p:cNvPr id="11" name="Oval 10"/>
          <p:cNvSpPr/>
          <p:nvPr/>
        </p:nvSpPr>
        <p:spPr>
          <a:xfrm>
            <a:off x="3075605" y="3327536"/>
            <a:ext cx="219456" cy="2194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43822" y="4258428"/>
            <a:ext cx="51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Li</a:t>
            </a:r>
            <a:r>
              <a:rPr lang="en-US" baseline="30000" dirty="0" smtClean="0">
                <a:latin typeface="Century Gothic"/>
                <a:cs typeface="Century Gothic"/>
              </a:rPr>
              <a:t>+</a:t>
            </a:r>
            <a:endParaRPr lang="en-US" baseline="30000" dirty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31179" y="3579151"/>
            <a:ext cx="365760" cy="36576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11375" y="4258428"/>
            <a:ext cx="61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O</a:t>
            </a:r>
            <a:r>
              <a:rPr lang="en-US" baseline="30000" dirty="0" smtClean="0">
                <a:latin typeface="Century Gothic"/>
                <a:cs typeface="Century Gothic"/>
              </a:rPr>
              <a:t>2-</a:t>
            </a:r>
            <a:endParaRPr lang="en-US" baseline="30000" dirty="0">
              <a:latin typeface="Century Gothic"/>
              <a:cs typeface="Century Gothic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96938" y="3597439"/>
            <a:ext cx="347472" cy="3474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48356" y="3780211"/>
            <a:ext cx="457200" cy="4572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48356" y="3140239"/>
            <a:ext cx="457200" cy="45720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04329" y="4258428"/>
            <a:ext cx="61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I</a:t>
            </a:r>
            <a:r>
              <a:rPr lang="en-US" baseline="30000" dirty="0" smtClean="0">
                <a:latin typeface="Century Gothic"/>
                <a:cs typeface="Century Gothic"/>
              </a:rPr>
              <a:t>-</a:t>
            </a:r>
            <a:endParaRPr lang="en-US" baseline="30000" dirty="0"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6352" y="4258428"/>
            <a:ext cx="76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Ba</a:t>
            </a:r>
            <a:r>
              <a:rPr lang="en-US" baseline="30000" dirty="0" smtClean="0">
                <a:latin typeface="Century Gothic"/>
                <a:cs typeface="Century Gothic"/>
              </a:rPr>
              <a:t>2+</a:t>
            </a:r>
            <a:endParaRPr lang="en-US" baseline="30000" dirty="0">
              <a:latin typeface="Century Gothic"/>
              <a:cs typeface="Century Gothic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75605" y="3799445"/>
            <a:ext cx="219456" cy="2194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20391" y="3325854"/>
            <a:ext cx="182880" cy="1828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120391" y="3853471"/>
            <a:ext cx="182880" cy="1828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85297" y="4258428"/>
            <a:ext cx="76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Al</a:t>
            </a:r>
            <a:r>
              <a:rPr lang="en-US" baseline="30000" dirty="0">
                <a:latin typeface="Century Gothic"/>
                <a:cs typeface="Century Gothic"/>
              </a:rPr>
              <a:t>3</a:t>
            </a:r>
            <a:r>
              <a:rPr lang="en-US" baseline="30000" dirty="0" smtClean="0">
                <a:latin typeface="Century Gothic"/>
                <a:cs typeface="Century Gothic"/>
              </a:rPr>
              <a:t>+</a:t>
            </a:r>
            <a:endParaRPr lang="en-US" baseline="30000" dirty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77191" y="4258428"/>
            <a:ext cx="61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O</a:t>
            </a:r>
            <a:r>
              <a:rPr lang="en-US" baseline="30000" dirty="0" smtClean="0">
                <a:latin typeface="Century Gothic"/>
                <a:cs typeface="Century Gothic"/>
              </a:rPr>
              <a:t>2-</a:t>
            </a:r>
            <a:endParaRPr lang="en-US" baseline="30000" dirty="0">
              <a:latin typeface="Century Gothic"/>
              <a:cs typeface="Century Gothic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96995" y="2810425"/>
            <a:ext cx="365760" cy="36576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96995" y="3291173"/>
            <a:ext cx="365760" cy="36576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96995" y="3762031"/>
            <a:ext cx="365760" cy="36576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3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How to Write a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given two elements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charge of ions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number of ions to balance positive and negative (add up to zero)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first, add subscript if necessary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anion second, add subscript if necessary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Never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include charges in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Write a Formula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2371" y="2116485"/>
            <a:ext cx="4844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The charges are equal in magnitude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+2 and -2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15500"/>
              </p:ext>
            </p:extLst>
          </p:nvPr>
        </p:nvGraphicFramePr>
        <p:xfrm>
          <a:off x="1653192" y="3327400"/>
          <a:ext cx="5263626" cy="90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181100" imgH="203200" progId="Equation.3">
                  <p:embed/>
                </p:oleObj>
              </mc:Choice>
              <mc:Fallback>
                <p:oleObj name="Equation" r:id="rId3" imgW="1181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3192" y="3327400"/>
                        <a:ext cx="5263626" cy="905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763337" y="2774949"/>
            <a:ext cx="331748" cy="670219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90112" y="2824371"/>
            <a:ext cx="210006" cy="62079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52371" y="4629271"/>
            <a:ext cx="3703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One of each ion is needed to balance charge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0652" y="4340805"/>
            <a:ext cx="166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1:1 ratio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79175" y="3445168"/>
            <a:ext cx="1561603" cy="787802"/>
          </a:xfrm>
          <a:prstGeom prst="rect">
            <a:avLst/>
          </a:prstGeom>
          <a:noFill/>
          <a:ln w="28575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33482" y="3445168"/>
            <a:ext cx="1561603" cy="78780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28301" y="3427638"/>
            <a:ext cx="1120074" cy="805332"/>
          </a:xfrm>
          <a:prstGeom prst="rect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8189" y="1338565"/>
            <a:ext cx="693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Calcium and oxygen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647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Write a Formula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2568" y="2116485"/>
            <a:ext cx="5385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The charges are not equal in magnitude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+2 and -1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0743"/>
              </p:ext>
            </p:extLst>
          </p:nvPr>
        </p:nvGraphicFramePr>
        <p:xfrm>
          <a:off x="1511300" y="3271838"/>
          <a:ext cx="554672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244600" imgH="228600" progId="Equation.3">
                  <p:embed/>
                </p:oleObj>
              </mc:Choice>
              <mc:Fallback>
                <p:oleObj name="Equation" r:id="rId3" imgW="1244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1300" y="3271838"/>
                        <a:ext cx="5546725" cy="101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1264" y="4629271"/>
            <a:ext cx="3703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One calcium ion is needed and two chlorides to balance charge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723420" y="2774949"/>
            <a:ext cx="319204" cy="602299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33906" y="2774949"/>
            <a:ext cx="210006" cy="591561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60188" y="3377248"/>
            <a:ext cx="1485473" cy="78780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72085" y="3366510"/>
            <a:ext cx="1120074" cy="805332"/>
          </a:xfrm>
          <a:prstGeom prst="rect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70257" y="3377248"/>
            <a:ext cx="1711475" cy="855722"/>
          </a:xfrm>
          <a:prstGeom prst="rect">
            <a:avLst/>
          </a:prstGeom>
          <a:noFill/>
          <a:ln w="28575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0652" y="4340805"/>
            <a:ext cx="1666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1:2 ratio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189" y="1338565"/>
            <a:ext cx="693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Calcium and chlorine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3606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Write the formula for the compounds formed between: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and Li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2. Mg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O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Font typeface="Arial"/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and Br			4. Na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</a:p>
          <a:p>
            <a:pPr marL="0" indent="0">
              <a:buFont typeface="Arial"/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Font typeface="Arial"/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5. N and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6. K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</a:t>
            </a:r>
          </a:p>
          <a:p>
            <a:pPr marL="0" indent="0">
              <a:buFont typeface="Arial"/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Font typeface="Arial"/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7. Ba and F		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8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. I and Cs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1. </a:t>
            </a: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LiCl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		2. </a:t>
            </a:r>
            <a:r>
              <a:rPr lang="en-US" sz="2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MgO</a:t>
            </a:r>
            <a:endParaRPr lang="en-US" sz="26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2"/>
                </a:solidFill>
                <a:latin typeface="Century Gothic"/>
                <a:cs typeface="Century Gothic"/>
              </a:rPr>
              <a:t>Li</a:t>
            </a:r>
            <a:r>
              <a:rPr lang="en-US" sz="2600" baseline="30000" dirty="0">
                <a:solidFill>
                  <a:schemeClr val="accent2"/>
                </a:solidFill>
                <a:latin typeface="Century Gothic"/>
                <a:cs typeface="Century Gothic"/>
              </a:rPr>
              <a:t>1+</a:t>
            </a:r>
            <a:r>
              <a:rPr lang="en-US" sz="2600" dirty="0">
                <a:solidFill>
                  <a:schemeClr val="accent2"/>
                </a:solidFill>
                <a:latin typeface="Century Gothic"/>
                <a:cs typeface="Century Gothic"/>
              </a:rPr>
              <a:t> 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Cl</a:t>
            </a:r>
            <a:r>
              <a:rPr lang="en-US" sz="2600" baseline="30000" dirty="0">
                <a:solidFill>
                  <a:srgbClr val="2F5897"/>
                </a:solidFill>
                <a:latin typeface="Century Gothic"/>
                <a:cs typeface="Century Gothic"/>
              </a:rPr>
              <a:t>1-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		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Mg</a:t>
            </a:r>
            <a:r>
              <a:rPr lang="en-US" sz="2600" baseline="30000" dirty="0">
                <a:solidFill>
                  <a:srgbClr val="9C5252"/>
                </a:solidFill>
                <a:latin typeface="Century Gothic"/>
                <a:cs typeface="Century Gothic"/>
              </a:rPr>
              <a:t>2+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 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O</a:t>
            </a:r>
            <a:r>
              <a:rPr lang="en-US" sz="2600" baseline="30000" dirty="0">
                <a:solidFill>
                  <a:srgbClr val="2F5897"/>
                </a:solidFill>
                <a:latin typeface="Century Gothic"/>
                <a:cs typeface="Century Gothic"/>
              </a:rPr>
              <a:t>2-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Already equal				Already 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equal</a:t>
            </a: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Font typeface="Arial"/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3. 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CaBr</a:t>
            </a:r>
            <a:r>
              <a:rPr lang="en-US" sz="26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		4. 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Na</a:t>
            </a:r>
            <a:r>
              <a:rPr lang="en-US" sz="26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3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</a:p>
          <a:p>
            <a:pPr marL="0" indent="0">
              <a:buFont typeface="Arial"/>
              <a:buNone/>
            </a:pP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Ca</a:t>
            </a:r>
            <a:r>
              <a:rPr lang="en-US" sz="2600" baseline="30000" dirty="0">
                <a:solidFill>
                  <a:srgbClr val="9C5252"/>
                </a:solidFill>
                <a:latin typeface="Century Gothic"/>
                <a:cs typeface="Century Gothic"/>
              </a:rPr>
              <a:t>2+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 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(Br</a:t>
            </a:r>
            <a:r>
              <a:rPr lang="en-US" sz="2600" baseline="30000" dirty="0">
                <a:solidFill>
                  <a:srgbClr val="2F5897"/>
                </a:solidFill>
                <a:latin typeface="Century Gothic"/>
                <a:cs typeface="Century Gothic"/>
              </a:rPr>
              <a:t>1-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)2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					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(Na</a:t>
            </a:r>
            <a:r>
              <a:rPr lang="en-US" sz="2600" baseline="30000" dirty="0">
                <a:solidFill>
                  <a:srgbClr val="9C5252"/>
                </a:solidFill>
                <a:latin typeface="Century Gothic"/>
                <a:cs typeface="Century Gothic"/>
              </a:rPr>
              <a:t>1+</a:t>
            </a:r>
            <a:r>
              <a:rPr lang="en-US" sz="2600" dirty="0">
                <a:solidFill>
                  <a:srgbClr val="9C5252"/>
                </a:solidFill>
                <a:latin typeface="Century Gothic"/>
                <a:cs typeface="Century Gothic"/>
              </a:rPr>
              <a:t>)3 </a:t>
            </a:r>
            <a:r>
              <a:rPr lang="en-US" sz="2600" dirty="0">
                <a:solidFill>
                  <a:srgbClr val="2F5897"/>
                </a:solidFill>
                <a:latin typeface="Century Gothic"/>
                <a:cs typeface="Century Gothic"/>
              </a:rPr>
              <a:t>P</a:t>
            </a:r>
            <a:r>
              <a:rPr lang="en-US" sz="2600" baseline="30000" dirty="0">
                <a:solidFill>
                  <a:srgbClr val="2F5897"/>
                </a:solidFill>
                <a:latin typeface="Century Gothic"/>
                <a:cs typeface="Century Gothic"/>
              </a:rPr>
              <a:t>3-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79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730</TotalTime>
  <Words>667</Words>
  <Application>Microsoft Macintosh PowerPoint</Application>
  <PresentationFormat>On-screen Show (4:3)</PresentationFormat>
  <Paragraphs>228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Executive</vt:lpstr>
      <vt:lpstr>Equation</vt:lpstr>
      <vt:lpstr>Ionic Compounds</vt:lpstr>
      <vt:lpstr>Ionic Compounds</vt:lpstr>
      <vt:lpstr>Ionic Formulas</vt:lpstr>
      <vt:lpstr>Ionic Formulas</vt:lpstr>
      <vt:lpstr>How to Write a Formula</vt:lpstr>
      <vt:lpstr>Write a Formula</vt:lpstr>
      <vt:lpstr>Write a Formula</vt:lpstr>
      <vt:lpstr>Example #1</vt:lpstr>
      <vt:lpstr>Example #1 Solved</vt:lpstr>
      <vt:lpstr>Example #1 Solved</vt:lpstr>
      <vt:lpstr>Naming Ionic Compounds</vt:lpstr>
      <vt:lpstr>Practice Naming</vt:lpstr>
      <vt:lpstr>Example #2</vt:lpstr>
      <vt:lpstr>Example #2 Solved</vt:lpstr>
      <vt:lpstr>Variable Charge Ions</vt:lpstr>
      <vt:lpstr>Practice Naming</vt:lpstr>
      <vt:lpstr>Example #3</vt:lpstr>
      <vt:lpstr>Example #3 Solved</vt:lpstr>
      <vt:lpstr>Name to Formula</vt:lpstr>
      <vt:lpstr>Example #4</vt:lpstr>
      <vt:lpstr>Example #4 Solved</vt:lpstr>
      <vt:lpstr>Physical Properties</vt:lpstr>
      <vt:lpstr>Example #5</vt:lpstr>
      <vt:lpstr>Example #6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39</cp:revision>
  <cp:lastPrinted>2014-04-13T22:14:51Z</cp:lastPrinted>
  <dcterms:created xsi:type="dcterms:W3CDTF">2014-03-08T16:53:10Z</dcterms:created>
  <dcterms:modified xsi:type="dcterms:W3CDTF">2015-09-01T19:29:46Z</dcterms:modified>
</cp:coreProperties>
</file>