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1" r:id="rId3"/>
    <p:sldId id="257" r:id="rId4"/>
    <p:sldId id="258" r:id="rId5"/>
    <p:sldId id="259" r:id="rId6"/>
    <p:sldId id="262" r:id="rId7"/>
    <p:sldId id="264" r:id="rId8"/>
    <p:sldId id="265" r:id="rId9"/>
    <p:sldId id="263" r:id="rId10"/>
    <p:sldId id="260" r:id="rId11"/>
    <p:sldId id="266" r:id="rId12"/>
    <p:sldId id="267" r:id="rId13"/>
    <p:sldId id="268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3" r:id="rId22"/>
    <p:sldId id="269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92" y="-8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C2017-ED7A-A244-B802-CEF948639C1D}" type="datetimeFigureOut">
              <a:rPr lang="en-US" smtClean="0"/>
              <a:t>8/25/15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CBB10-020B-9144-8C97-D3B76C99A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893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4AED5-A510-8349-8E2C-10F6D2F54AB4}" type="datetimeFigureOut">
              <a:rPr lang="en-US" smtClean="0"/>
              <a:t>8/25/15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F720E-BFAE-5A42-95DA-CF98CF68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33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1434-7F8D-3242-9DEA-D5A2A3E275C0}" type="datetime4">
              <a:rPr lang="en-US" smtClean="0"/>
              <a:t>August 25,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C811-4378-C647-92E9-B24F0D4553B9}" type="datetime4">
              <a:rPr lang="en-US" smtClean="0"/>
              <a:t>August 25,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6AA0-0808-3F4A-8AC5-6603369C3AF6}" type="datetime4">
              <a:rPr lang="en-US" smtClean="0"/>
              <a:t>August 25,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BABB-32F4-C643-8B72-F83E7959ED97}" type="datetime4">
              <a:rPr lang="en-US" smtClean="0"/>
              <a:t>August 25,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B3882-8480-304A-8065-96E40FA86F99}" type="datetime4">
              <a:rPr lang="en-US" smtClean="0"/>
              <a:t>August 25,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5226-6839-F345-ACD2-2F847C72F2E8}" type="datetime4">
              <a:rPr lang="en-US" smtClean="0"/>
              <a:t>August 25,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FF5E-1612-2E46-BA65-ACC6E47834F6}" type="datetime4">
              <a:rPr lang="en-US" smtClean="0"/>
              <a:t>August 25,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C822-F3C5-4141-9F65-1F613C1A88F7}" type="datetime4">
              <a:rPr lang="en-US" smtClean="0"/>
              <a:t>August 25,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4854-2107-1A42-94EE-0819CABC904F}" type="datetime4">
              <a:rPr lang="en-US" smtClean="0"/>
              <a:t>August 25,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FFED-291F-504A-8F61-F53193977D31}" type="datetime4">
              <a:rPr lang="en-US" smtClean="0"/>
              <a:t>August 25,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BBF1-F932-8B45-82DE-E323B7D1EE78}" type="datetime4">
              <a:rPr lang="en-US" smtClean="0"/>
              <a:t>August 25,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E7A8E44-3D8D-3142-8690-3084F86D4D5E}" type="datetime4">
              <a:rPr lang="en-US" smtClean="0"/>
              <a:t>August 25,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Sections 3.1 – 3.2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4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Charge by Group</a:t>
            </a:r>
            <a:endParaRPr lang="en-US" dirty="0"/>
          </a:p>
        </p:txBody>
      </p:sp>
      <p:pic>
        <p:nvPicPr>
          <p:cNvPr id="4" name="Content Placeholder 3" descr="ptable4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368" r="-11368"/>
          <a:stretch>
            <a:fillRect/>
          </a:stretch>
        </p:blipFill>
        <p:spPr/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76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Determine the charge of the ion formed by the following elements: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Iodine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Magnesium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Oxygen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Lithium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34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Iodine (I): group 17, charge </a:t>
            </a:r>
            <a:r>
              <a:rPr lang="en-US" b="1" dirty="0" smtClean="0">
                <a:solidFill>
                  <a:srgbClr val="404040"/>
                </a:solidFill>
              </a:rPr>
              <a:t>-1</a:t>
            </a:r>
            <a:r>
              <a:rPr lang="en-US" dirty="0">
                <a:solidFill>
                  <a:srgbClr val="404040"/>
                </a:solidFill>
              </a:rPr>
              <a:t>	</a:t>
            </a:r>
            <a:r>
              <a:rPr lang="en-US" dirty="0" smtClean="0">
                <a:solidFill>
                  <a:srgbClr val="404040"/>
                </a:solidFill>
              </a:rPr>
              <a:t>	</a:t>
            </a:r>
            <a:r>
              <a:rPr lang="en-US" b="1" dirty="0" smtClean="0">
                <a:solidFill>
                  <a:srgbClr val="404040"/>
                </a:solidFill>
              </a:rPr>
              <a:t>I</a:t>
            </a:r>
            <a:r>
              <a:rPr lang="en-US" b="1" baseline="30000" dirty="0" smtClean="0">
                <a:solidFill>
                  <a:srgbClr val="404040"/>
                </a:solidFill>
              </a:rPr>
              <a:t>-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Magnesium (Mg): group 2, charge </a:t>
            </a:r>
            <a:r>
              <a:rPr lang="en-US" b="1" dirty="0" smtClean="0">
                <a:solidFill>
                  <a:srgbClr val="404040"/>
                </a:solidFill>
              </a:rPr>
              <a:t>+2	Mg</a:t>
            </a:r>
            <a:r>
              <a:rPr lang="en-US" b="1" baseline="30000" dirty="0" smtClean="0">
                <a:solidFill>
                  <a:srgbClr val="404040"/>
                </a:solidFill>
              </a:rPr>
              <a:t>2+</a:t>
            </a:r>
            <a:endParaRPr lang="en-US" baseline="30000" dirty="0" smtClean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Oxygen (O): group 16, charge </a:t>
            </a:r>
            <a:r>
              <a:rPr lang="en-US" b="1" dirty="0" smtClean="0">
                <a:solidFill>
                  <a:srgbClr val="404040"/>
                </a:solidFill>
              </a:rPr>
              <a:t>-2		O</a:t>
            </a:r>
            <a:r>
              <a:rPr lang="en-US" b="1" baseline="30000" dirty="0" smtClean="0">
                <a:solidFill>
                  <a:srgbClr val="404040"/>
                </a:solidFill>
              </a:rPr>
              <a:t>2-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Lithium (Li): group 1, charge </a:t>
            </a:r>
            <a:r>
              <a:rPr lang="en-US" b="1" dirty="0" smtClean="0">
                <a:solidFill>
                  <a:srgbClr val="404040"/>
                </a:solidFill>
              </a:rPr>
              <a:t>+1		Li</a:t>
            </a:r>
            <a:r>
              <a:rPr lang="en-US" b="1" baseline="30000" dirty="0" smtClean="0">
                <a:solidFill>
                  <a:srgbClr val="404040"/>
                </a:solidFill>
              </a:rPr>
              <a:t>+</a:t>
            </a:r>
            <a:endParaRPr lang="en-US" b="1" baseline="30000" dirty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40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13282"/>
          </a:xfrm>
        </p:spPr>
        <p:txBody>
          <a:bodyPr/>
          <a:lstStyle/>
          <a:p>
            <a:r>
              <a:rPr lang="en-US" dirty="0" smtClean="0"/>
              <a:t>Transition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C5252"/>
                </a:solidFill>
              </a:rPr>
              <a:t>Still metals, so still form </a:t>
            </a:r>
            <a:r>
              <a:rPr lang="en-US" dirty="0" err="1" smtClean="0">
                <a:solidFill>
                  <a:srgbClr val="9C5252"/>
                </a:solidFill>
              </a:rPr>
              <a:t>cations</a:t>
            </a:r>
            <a:endParaRPr lang="en-US" dirty="0" smtClean="0">
              <a:solidFill>
                <a:srgbClr val="9C5252"/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 predictable charges, </a:t>
            </a:r>
            <a:r>
              <a:rPr lang="en-US" b="1" dirty="0" smtClean="0">
                <a:solidFill>
                  <a:schemeClr val="accent2"/>
                </a:solidFill>
              </a:rPr>
              <a:t>variable charges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orm more than one 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05289" y="3141185"/>
            <a:ext cx="7034731" cy="3275283"/>
            <a:chOff x="457200" y="1152072"/>
            <a:chExt cx="7996581" cy="4037912"/>
          </a:xfrm>
        </p:grpSpPr>
        <p:grpSp>
          <p:nvGrpSpPr>
            <p:cNvPr id="6" name="Group 5"/>
            <p:cNvGrpSpPr/>
            <p:nvPr/>
          </p:nvGrpSpPr>
          <p:grpSpPr>
            <a:xfrm>
              <a:off x="457200" y="1152072"/>
              <a:ext cx="7996581" cy="4037912"/>
              <a:chOff x="457200" y="1152072"/>
              <a:chExt cx="7996581" cy="4037912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457200" y="1152072"/>
                <a:ext cx="7996581" cy="4037912"/>
                <a:chOff x="457200" y="1250849"/>
                <a:chExt cx="7996581" cy="4037912"/>
              </a:xfrm>
            </p:grpSpPr>
            <p:grpSp>
              <p:nvGrpSpPr>
                <p:cNvPr id="44" name="Group 43"/>
                <p:cNvGrpSpPr/>
                <p:nvPr/>
              </p:nvGrpSpPr>
              <p:grpSpPr>
                <a:xfrm>
                  <a:off x="457200" y="1250849"/>
                  <a:ext cx="7994571" cy="3459356"/>
                  <a:chOff x="457200" y="1250849"/>
                  <a:chExt cx="7994571" cy="3459356"/>
                </a:xfrm>
              </p:grpSpPr>
              <p:grpSp>
                <p:nvGrpSpPr>
                  <p:cNvPr id="63" name="Group 62"/>
                  <p:cNvGrpSpPr/>
                  <p:nvPr/>
                </p:nvGrpSpPr>
                <p:grpSpPr>
                  <a:xfrm>
                    <a:off x="457200" y="1250849"/>
                    <a:ext cx="7994571" cy="3459356"/>
                    <a:chOff x="375116" y="2728379"/>
                    <a:chExt cx="7994571" cy="3459356"/>
                  </a:xfrm>
                </p:grpSpPr>
                <p:grpSp>
                  <p:nvGrpSpPr>
                    <p:cNvPr id="69" name="Group 68"/>
                    <p:cNvGrpSpPr/>
                    <p:nvPr/>
                  </p:nvGrpSpPr>
                  <p:grpSpPr>
                    <a:xfrm>
                      <a:off x="375116" y="2728379"/>
                      <a:ext cx="7994571" cy="2888193"/>
                      <a:chOff x="375116" y="3191309"/>
                      <a:chExt cx="7994571" cy="2888193"/>
                    </a:xfrm>
                  </p:grpSpPr>
                  <p:grpSp>
                    <p:nvGrpSpPr>
                      <p:cNvPr id="89" name="Group 88"/>
                      <p:cNvGrpSpPr/>
                      <p:nvPr/>
                    </p:nvGrpSpPr>
                    <p:grpSpPr>
                      <a:xfrm>
                        <a:off x="375116" y="3191309"/>
                        <a:ext cx="7994571" cy="2888193"/>
                        <a:chOff x="375116" y="3191309"/>
                        <a:chExt cx="7994571" cy="2888193"/>
                      </a:xfrm>
                    </p:grpSpPr>
                    <p:sp>
                      <p:nvSpPr>
                        <p:cNvPr id="105" name="Rectangle 104"/>
                        <p:cNvSpPr/>
                        <p:nvPr/>
                      </p:nvSpPr>
                      <p:spPr>
                        <a:xfrm>
                          <a:off x="375930" y="3191309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6" name="Rectangle 105"/>
                        <p:cNvSpPr/>
                        <p:nvPr/>
                      </p:nvSpPr>
                      <p:spPr>
                        <a:xfrm>
                          <a:off x="375116" y="3767368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7" name="Rectangle 106"/>
                        <p:cNvSpPr/>
                        <p:nvPr/>
                      </p:nvSpPr>
                      <p:spPr>
                        <a:xfrm>
                          <a:off x="376225" y="4344349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8" name="Rectangle 107"/>
                        <p:cNvSpPr/>
                        <p:nvPr/>
                      </p:nvSpPr>
                      <p:spPr>
                        <a:xfrm>
                          <a:off x="376225" y="4921330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9" name="Rectangle 108"/>
                        <p:cNvSpPr/>
                        <p:nvPr/>
                      </p:nvSpPr>
                      <p:spPr>
                        <a:xfrm>
                          <a:off x="375116" y="5494165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10" name="Rectangle 109"/>
                        <p:cNvSpPr/>
                        <p:nvPr/>
                      </p:nvSpPr>
                      <p:spPr>
                        <a:xfrm>
                          <a:off x="820016" y="3768290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11" name="Rectangle 110"/>
                        <p:cNvSpPr/>
                        <p:nvPr/>
                      </p:nvSpPr>
                      <p:spPr>
                        <a:xfrm>
                          <a:off x="820016" y="4343908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12" name="Rectangle 111"/>
                        <p:cNvSpPr/>
                        <p:nvPr/>
                      </p:nvSpPr>
                      <p:spPr>
                        <a:xfrm>
                          <a:off x="820016" y="4921330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13" name="Rectangle 112"/>
                        <p:cNvSpPr/>
                        <p:nvPr/>
                      </p:nvSpPr>
                      <p:spPr>
                        <a:xfrm>
                          <a:off x="820992" y="5501804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E3F2C7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14" name="Rectangle 113"/>
                        <p:cNvSpPr/>
                        <p:nvPr/>
                      </p:nvSpPr>
                      <p:spPr>
                        <a:xfrm>
                          <a:off x="1264783" y="4920632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grpSp>
                      <p:nvGrpSpPr>
                        <p:cNvPr id="115" name="Group 114"/>
                        <p:cNvGrpSpPr/>
                        <p:nvPr/>
                      </p:nvGrpSpPr>
                      <p:grpSpPr>
                        <a:xfrm>
                          <a:off x="1708574" y="4920137"/>
                          <a:ext cx="6661113" cy="580271"/>
                          <a:chOff x="1708574" y="4920137"/>
                          <a:chExt cx="6661113" cy="580271"/>
                        </a:xfrm>
                      </p:grpSpPr>
                      <p:sp>
                        <p:nvSpPr>
                          <p:cNvPr id="133" name="Rectangle 132"/>
                          <p:cNvSpPr/>
                          <p:nvPr/>
                        </p:nvSpPr>
                        <p:spPr>
                          <a:xfrm>
                            <a:off x="1708574" y="4921330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E3F2C7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34" name="Rectangle 133"/>
                          <p:cNvSpPr/>
                          <p:nvPr/>
                        </p:nvSpPr>
                        <p:spPr>
                          <a:xfrm>
                            <a:off x="2600109" y="4920632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E3F2C7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35" name="Rectangle 134"/>
                          <p:cNvSpPr/>
                          <p:nvPr/>
                        </p:nvSpPr>
                        <p:spPr>
                          <a:xfrm>
                            <a:off x="3044195" y="4921330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E3F2C7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36" name="Rectangle 135"/>
                          <p:cNvSpPr/>
                          <p:nvPr/>
                        </p:nvSpPr>
                        <p:spPr>
                          <a:xfrm>
                            <a:off x="3487986" y="4923427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E3F2C7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37" name="Rectangle 136"/>
                          <p:cNvSpPr/>
                          <p:nvPr/>
                        </p:nvSpPr>
                        <p:spPr>
                          <a:xfrm>
                            <a:off x="4819359" y="4920632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E3F2C7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38" name="Rectangle 137"/>
                          <p:cNvSpPr/>
                          <p:nvPr/>
                        </p:nvSpPr>
                        <p:spPr>
                          <a:xfrm>
                            <a:off x="5263150" y="4921375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C7E68F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39" name="Rectangle 138"/>
                          <p:cNvSpPr/>
                          <p:nvPr/>
                        </p:nvSpPr>
                        <p:spPr>
                          <a:xfrm>
                            <a:off x="4375568" y="4923427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E3F2C7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40" name="Rectangle 139"/>
                          <p:cNvSpPr/>
                          <p:nvPr/>
                        </p:nvSpPr>
                        <p:spPr>
                          <a:xfrm>
                            <a:off x="3931777" y="4920889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E3F2C7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41" name="Rectangle 140"/>
                          <p:cNvSpPr/>
                          <p:nvPr/>
                        </p:nvSpPr>
                        <p:spPr>
                          <a:xfrm>
                            <a:off x="2153342" y="4921330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E3F2C7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42" name="Rectangle 141"/>
                          <p:cNvSpPr/>
                          <p:nvPr/>
                        </p:nvSpPr>
                        <p:spPr>
                          <a:xfrm>
                            <a:off x="5706941" y="4920632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E3F2C7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43" name="Rectangle 142"/>
                          <p:cNvSpPr/>
                          <p:nvPr/>
                        </p:nvSpPr>
                        <p:spPr>
                          <a:xfrm>
                            <a:off x="6150732" y="4920632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FAE6D3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44" name="Rectangle 143"/>
                          <p:cNvSpPr/>
                          <p:nvPr/>
                        </p:nvSpPr>
                        <p:spPr>
                          <a:xfrm>
                            <a:off x="6594523" y="4921781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FAE6D3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45" name="Rectangle 144"/>
                          <p:cNvSpPr/>
                          <p:nvPr/>
                        </p:nvSpPr>
                        <p:spPr>
                          <a:xfrm>
                            <a:off x="7038314" y="4921781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CFDCF0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46" name="Rectangle 145"/>
                          <p:cNvSpPr/>
                          <p:nvPr/>
                        </p:nvSpPr>
                        <p:spPr>
                          <a:xfrm>
                            <a:off x="7482105" y="4920137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CFDCF0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47" name="Rectangle 146"/>
                          <p:cNvSpPr/>
                          <p:nvPr/>
                        </p:nvSpPr>
                        <p:spPr>
                          <a:xfrm>
                            <a:off x="7925896" y="4920137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CFDCF0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116" name="Rectangle 115"/>
                        <p:cNvSpPr/>
                        <p:nvPr/>
                      </p:nvSpPr>
                      <p:spPr>
                        <a:xfrm>
                          <a:off x="1264783" y="5498762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grpSp>
                      <p:nvGrpSpPr>
                        <p:cNvPr id="117" name="Group 116"/>
                        <p:cNvGrpSpPr/>
                        <p:nvPr/>
                      </p:nvGrpSpPr>
                      <p:grpSpPr>
                        <a:xfrm>
                          <a:off x="1708574" y="5499231"/>
                          <a:ext cx="6661113" cy="580271"/>
                          <a:chOff x="1708574" y="4920137"/>
                          <a:chExt cx="6661113" cy="580271"/>
                        </a:xfrm>
                      </p:grpSpPr>
                      <p:sp>
                        <p:nvSpPr>
                          <p:cNvPr id="118" name="Rectangle 117"/>
                          <p:cNvSpPr/>
                          <p:nvPr/>
                        </p:nvSpPr>
                        <p:spPr>
                          <a:xfrm>
                            <a:off x="1708574" y="4921330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E3F2C7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19" name="Rectangle 118"/>
                          <p:cNvSpPr/>
                          <p:nvPr/>
                        </p:nvSpPr>
                        <p:spPr>
                          <a:xfrm>
                            <a:off x="2600109" y="4920632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E3F2C7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20" name="Rectangle 119"/>
                          <p:cNvSpPr/>
                          <p:nvPr/>
                        </p:nvSpPr>
                        <p:spPr>
                          <a:xfrm>
                            <a:off x="3044195" y="4921330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E3F2C7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21" name="Rectangle 120"/>
                          <p:cNvSpPr/>
                          <p:nvPr/>
                        </p:nvSpPr>
                        <p:spPr>
                          <a:xfrm>
                            <a:off x="3487986" y="4923427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E3F2C7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22" name="Rectangle 121"/>
                          <p:cNvSpPr/>
                          <p:nvPr/>
                        </p:nvSpPr>
                        <p:spPr>
                          <a:xfrm>
                            <a:off x="4819359" y="4920632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C7E68F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23" name="Rectangle 122"/>
                          <p:cNvSpPr/>
                          <p:nvPr/>
                        </p:nvSpPr>
                        <p:spPr>
                          <a:xfrm>
                            <a:off x="5263150" y="4921375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E3F2C7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24" name="Rectangle 123"/>
                          <p:cNvSpPr/>
                          <p:nvPr/>
                        </p:nvSpPr>
                        <p:spPr>
                          <a:xfrm>
                            <a:off x="4375568" y="4923427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E3F2C7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25" name="Rectangle 124"/>
                          <p:cNvSpPr/>
                          <p:nvPr/>
                        </p:nvSpPr>
                        <p:spPr>
                          <a:xfrm>
                            <a:off x="3931777" y="4920889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E3F2C7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26" name="Rectangle 125"/>
                          <p:cNvSpPr/>
                          <p:nvPr/>
                        </p:nvSpPr>
                        <p:spPr>
                          <a:xfrm>
                            <a:off x="2153342" y="4921330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E3F2C7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27" name="Rectangle 126"/>
                          <p:cNvSpPr/>
                          <p:nvPr/>
                        </p:nvSpPr>
                        <p:spPr>
                          <a:xfrm>
                            <a:off x="5706941" y="4920632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E3F2C7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28" name="Rectangle 127"/>
                          <p:cNvSpPr/>
                          <p:nvPr/>
                        </p:nvSpPr>
                        <p:spPr>
                          <a:xfrm>
                            <a:off x="6150732" y="4920632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29" name="Rectangle 128"/>
                          <p:cNvSpPr/>
                          <p:nvPr/>
                        </p:nvSpPr>
                        <p:spPr>
                          <a:xfrm>
                            <a:off x="6594523" y="4921781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FAE6D3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30" name="Rectangle 129"/>
                          <p:cNvSpPr/>
                          <p:nvPr/>
                        </p:nvSpPr>
                        <p:spPr>
                          <a:xfrm>
                            <a:off x="7038314" y="4921781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FAE6D3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31" name="Rectangle 130"/>
                          <p:cNvSpPr/>
                          <p:nvPr/>
                        </p:nvSpPr>
                        <p:spPr>
                          <a:xfrm>
                            <a:off x="7482105" y="4920137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CFDCF0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32" name="Rectangle 131"/>
                          <p:cNvSpPr/>
                          <p:nvPr/>
                        </p:nvSpPr>
                        <p:spPr>
                          <a:xfrm>
                            <a:off x="7925896" y="4920137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CFDCF0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90" name="Group 89"/>
                      <p:cNvGrpSpPr/>
                      <p:nvPr/>
                    </p:nvGrpSpPr>
                    <p:grpSpPr>
                      <a:xfrm>
                        <a:off x="5706941" y="4343156"/>
                        <a:ext cx="2662746" cy="580271"/>
                        <a:chOff x="5706941" y="4343156"/>
                        <a:chExt cx="2662746" cy="580271"/>
                      </a:xfrm>
                    </p:grpSpPr>
                    <p:sp>
                      <p:nvSpPr>
                        <p:cNvPr id="99" name="Rectangle 98"/>
                        <p:cNvSpPr/>
                        <p:nvPr/>
                      </p:nvSpPr>
                      <p:spPr>
                        <a:xfrm>
                          <a:off x="7925896" y="4346446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CFDCF0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0" name="Rectangle 99"/>
                        <p:cNvSpPr/>
                        <p:nvPr/>
                      </p:nvSpPr>
                      <p:spPr>
                        <a:xfrm>
                          <a:off x="7482105" y="4343156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CFDCF0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1" name="Rectangle 100"/>
                        <p:cNvSpPr/>
                        <p:nvPr/>
                      </p:nvSpPr>
                      <p:spPr>
                        <a:xfrm>
                          <a:off x="7038314" y="4343156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CFDCF0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2" name="Rectangle 101"/>
                        <p:cNvSpPr/>
                        <p:nvPr/>
                      </p:nvSpPr>
                      <p:spPr>
                        <a:xfrm>
                          <a:off x="6594523" y="4343156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CFDCF0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3" name="Rectangle 102"/>
                        <p:cNvSpPr/>
                        <p:nvPr/>
                      </p:nvSpPr>
                      <p:spPr>
                        <a:xfrm>
                          <a:off x="6150732" y="4346446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FAE6D3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4" name="Rectangle 103"/>
                        <p:cNvSpPr/>
                        <p:nvPr/>
                      </p:nvSpPr>
                      <p:spPr>
                        <a:xfrm>
                          <a:off x="5706941" y="4346446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91" name="Group 90"/>
                      <p:cNvGrpSpPr/>
                      <p:nvPr/>
                    </p:nvGrpSpPr>
                    <p:grpSpPr>
                      <a:xfrm>
                        <a:off x="5706941" y="3762885"/>
                        <a:ext cx="2662746" cy="580271"/>
                        <a:chOff x="5706941" y="4343156"/>
                        <a:chExt cx="2662746" cy="580271"/>
                      </a:xfrm>
                    </p:grpSpPr>
                    <p:sp>
                      <p:nvSpPr>
                        <p:cNvPr id="93" name="Rectangle 92"/>
                        <p:cNvSpPr/>
                        <p:nvPr/>
                      </p:nvSpPr>
                      <p:spPr>
                        <a:xfrm>
                          <a:off x="7925896" y="4346446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CFDCF0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94" name="Rectangle 93"/>
                        <p:cNvSpPr/>
                        <p:nvPr/>
                      </p:nvSpPr>
                      <p:spPr>
                        <a:xfrm>
                          <a:off x="7482105" y="4343156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CFDCF0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95" name="Rectangle 94"/>
                        <p:cNvSpPr/>
                        <p:nvPr/>
                      </p:nvSpPr>
                      <p:spPr>
                        <a:xfrm>
                          <a:off x="7038314" y="4343156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CFDCF0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96" name="Rectangle 95"/>
                        <p:cNvSpPr/>
                        <p:nvPr/>
                      </p:nvSpPr>
                      <p:spPr>
                        <a:xfrm>
                          <a:off x="6594523" y="4343156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CFDCF0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97" name="Rectangle 96"/>
                        <p:cNvSpPr/>
                        <p:nvPr/>
                      </p:nvSpPr>
                      <p:spPr>
                        <a:xfrm>
                          <a:off x="6150732" y="4346446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CFDCF0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98" name="Rectangle 97"/>
                        <p:cNvSpPr/>
                        <p:nvPr/>
                      </p:nvSpPr>
                      <p:spPr>
                        <a:xfrm>
                          <a:off x="5706941" y="4346446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FAE6D3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sp>
                    <p:nvSpPr>
                      <p:cNvPr id="92" name="Rectangle 91"/>
                      <p:cNvSpPr/>
                      <p:nvPr/>
                    </p:nvSpPr>
                    <p:spPr>
                      <a:xfrm>
                        <a:off x="7925896" y="3192709"/>
                        <a:ext cx="443791" cy="576981"/>
                      </a:xfrm>
                      <a:prstGeom prst="rect">
                        <a:avLst/>
                      </a:prstGeom>
                      <a:solidFill>
                        <a:srgbClr val="CFDCF0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70" name="Group 69"/>
                    <p:cNvGrpSpPr/>
                    <p:nvPr/>
                  </p:nvGrpSpPr>
                  <p:grpSpPr>
                    <a:xfrm>
                      <a:off x="375116" y="5602398"/>
                      <a:ext cx="7994571" cy="585337"/>
                      <a:chOff x="375116" y="5602398"/>
                      <a:chExt cx="7994571" cy="585337"/>
                    </a:xfrm>
                  </p:grpSpPr>
                  <p:sp>
                    <p:nvSpPr>
                      <p:cNvPr id="71" name="Rectangle 70"/>
                      <p:cNvSpPr/>
                      <p:nvPr/>
                    </p:nvSpPr>
                    <p:spPr>
                      <a:xfrm>
                        <a:off x="375116" y="5602398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2" name="Rectangle 71"/>
                      <p:cNvSpPr/>
                      <p:nvPr/>
                    </p:nvSpPr>
                    <p:spPr>
                      <a:xfrm>
                        <a:off x="820992" y="5610037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3" name="Rectangle 72"/>
                      <p:cNvSpPr/>
                      <p:nvPr/>
                    </p:nvSpPr>
                    <p:spPr>
                      <a:xfrm>
                        <a:off x="1264783" y="5606995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4" name="Rectangle 73"/>
                      <p:cNvSpPr/>
                      <p:nvPr/>
                    </p:nvSpPr>
                    <p:spPr>
                      <a:xfrm>
                        <a:off x="1708574" y="5608657"/>
                        <a:ext cx="443791" cy="576981"/>
                      </a:xfrm>
                      <a:prstGeom prst="rect">
                        <a:avLst/>
                      </a:prstGeom>
                      <a:solidFill>
                        <a:srgbClr val="E3F2C7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5" name="Rectangle 74"/>
                      <p:cNvSpPr/>
                      <p:nvPr/>
                    </p:nvSpPr>
                    <p:spPr>
                      <a:xfrm>
                        <a:off x="2600109" y="5607959"/>
                        <a:ext cx="443791" cy="576981"/>
                      </a:xfrm>
                      <a:prstGeom prst="rect">
                        <a:avLst/>
                      </a:prstGeom>
                      <a:solidFill>
                        <a:srgbClr val="E3F2C7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6" name="Rectangle 75"/>
                      <p:cNvSpPr/>
                      <p:nvPr/>
                    </p:nvSpPr>
                    <p:spPr>
                      <a:xfrm>
                        <a:off x="3044195" y="5608657"/>
                        <a:ext cx="443791" cy="576981"/>
                      </a:xfrm>
                      <a:prstGeom prst="rect">
                        <a:avLst/>
                      </a:prstGeom>
                      <a:solidFill>
                        <a:srgbClr val="E3F2C7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7" name="Rectangle 76"/>
                      <p:cNvSpPr/>
                      <p:nvPr/>
                    </p:nvSpPr>
                    <p:spPr>
                      <a:xfrm>
                        <a:off x="3487986" y="5610754"/>
                        <a:ext cx="443791" cy="576981"/>
                      </a:xfrm>
                      <a:prstGeom prst="rect">
                        <a:avLst/>
                      </a:prstGeom>
                      <a:solidFill>
                        <a:srgbClr val="E3F2C7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8" name="Rectangle 77"/>
                      <p:cNvSpPr/>
                      <p:nvPr/>
                    </p:nvSpPr>
                    <p:spPr>
                      <a:xfrm>
                        <a:off x="4819359" y="5607959"/>
                        <a:ext cx="443791" cy="576981"/>
                      </a:xfrm>
                      <a:prstGeom prst="rect">
                        <a:avLst/>
                      </a:prstGeom>
                      <a:solidFill>
                        <a:srgbClr val="E3F2C7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9" name="Rectangle 78"/>
                      <p:cNvSpPr/>
                      <p:nvPr/>
                    </p:nvSpPr>
                    <p:spPr>
                      <a:xfrm>
                        <a:off x="5263150" y="5608702"/>
                        <a:ext cx="443791" cy="576981"/>
                      </a:xfrm>
                      <a:prstGeom prst="rect">
                        <a:avLst/>
                      </a:prstGeom>
                      <a:solidFill>
                        <a:srgbClr val="E3F2C7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0" name="Rectangle 79"/>
                      <p:cNvSpPr/>
                      <p:nvPr/>
                    </p:nvSpPr>
                    <p:spPr>
                      <a:xfrm>
                        <a:off x="4375568" y="5610754"/>
                        <a:ext cx="443791" cy="576981"/>
                      </a:xfrm>
                      <a:prstGeom prst="rect">
                        <a:avLst/>
                      </a:prstGeom>
                      <a:solidFill>
                        <a:srgbClr val="E3F2C7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1" name="Rectangle 80"/>
                      <p:cNvSpPr/>
                      <p:nvPr/>
                    </p:nvSpPr>
                    <p:spPr>
                      <a:xfrm>
                        <a:off x="3931777" y="5608216"/>
                        <a:ext cx="443791" cy="576981"/>
                      </a:xfrm>
                      <a:prstGeom prst="rect">
                        <a:avLst/>
                      </a:prstGeom>
                      <a:solidFill>
                        <a:srgbClr val="E3F2C7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2" name="Rectangle 81"/>
                      <p:cNvSpPr/>
                      <p:nvPr/>
                    </p:nvSpPr>
                    <p:spPr>
                      <a:xfrm>
                        <a:off x="2153342" y="5608657"/>
                        <a:ext cx="443791" cy="576981"/>
                      </a:xfrm>
                      <a:prstGeom prst="rect">
                        <a:avLst/>
                      </a:prstGeom>
                      <a:solidFill>
                        <a:srgbClr val="E3F2C7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3" name="Rectangle 82"/>
                      <p:cNvSpPr/>
                      <p:nvPr/>
                    </p:nvSpPr>
                    <p:spPr>
                      <a:xfrm>
                        <a:off x="5706941" y="5607959"/>
                        <a:ext cx="443791" cy="576981"/>
                      </a:xfrm>
                      <a:prstGeom prst="rect">
                        <a:avLst/>
                      </a:prstGeom>
                      <a:solidFill>
                        <a:srgbClr val="E3F2C7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4" name="Rectangle 83"/>
                      <p:cNvSpPr/>
                      <p:nvPr/>
                    </p:nvSpPr>
                    <p:spPr>
                      <a:xfrm>
                        <a:off x="6150732" y="5607959"/>
                        <a:ext cx="443791" cy="576981"/>
                      </a:xfrm>
                      <a:prstGeom prst="rect">
                        <a:avLst/>
                      </a:prstGeom>
                      <a:solidFill>
                        <a:srgbClr val="E3F2C7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5" name="Rectangle 84"/>
                      <p:cNvSpPr/>
                      <p:nvPr/>
                    </p:nvSpPr>
                    <p:spPr>
                      <a:xfrm>
                        <a:off x="6594523" y="5609108"/>
                        <a:ext cx="443791" cy="576981"/>
                      </a:xfrm>
                      <a:prstGeom prst="rect">
                        <a:avLst/>
                      </a:prstGeom>
                      <a:solidFill>
                        <a:srgbClr val="E3F2C7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6" name="Rectangle 85"/>
                      <p:cNvSpPr/>
                      <p:nvPr/>
                    </p:nvSpPr>
                    <p:spPr>
                      <a:xfrm>
                        <a:off x="7038314" y="5609108"/>
                        <a:ext cx="443791" cy="576981"/>
                      </a:xfrm>
                      <a:prstGeom prst="rect">
                        <a:avLst/>
                      </a:prstGeom>
                      <a:solidFill>
                        <a:srgbClr val="E3F2C7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7" name="Rectangle 86"/>
                      <p:cNvSpPr/>
                      <p:nvPr/>
                    </p:nvSpPr>
                    <p:spPr>
                      <a:xfrm>
                        <a:off x="7925896" y="5607464"/>
                        <a:ext cx="443791" cy="576981"/>
                      </a:xfrm>
                      <a:prstGeom prst="rect">
                        <a:avLst/>
                      </a:prstGeom>
                      <a:solidFill>
                        <a:srgbClr val="CFDCF0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8" name="Rectangle 87"/>
                      <p:cNvSpPr/>
                      <p:nvPr/>
                    </p:nvSpPr>
                    <p:spPr>
                      <a:xfrm>
                        <a:off x="7482105" y="5610527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cxnSp>
                <p:nvCxnSpPr>
                  <p:cNvPr id="64" name="Straight Connector 63"/>
                  <p:cNvCxnSpPr/>
                  <p:nvPr/>
                </p:nvCxnSpPr>
                <p:spPr>
                  <a:xfrm>
                    <a:off x="5789025" y="1822425"/>
                    <a:ext cx="0" cy="576981"/>
                  </a:xfrm>
                  <a:prstGeom prst="line">
                    <a:avLst/>
                  </a:prstGeom>
                  <a:ln w="38100" cmpd="sng"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/>
                  <p:cNvCxnSpPr/>
                  <p:nvPr/>
                </p:nvCxnSpPr>
                <p:spPr>
                  <a:xfrm>
                    <a:off x="6232816" y="2405986"/>
                    <a:ext cx="0" cy="576981"/>
                  </a:xfrm>
                  <a:prstGeom prst="line">
                    <a:avLst/>
                  </a:prstGeom>
                  <a:ln w="38100" cmpd="sng"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>
                    <a:off x="6682828" y="2976724"/>
                    <a:ext cx="0" cy="576981"/>
                  </a:xfrm>
                  <a:prstGeom prst="line">
                    <a:avLst/>
                  </a:prstGeom>
                  <a:ln w="38100" cmpd="sng"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/>
                  <p:cNvCxnSpPr/>
                  <p:nvPr/>
                </p:nvCxnSpPr>
                <p:spPr>
                  <a:xfrm>
                    <a:off x="7120398" y="3553448"/>
                    <a:ext cx="0" cy="576981"/>
                  </a:xfrm>
                  <a:prstGeom prst="line">
                    <a:avLst/>
                  </a:prstGeom>
                  <a:ln w="38100" cmpd="sng"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/>
                  <p:cNvCxnSpPr/>
                  <p:nvPr/>
                </p:nvCxnSpPr>
                <p:spPr>
                  <a:xfrm>
                    <a:off x="7564189" y="4124868"/>
                    <a:ext cx="0" cy="576981"/>
                  </a:xfrm>
                  <a:prstGeom prst="line">
                    <a:avLst/>
                  </a:prstGeom>
                  <a:ln w="38100" cmpd="sng"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5" name="Rectangle 44"/>
                <p:cNvSpPr/>
                <p:nvPr/>
              </p:nvSpPr>
              <p:spPr>
                <a:xfrm>
                  <a:off x="459210" y="4703424"/>
                  <a:ext cx="443791" cy="576981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905086" y="4711063"/>
                  <a:ext cx="443791" cy="576981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>
                  <a:off x="1348877" y="4708021"/>
                  <a:ext cx="443791" cy="576981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1792668" y="4709683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2684203" y="4708985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3128289" y="4709683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3572080" y="4711780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4903453" y="4708985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5347244" y="4709728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4459662" y="4711780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4015871" y="4709242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2237436" y="4709683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5791035" y="4708985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6234826" y="4708985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6678617" y="4710134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7122408" y="4710134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8009990" y="4708490"/>
                  <a:ext cx="443791" cy="576981"/>
                </a:xfrm>
                <a:prstGeom prst="rect">
                  <a:avLst/>
                </a:prstGeom>
                <a:solidFill>
                  <a:srgbClr val="CFDCF0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7566199" y="4711553"/>
                  <a:ext cx="443791" cy="576981"/>
                </a:xfrm>
                <a:prstGeom prst="rect">
                  <a:avLst/>
                </a:prstGeom>
                <a:solidFill>
                  <a:srgbClr val="E3F2C7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0" name="Straight Connector 9"/>
              <p:cNvCxnSpPr/>
              <p:nvPr/>
            </p:nvCxnSpPr>
            <p:spPr>
              <a:xfrm>
                <a:off x="5788214" y="2300629"/>
                <a:ext cx="446612" cy="0"/>
              </a:xfrm>
              <a:prstGeom prst="line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6236216" y="2877947"/>
                <a:ext cx="446612" cy="0"/>
              </a:xfrm>
              <a:prstGeom prst="line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6682828" y="3454538"/>
                <a:ext cx="446612" cy="0"/>
              </a:xfrm>
              <a:prstGeom prst="line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116766" y="4033730"/>
                <a:ext cx="446612" cy="0"/>
              </a:xfrm>
              <a:prstGeom prst="line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Straight Connector 6"/>
            <p:cNvCxnSpPr/>
            <p:nvPr/>
          </p:nvCxnSpPr>
          <p:spPr>
            <a:xfrm>
              <a:off x="1787762" y="4038168"/>
              <a:ext cx="2896" cy="1143460"/>
            </a:xfrm>
            <a:prstGeom prst="line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8" name="TextBox 147"/>
          <p:cNvSpPr txBox="1"/>
          <p:nvPr/>
        </p:nvSpPr>
        <p:spPr>
          <a:xfrm>
            <a:off x="6072405" y="5056455"/>
            <a:ext cx="427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entury Gothic"/>
                <a:cs typeface="Century Gothic"/>
              </a:rPr>
              <a:t>Sn</a:t>
            </a:r>
            <a:r>
              <a:rPr lang="en-US" sz="1000" baseline="30000" dirty="0" smtClean="0">
                <a:latin typeface="Century Gothic"/>
                <a:cs typeface="Century Gothic"/>
              </a:rPr>
              <a:t>2+</a:t>
            </a:r>
          </a:p>
          <a:p>
            <a:r>
              <a:rPr lang="en-US" sz="1000" dirty="0" smtClean="0">
                <a:latin typeface="Century Gothic"/>
                <a:cs typeface="Century Gothic"/>
              </a:rPr>
              <a:t>Sn</a:t>
            </a:r>
            <a:r>
              <a:rPr lang="en-US" sz="1000" baseline="30000" dirty="0" smtClean="0">
                <a:latin typeface="Century Gothic"/>
                <a:cs typeface="Century Gothic"/>
              </a:rPr>
              <a:t>4+</a:t>
            </a:r>
            <a:endParaRPr lang="en-US" sz="1000" baseline="30000" dirty="0">
              <a:latin typeface="Century Gothic"/>
              <a:cs typeface="Century Gothic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6063818" y="5524739"/>
            <a:ext cx="476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entury Gothic"/>
                <a:cs typeface="Century Gothic"/>
              </a:rPr>
              <a:t>Pb</a:t>
            </a:r>
            <a:r>
              <a:rPr lang="en-US" sz="1000" baseline="30000" dirty="0" smtClean="0">
                <a:latin typeface="Century Gothic"/>
                <a:cs typeface="Century Gothic"/>
              </a:rPr>
              <a:t>2+</a:t>
            </a:r>
          </a:p>
          <a:p>
            <a:r>
              <a:rPr lang="en-US" sz="1000" dirty="0" smtClean="0">
                <a:latin typeface="Century Gothic"/>
                <a:cs typeface="Century Gothic"/>
              </a:rPr>
              <a:t>Pb</a:t>
            </a:r>
            <a:r>
              <a:rPr lang="en-US" sz="1000" baseline="30000" dirty="0" smtClean="0">
                <a:latin typeface="Century Gothic"/>
                <a:cs typeface="Century Gothic"/>
              </a:rPr>
              <a:t>4+</a:t>
            </a:r>
            <a:endParaRPr lang="en-US" sz="1000" baseline="30000" dirty="0">
              <a:latin typeface="Century Gothic"/>
              <a:cs typeface="Century Gothic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5276413" y="5524739"/>
            <a:ext cx="476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entury Gothic"/>
                <a:cs typeface="Century Gothic"/>
              </a:rPr>
              <a:t>Hg</a:t>
            </a:r>
            <a:r>
              <a:rPr lang="en-US" sz="1000" baseline="30000" dirty="0" smtClean="0">
                <a:latin typeface="Century Gothic"/>
                <a:cs typeface="Century Gothic"/>
              </a:rPr>
              <a:t>2+</a:t>
            </a:r>
          </a:p>
          <a:p>
            <a:r>
              <a:rPr lang="en-US" sz="1000" dirty="0" smtClean="0">
                <a:latin typeface="Century Gothic"/>
                <a:cs typeface="Century Gothic"/>
              </a:rPr>
              <a:t>Hg</a:t>
            </a:r>
            <a:r>
              <a:rPr lang="en-US" sz="1000" baseline="30000" dirty="0" smtClean="0">
                <a:latin typeface="Century Gothic"/>
                <a:cs typeface="Century Gothic"/>
              </a:rPr>
              <a:t>4+</a:t>
            </a:r>
            <a:endParaRPr lang="en-US" sz="1000" baseline="30000" dirty="0">
              <a:latin typeface="Century Gothic"/>
              <a:cs typeface="Century Gothic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894563" y="5524739"/>
            <a:ext cx="476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entury Gothic"/>
                <a:cs typeface="Century Gothic"/>
              </a:rPr>
              <a:t>Au</a:t>
            </a:r>
            <a:r>
              <a:rPr lang="en-US" sz="1000" baseline="30000" dirty="0" smtClean="0">
                <a:latin typeface="Century Gothic"/>
                <a:cs typeface="Century Gothic"/>
              </a:rPr>
              <a:t>+</a:t>
            </a:r>
          </a:p>
          <a:p>
            <a:r>
              <a:rPr lang="en-US" sz="1000" dirty="0" smtClean="0">
                <a:latin typeface="Century Gothic"/>
                <a:cs typeface="Century Gothic"/>
              </a:rPr>
              <a:t>Au</a:t>
            </a:r>
            <a:r>
              <a:rPr lang="en-US" sz="1000" baseline="30000" dirty="0">
                <a:latin typeface="Century Gothic"/>
                <a:cs typeface="Century Gothic"/>
              </a:rPr>
              <a:t>3</a:t>
            </a:r>
            <a:r>
              <a:rPr lang="en-US" sz="1000" baseline="30000" dirty="0" smtClean="0">
                <a:latin typeface="Century Gothic"/>
                <a:cs typeface="Century Gothic"/>
              </a:rPr>
              <a:t>+</a:t>
            </a:r>
            <a:endParaRPr lang="en-US" sz="1000" baseline="30000" dirty="0">
              <a:latin typeface="Century Gothic"/>
              <a:cs typeface="Century Gothic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4894563" y="4588437"/>
            <a:ext cx="476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entury Gothic"/>
                <a:cs typeface="Century Gothic"/>
              </a:rPr>
              <a:t>C</a:t>
            </a:r>
            <a:r>
              <a:rPr lang="en-US" sz="1000" dirty="0" smtClean="0">
                <a:latin typeface="Century Gothic"/>
                <a:cs typeface="Century Gothic"/>
              </a:rPr>
              <a:t>u</a:t>
            </a:r>
            <a:r>
              <a:rPr lang="en-US" sz="1000" baseline="30000" dirty="0" smtClean="0">
                <a:latin typeface="Century Gothic"/>
                <a:cs typeface="Century Gothic"/>
              </a:rPr>
              <a:t>+</a:t>
            </a:r>
          </a:p>
          <a:p>
            <a:r>
              <a:rPr lang="en-US" sz="1000" dirty="0" smtClean="0">
                <a:latin typeface="Century Gothic"/>
                <a:cs typeface="Century Gothic"/>
              </a:rPr>
              <a:t>Cu</a:t>
            </a:r>
            <a:r>
              <a:rPr lang="en-US" sz="1000" baseline="30000" dirty="0">
                <a:latin typeface="Century Gothic"/>
                <a:cs typeface="Century Gothic"/>
              </a:rPr>
              <a:t>2</a:t>
            </a:r>
            <a:r>
              <a:rPr lang="en-US" sz="1000" baseline="30000" dirty="0" smtClean="0">
                <a:latin typeface="Century Gothic"/>
                <a:cs typeface="Century Gothic"/>
              </a:rPr>
              <a:t>+</a:t>
            </a:r>
            <a:endParaRPr lang="en-US" sz="1000" baseline="30000" dirty="0">
              <a:latin typeface="Century Gothic"/>
              <a:cs typeface="Century Gothic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4101959" y="4592521"/>
            <a:ext cx="476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entury Gothic"/>
                <a:cs typeface="Century Gothic"/>
              </a:rPr>
              <a:t>Co</a:t>
            </a:r>
            <a:r>
              <a:rPr lang="en-US" sz="1000" baseline="30000" dirty="0" smtClean="0">
                <a:latin typeface="Century Gothic"/>
                <a:cs typeface="Century Gothic"/>
              </a:rPr>
              <a:t>2+</a:t>
            </a:r>
          </a:p>
          <a:p>
            <a:r>
              <a:rPr lang="en-US" sz="1000" dirty="0" smtClean="0">
                <a:latin typeface="Century Gothic"/>
                <a:cs typeface="Century Gothic"/>
              </a:rPr>
              <a:t>Co</a:t>
            </a:r>
            <a:r>
              <a:rPr lang="en-US" sz="1000" baseline="30000" dirty="0">
                <a:latin typeface="Century Gothic"/>
                <a:cs typeface="Century Gothic"/>
              </a:rPr>
              <a:t>3</a:t>
            </a:r>
            <a:r>
              <a:rPr lang="en-US" sz="1000" baseline="30000" dirty="0" smtClean="0">
                <a:latin typeface="Century Gothic"/>
                <a:cs typeface="Century Gothic"/>
              </a:rPr>
              <a:t>+</a:t>
            </a:r>
            <a:endParaRPr lang="en-US" sz="1000" baseline="30000" dirty="0">
              <a:latin typeface="Century Gothic"/>
              <a:cs typeface="Century Gothic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713641" y="4592521"/>
            <a:ext cx="476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entury Gothic"/>
                <a:cs typeface="Century Gothic"/>
              </a:rPr>
              <a:t>Fe</a:t>
            </a:r>
            <a:r>
              <a:rPr lang="en-US" sz="1000" baseline="30000" dirty="0" smtClean="0">
                <a:latin typeface="Century Gothic"/>
                <a:cs typeface="Century Gothic"/>
              </a:rPr>
              <a:t>2+</a:t>
            </a:r>
          </a:p>
          <a:p>
            <a:r>
              <a:rPr lang="en-US" sz="1000" dirty="0" smtClean="0">
                <a:latin typeface="Century Gothic"/>
                <a:cs typeface="Century Gothic"/>
              </a:rPr>
              <a:t>Fe</a:t>
            </a:r>
            <a:r>
              <a:rPr lang="en-US" sz="1000" baseline="30000" dirty="0" smtClean="0">
                <a:latin typeface="Century Gothic"/>
                <a:cs typeface="Century Gothic"/>
              </a:rPr>
              <a:t>3+</a:t>
            </a:r>
            <a:endParaRPr lang="en-US" sz="1000" baseline="30000" dirty="0">
              <a:latin typeface="Century Gothic"/>
              <a:cs typeface="Century Gothic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2943812" y="4588437"/>
            <a:ext cx="476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entury Gothic"/>
                <a:cs typeface="Century Gothic"/>
              </a:rPr>
              <a:t>Cr</a:t>
            </a:r>
            <a:r>
              <a:rPr lang="en-US" sz="1000" baseline="30000" dirty="0" smtClean="0">
                <a:latin typeface="Century Gothic"/>
                <a:cs typeface="Century Gothic"/>
              </a:rPr>
              <a:t>2+</a:t>
            </a:r>
          </a:p>
          <a:p>
            <a:r>
              <a:rPr lang="en-US" sz="1000" dirty="0" smtClean="0">
                <a:latin typeface="Century Gothic"/>
                <a:cs typeface="Century Gothic"/>
              </a:rPr>
              <a:t>Cr</a:t>
            </a:r>
            <a:r>
              <a:rPr lang="en-US" sz="1000" baseline="30000" dirty="0" smtClean="0">
                <a:latin typeface="Century Gothic"/>
                <a:cs typeface="Century Gothic"/>
              </a:rPr>
              <a:t>3+</a:t>
            </a:r>
            <a:endParaRPr lang="en-US" sz="1000" baseline="30000" dirty="0">
              <a:latin typeface="Century Gothic"/>
              <a:cs typeface="Century Gothic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690374" y="4208738"/>
            <a:ext cx="4186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entury Gothic"/>
                <a:cs typeface="Century Gothic"/>
              </a:rPr>
              <a:t>Al</a:t>
            </a:r>
            <a:r>
              <a:rPr lang="en-US" sz="1000" baseline="30000" dirty="0" smtClean="0">
                <a:latin typeface="Century Gothic"/>
                <a:cs typeface="Century Gothic"/>
              </a:rPr>
              <a:t>3+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5305377" y="4662763"/>
            <a:ext cx="4186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entury Gothic"/>
                <a:cs typeface="Century Gothic"/>
              </a:rPr>
              <a:t>Zn</a:t>
            </a:r>
            <a:r>
              <a:rPr lang="en-US" sz="1000" baseline="30000" dirty="0">
                <a:latin typeface="Century Gothic"/>
                <a:cs typeface="Century Gothic"/>
              </a:rPr>
              <a:t>2</a:t>
            </a:r>
            <a:r>
              <a:rPr lang="en-US" sz="1000" baseline="30000" dirty="0" smtClean="0">
                <a:latin typeface="Century Gothic"/>
                <a:cs typeface="Century Gothic"/>
              </a:rPr>
              <a:t>+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4914967" y="5123138"/>
            <a:ext cx="4186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entury Gothic"/>
                <a:cs typeface="Century Gothic"/>
              </a:rPr>
              <a:t>Ag</a:t>
            </a:r>
            <a:r>
              <a:rPr lang="en-US" sz="1000" baseline="30000" dirty="0" smtClean="0">
                <a:latin typeface="Century Gothic"/>
                <a:cs typeface="Century Gothic"/>
              </a:rPr>
              <a:t>+</a:t>
            </a:r>
          </a:p>
        </p:txBody>
      </p:sp>
      <p:sp>
        <p:nvSpPr>
          <p:cNvPr id="159" name="Slide Number Placeholder 1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99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Determine the number of electrons in the following ions: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3+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2+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3-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</a:t>
            </a: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6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10996"/>
          </a:xfrm>
        </p:spPr>
        <p:txBody>
          <a:bodyPr/>
          <a:lstStyle/>
          <a:p>
            <a:r>
              <a:rPr lang="en-US" dirty="0" smtClean="0"/>
              <a:t>Example #2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>
                <a:solidFill>
                  <a:srgbClr val="404040"/>
                </a:solidFill>
              </a:rPr>
              <a:t>Au</a:t>
            </a:r>
            <a:r>
              <a:rPr lang="en-US" baseline="30000" dirty="0">
                <a:solidFill>
                  <a:srgbClr val="404040"/>
                </a:solidFill>
              </a:rPr>
              <a:t>3</a:t>
            </a:r>
            <a:r>
              <a:rPr lang="en-US" baseline="30000" dirty="0" smtClean="0">
                <a:solidFill>
                  <a:srgbClr val="404040"/>
                </a:solidFill>
              </a:rPr>
              <a:t>+</a:t>
            </a:r>
            <a:r>
              <a:rPr lang="en-US" dirty="0" smtClean="0">
                <a:solidFill>
                  <a:srgbClr val="404040"/>
                </a:solidFill>
              </a:rPr>
              <a:t>: lost 3 electrons, 79-3 = </a:t>
            </a:r>
            <a:r>
              <a:rPr lang="en-US" b="1" dirty="0" smtClean="0">
                <a:solidFill>
                  <a:srgbClr val="404040"/>
                </a:solidFill>
              </a:rPr>
              <a:t>76 electrons</a:t>
            </a: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rgbClr val="404040"/>
                </a:solidFill>
              </a:rPr>
              <a:t>Fe</a:t>
            </a:r>
            <a:r>
              <a:rPr lang="en-US" baseline="30000" dirty="0">
                <a:solidFill>
                  <a:srgbClr val="404040"/>
                </a:solidFill>
              </a:rPr>
              <a:t>2</a:t>
            </a:r>
            <a:r>
              <a:rPr lang="en-US" baseline="30000" dirty="0" smtClean="0">
                <a:solidFill>
                  <a:srgbClr val="404040"/>
                </a:solidFill>
              </a:rPr>
              <a:t>+</a:t>
            </a:r>
            <a:r>
              <a:rPr lang="en-US" dirty="0" smtClean="0">
                <a:solidFill>
                  <a:srgbClr val="404040"/>
                </a:solidFill>
              </a:rPr>
              <a:t>: lost 2 electrons, 26-2 = </a:t>
            </a:r>
            <a:r>
              <a:rPr lang="en-US" b="1" dirty="0" smtClean="0">
                <a:solidFill>
                  <a:srgbClr val="404040"/>
                </a:solidFill>
              </a:rPr>
              <a:t>24 electrons</a:t>
            </a: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rgbClr val="404040"/>
                </a:solidFill>
              </a:rPr>
              <a:t>P</a:t>
            </a:r>
            <a:r>
              <a:rPr lang="en-US" baseline="30000" dirty="0">
                <a:solidFill>
                  <a:srgbClr val="404040"/>
                </a:solidFill>
              </a:rPr>
              <a:t>3</a:t>
            </a:r>
            <a:r>
              <a:rPr lang="en-US" baseline="30000" dirty="0" smtClean="0">
                <a:solidFill>
                  <a:srgbClr val="404040"/>
                </a:solidFill>
              </a:rPr>
              <a:t>-</a:t>
            </a:r>
            <a:r>
              <a:rPr lang="en-US" dirty="0" smtClean="0">
                <a:solidFill>
                  <a:srgbClr val="404040"/>
                </a:solidFill>
              </a:rPr>
              <a:t>: gained 3 electrons, 15+3 = </a:t>
            </a:r>
            <a:r>
              <a:rPr lang="en-US" b="1" dirty="0" smtClean="0">
                <a:solidFill>
                  <a:srgbClr val="404040"/>
                </a:solidFill>
              </a:rPr>
              <a:t>18 electrons</a:t>
            </a: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rgbClr val="404040"/>
                </a:solidFill>
              </a:rPr>
              <a:t>Br</a:t>
            </a:r>
            <a:r>
              <a:rPr lang="en-US" baseline="30000" dirty="0">
                <a:solidFill>
                  <a:srgbClr val="404040"/>
                </a:solidFill>
              </a:rPr>
              <a:t> </a:t>
            </a:r>
            <a:r>
              <a:rPr lang="en-US" baseline="30000" dirty="0" smtClean="0">
                <a:solidFill>
                  <a:srgbClr val="404040"/>
                </a:solidFill>
              </a:rPr>
              <a:t>-</a:t>
            </a:r>
            <a:r>
              <a:rPr lang="en-US" dirty="0" smtClean="0">
                <a:solidFill>
                  <a:srgbClr val="404040"/>
                </a:solidFill>
              </a:rPr>
              <a:t>: gained 1 electron, 35+1 = </a:t>
            </a:r>
            <a:r>
              <a:rPr lang="en-US" b="1" dirty="0" smtClean="0">
                <a:solidFill>
                  <a:srgbClr val="404040"/>
                </a:solidFill>
              </a:rPr>
              <a:t>36 electrons</a:t>
            </a:r>
            <a:endParaRPr lang="en-US" baseline="30000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61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Naming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Constant charge </a:t>
            </a:r>
            <a:r>
              <a:rPr lang="en-US" dirty="0" err="1">
                <a:solidFill>
                  <a:schemeClr val="accent2"/>
                </a:solidFill>
              </a:rPr>
              <a:t>c</a:t>
            </a:r>
            <a:r>
              <a:rPr lang="en-US" dirty="0" err="1" smtClean="0">
                <a:solidFill>
                  <a:schemeClr val="accent2"/>
                </a:solidFill>
              </a:rPr>
              <a:t>ations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do not have a special name, just use the elemental name</a:t>
            </a:r>
          </a:p>
          <a:p>
            <a:endParaRPr lang="en-US" dirty="0" smtClean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A</a:t>
            </a:r>
            <a:r>
              <a:rPr lang="en-US" dirty="0" smtClean="0">
                <a:solidFill>
                  <a:srgbClr val="404040"/>
                </a:solidFill>
              </a:rPr>
              <a:t>dd “ion” to the end if it is not in a compound</a:t>
            </a:r>
          </a:p>
          <a:p>
            <a:endParaRPr lang="en-US" dirty="0" smtClean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Example: Mg – magnesium, Mg</a:t>
            </a:r>
            <a:r>
              <a:rPr lang="en-US" baseline="30000" dirty="0" smtClean="0">
                <a:solidFill>
                  <a:srgbClr val="404040"/>
                </a:solidFill>
              </a:rPr>
              <a:t>2+</a:t>
            </a:r>
            <a:r>
              <a:rPr lang="en-US" dirty="0" smtClean="0">
                <a:solidFill>
                  <a:srgbClr val="404040"/>
                </a:solidFill>
              </a:rPr>
              <a:t> - magnesium ion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Example: Na – sodium, Na</a:t>
            </a:r>
            <a:r>
              <a:rPr lang="en-US" baseline="30000" dirty="0" smtClean="0">
                <a:solidFill>
                  <a:srgbClr val="404040"/>
                </a:solidFill>
              </a:rPr>
              <a:t>+</a:t>
            </a:r>
            <a:r>
              <a:rPr lang="en-US" dirty="0" smtClean="0">
                <a:solidFill>
                  <a:srgbClr val="404040"/>
                </a:solidFill>
              </a:rPr>
              <a:t> - sodium ion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70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Naming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Anions change the ending of the elemental name to indicate the negative charge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Remove element ending, change to “-ide”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Example: 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ox</a:t>
            </a:r>
            <a:r>
              <a:rPr 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ygen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O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ox</a:t>
            </a:r>
            <a:r>
              <a:rPr 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</a:t>
            </a:r>
            <a:endParaRPr lang="en-US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brom</a:t>
            </a:r>
            <a:r>
              <a:rPr 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Br</a:t>
            </a: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brom</a:t>
            </a:r>
            <a:r>
              <a:rPr 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</a:t>
            </a:r>
            <a:endParaRPr lang="en-US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Example: P – phosph</a:t>
            </a:r>
            <a:r>
              <a:rPr 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orus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P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- phosph</a:t>
            </a:r>
            <a:r>
              <a:rPr 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</a:t>
            </a:r>
            <a:endParaRPr lang="en-US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76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Naming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Variable </a:t>
            </a:r>
            <a:r>
              <a:rPr lang="en-US" dirty="0">
                <a:solidFill>
                  <a:schemeClr val="accent2"/>
                </a:solidFill>
              </a:rPr>
              <a:t>charge </a:t>
            </a:r>
            <a:r>
              <a:rPr lang="en-US" dirty="0" err="1">
                <a:solidFill>
                  <a:schemeClr val="accent2"/>
                </a:solidFill>
              </a:rPr>
              <a:t>cations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(transition metals) use </a:t>
            </a:r>
            <a:r>
              <a:rPr lang="en-US" dirty="0">
                <a:solidFill>
                  <a:schemeClr val="accent2"/>
                </a:solidFill>
              </a:rPr>
              <a:t>the elemental </a:t>
            </a:r>
            <a:r>
              <a:rPr lang="en-US" dirty="0" smtClean="0">
                <a:solidFill>
                  <a:schemeClr val="accent2"/>
                </a:solidFill>
              </a:rPr>
              <a:t>name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Include the charge in Roman numerals in parentheses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iron, Fe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iron (II)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chromium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3+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chromium (III)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1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Determine the name of the following ions: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2+</a:t>
            </a: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2-</a:t>
            </a: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</a:t>
            </a: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endParaRPr lang="en-US" baseline="30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67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Octet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all bonds, atoms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lose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gain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or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share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electrons to have 8 valence electrons (form an octet)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means the new electron configuration will match that of the closest noble gas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 valence electrons is considered a “full shell”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Noble gases already have 8 valence electrons, that’s why they don’t react with anything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Two exceptions: hydrogen and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boron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Hydrogen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only needs 2 electrons to be “full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Boron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only needs 6 electrons to be “full”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9734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>
                <a:solidFill>
                  <a:srgbClr val="404040"/>
                </a:solidFill>
              </a:rPr>
              <a:t>Co</a:t>
            </a:r>
            <a:r>
              <a:rPr lang="en-US" baseline="30000" dirty="0">
                <a:solidFill>
                  <a:srgbClr val="404040"/>
                </a:solidFill>
              </a:rPr>
              <a:t>2</a:t>
            </a:r>
            <a:r>
              <a:rPr lang="en-US" baseline="30000" dirty="0" smtClean="0">
                <a:solidFill>
                  <a:srgbClr val="404040"/>
                </a:solidFill>
              </a:rPr>
              <a:t>+</a:t>
            </a:r>
            <a:r>
              <a:rPr lang="en-US" dirty="0" smtClean="0">
                <a:solidFill>
                  <a:srgbClr val="404040"/>
                </a:solidFill>
              </a:rPr>
              <a:t> : cobalt (II)</a:t>
            </a:r>
            <a:endParaRPr lang="en-US" baseline="30000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rgbClr val="404040"/>
                </a:solidFill>
              </a:rPr>
              <a:t>S</a:t>
            </a:r>
            <a:r>
              <a:rPr lang="en-US" baseline="30000" dirty="0">
                <a:solidFill>
                  <a:srgbClr val="404040"/>
                </a:solidFill>
              </a:rPr>
              <a:t>2</a:t>
            </a:r>
            <a:r>
              <a:rPr lang="en-US" baseline="30000" dirty="0" smtClean="0">
                <a:solidFill>
                  <a:srgbClr val="404040"/>
                </a:solidFill>
              </a:rPr>
              <a:t>-</a:t>
            </a:r>
            <a:r>
              <a:rPr lang="en-US" dirty="0" smtClean="0">
                <a:solidFill>
                  <a:srgbClr val="404040"/>
                </a:solidFill>
              </a:rPr>
              <a:t> : sulfide</a:t>
            </a:r>
            <a:endParaRPr lang="en-US" baseline="30000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rgbClr val="404040"/>
                </a:solidFill>
              </a:rPr>
              <a:t>Li</a:t>
            </a:r>
            <a:r>
              <a:rPr lang="en-US" baseline="30000" dirty="0" smtClean="0">
                <a:solidFill>
                  <a:srgbClr val="404040"/>
                </a:solidFill>
              </a:rPr>
              <a:t>+</a:t>
            </a:r>
            <a:r>
              <a:rPr lang="en-US" dirty="0" smtClean="0">
                <a:solidFill>
                  <a:srgbClr val="404040"/>
                </a:solidFill>
              </a:rPr>
              <a:t> : lithium ion</a:t>
            </a:r>
            <a:endParaRPr lang="en-US" baseline="30000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err="1">
                <a:solidFill>
                  <a:srgbClr val="404040"/>
                </a:solidFill>
              </a:rPr>
              <a:t>Cl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baseline="30000" dirty="0" smtClean="0">
                <a:solidFill>
                  <a:srgbClr val="404040"/>
                </a:solidFill>
              </a:rPr>
              <a:t>-</a:t>
            </a:r>
            <a:r>
              <a:rPr lang="en-US" dirty="0" smtClean="0">
                <a:solidFill>
                  <a:srgbClr val="404040"/>
                </a:solidFill>
              </a:rPr>
              <a:t> : chloride</a:t>
            </a:r>
            <a:endParaRPr lang="en-US" baseline="30000" dirty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574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Which noble gas has the same configuration as the following ions?</a:t>
            </a: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O</a:t>
            </a:r>
            <a:r>
              <a:rPr lang="en-US" baseline="30000" dirty="0" smtClean="0">
                <a:solidFill>
                  <a:srgbClr val="404040"/>
                </a:solidFill>
              </a:rPr>
              <a:t>2-</a:t>
            </a:r>
            <a:endParaRPr lang="en-US" dirty="0" smtClean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Sr</a:t>
            </a:r>
            <a:r>
              <a:rPr lang="en-US" baseline="30000" dirty="0" smtClean="0">
                <a:solidFill>
                  <a:srgbClr val="404040"/>
                </a:solidFill>
              </a:rPr>
              <a:t>2+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Li</a:t>
            </a:r>
            <a:r>
              <a:rPr lang="en-US" baseline="30000" dirty="0" smtClean="0">
                <a:solidFill>
                  <a:srgbClr val="404040"/>
                </a:solidFill>
              </a:rPr>
              <a:t>+</a:t>
            </a:r>
          </a:p>
          <a:p>
            <a:pPr marL="457200" indent="-457200">
              <a:buAutoNum type="alphaLcPeriod"/>
            </a:pPr>
            <a:r>
              <a:rPr lang="en-US" dirty="0" err="1" smtClean="0">
                <a:solidFill>
                  <a:srgbClr val="404040"/>
                </a:solidFill>
              </a:rPr>
              <a:t>Cl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baseline="30000" dirty="0" smtClean="0">
                <a:solidFill>
                  <a:srgbClr val="404040"/>
                </a:solidFill>
              </a:rPr>
              <a:t>-</a:t>
            </a:r>
            <a:endParaRPr lang="en-US" baseline="30000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10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404040"/>
                </a:solidFill>
                <a:latin typeface="Century Gothic"/>
                <a:cs typeface="Century Gothic"/>
              </a:rPr>
              <a:t>Identify if the charges are correct for the following ions. If the charge is incorrect, write the correct charge</a:t>
            </a:r>
            <a:r>
              <a:rPr lang="en-US" dirty="0" smtClean="0">
                <a:solidFill>
                  <a:srgbClr val="404040"/>
                </a:solidFill>
                <a:latin typeface="Century Gothic"/>
                <a:cs typeface="Century Gothic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  <a:latin typeface="Century Gothic"/>
                <a:cs typeface="Century Gothic"/>
              </a:rPr>
              <a:t>1. Na</a:t>
            </a:r>
            <a:r>
              <a:rPr lang="en-US" baseline="30000" dirty="0" smtClean="0">
                <a:solidFill>
                  <a:srgbClr val="404040"/>
                </a:solidFill>
                <a:latin typeface="Century Gothic"/>
                <a:cs typeface="Century Gothic"/>
              </a:rPr>
              <a:t>2+</a:t>
            </a:r>
            <a:r>
              <a:rPr lang="en-US" dirty="0">
                <a:solidFill>
                  <a:srgbClr val="404040"/>
                </a:solidFill>
                <a:latin typeface="Century Gothic"/>
                <a:cs typeface="Century Gothic"/>
              </a:rPr>
              <a:t>			2. F</a:t>
            </a:r>
            <a:r>
              <a:rPr lang="en-US" baseline="30000" dirty="0">
                <a:solidFill>
                  <a:srgbClr val="404040"/>
                </a:solidFill>
                <a:latin typeface="Century Gothic"/>
                <a:cs typeface="Century Gothic"/>
              </a:rPr>
              <a:t>1-</a:t>
            </a:r>
          </a:p>
          <a:p>
            <a:pPr marL="0" indent="0">
              <a:buNone/>
            </a:pPr>
            <a:r>
              <a:rPr lang="en-US" dirty="0">
                <a:solidFill>
                  <a:srgbClr val="404040"/>
                </a:solidFill>
                <a:latin typeface="Century Gothic"/>
                <a:cs typeface="Century Gothic"/>
              </a:rPr>
              <a:t>3. O</a:t>
            </a:r>
            <a:r>
              <a:rPr lang="en-US" baseline="30000" dirty="0">
                <a:solidFill>
                  <a:srgbClr val="404040"/>
                </a:solidFill>
                <a:latin typeface="Century Gothic"/>
                <a:cs typeface="Century Gothic"/>
              </a:rPr>
              <a:t>2-</a:t>
            </a:r>
            <a:r>
              <a:rPr lang="en-US" dirty="0">
                <a:solidFill>
                  <a:srgbClr val="404040"/>
                </a:solidFill>
                <a:latin typeface="Century Gothic"/>
                <a:cs typeface="Century Gothic"/>
              </a:rPr>
              <a:t>				4. Mg</a:t>
            </a:r>
            <a:r>
              <a:rPr lang="en-US" baseline="30000" dirty="0">
                <a:solidFill>
                  <a:srgbClr val="404040"/>
                </a:solidFill>
                <a:latin typeface="Century Gothic"/>
                <a:cs typeface="Century Gothic"/>
              </a:rPr>
              <a:t>2-</a:t>
            </a:r>
          </a:p>
          <a:p>
            <a:pPr marL="0" indent="0">
              <a:buNone/>
            </a:pPr>
            <a:r>
              <a:rPr lang="en-US" dirty="0">
                <a:solidFill>
                  <a:srgbClr val="404040"/>
                </a:solidFill>
                <a:latin typeface="Century Gothic"/>
                <a:cs typeface="Century Gothic"/>
              </a:rPr>
              <a:t>5. Ne</a:t>
            </a:r>
            <a:r>
              <a:rPr lang="en-US" baseline="30000" dirty="0">
                <a:solidFill>
                  <a:srgbClr val="404040"/>
                </a:solidFill>
                <a:latin typeface="Century Gothic"/>
                <a:cs typeface="Century Gothic"/>
              </a:rPr>
              <a:t>1</a:t>
            </a:r>
            <a:r>
              <a:rPr lang="en-US" baseline="30000" dirty="0" smtClean="0">
                <a:solidFill>
                  <a:srgbClr val="404040"/>
                </a:solidFill>
                <a:latin typeface="Century Gothic"/>
                <a:cs typeface="Century Gothic"/>
              </a:rPr>
              <a:t>-</a:t>
            </a:r>
            <a:r>
              <a:rPr lang="en-US" dirty="0">
                <a:solidFill>
                  <a:srgbClr val="404040"/>
                </a:solidFill>
                <a:latin typeface="Century Gothic"/>
                <a:cs typeface="Century Gothic"/>
              </a:rPr>
              <a:t>			6. Cs</a:t>
            </a:r>
            <a:r>
              <a:rPr lang="en-US" baseline="30000" dirty="0">
                <a:solidFill>
                  <a:srgbClr val="404040"/>
                </a:solidFill>
                <a:latin typeface="Century Gothic"/>
                <a:cs typeface="Century Gothic"/>
              </a:rPr>
              <a:t>1+</a:t>
            </a:r>
          </a:p>
          <a:p>
            <a:pPr marL="0" indent="0">
              <a:buNone/>
            </a:pPr>
            <a:r>
              <a:rPr lang="en-US" dirty="0">
                <a:solidFill>
                  <a:srgbClr val="404040"/>
                </a:solidFill>
                <a:latin typeface="Century Gothic"/>
                <a:cs typeface="Century Gothic"/>
              </a:rPr>
              <a:t>7. Br</a:t>
            </a:r>
            <a:r>
              <a:rPr lang="en-US" baseline="30000" dirty="0">
                <a:solidFill>
                  <a:srgbClr val="404040"/>
                </a:solidFill>
                <a:latin typeface="Century Gothic"/>
                <a:cs typeface="Century Gothic"/>
              </a:rPr>
              <a:t>2-</a:t>
            </a:r>
            <a:r>
              <a:rPr lang="en-US" dirty="0">
                <a:solidFill>
                  <a:srgbClr val="404040"/>
                </a:solidFill>
                <a:latin typeface="Century Gothic"/>
                <a:cs typeface="Century Gothic"/>
              </a:rPr>
              <a:t>				8. Ca</a:t>
            </a:r>
            <a:r>
              <a:rPr lang="en-US" baseline="30000" dirty="0">
                <a:solidFill>
                  <a:srgbClr val="404040"/>
                </a:solidFill>
                <a:latin typeface="Century Gothic"/>
                <a:cs typeface="Century Gothic"/>
              </a:rPr>
              <a:t>2+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658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Write the ion symbols that corresponds to the following names:</a:t>
            </a: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Nitride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Aluminum ion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Vanadium (IV)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97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Lose, Gain, or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Electrons are lost and gained in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ionic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compounds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Electrons are shared in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covalent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molecules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Position of element on periodic table determines which type of bonds it can form (metal vs. nonmetal)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717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>
                <a:solidFill>
                  <a:srgbClr val="660066"/>
                </a:solidFill>
              </a:rPr>
              <a:t>Ions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Ions are formed when atoms lose or gain electrons to form an octet</a:t>
            </a:r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Number of protons ≠ number of electrons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Ion: </a:t>
            </a:r>
            <a:r>
              <a:rPr lang="en-US" b="1" dirty="0" smtClean="0">
                <a:solidFill>
                  <a:srgbClr val="404040"/>
                </a:solidFill>
              </a:rPr>
              <a:t>charged particle</a:t>
            </a:r>
          </a:p>
          <a:p>
            <a:endParaRPr lang="en-US" dirty="0" smtClean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Loss of electrons results in an overall positive charge: </a:t>
            </a:r>
            <a:r>
              <a:rPr lang="en-US" b="1" dirty="0" err="1" smtClean="0">
                <a:solidFill>
                  <a:schemeClr val="accent2"/>
                </a:solidFill>
              </a:rPr>
              <a:t>cation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Fewer electrons than protons</a:t>
            </a:r>
            <a:endParaRPr lang="en-US" sz="1800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Gain of electrons results in an overall negative charge: </a:t>
            </a:r>
            <a:r>
              <a:rPr lang="en-US" b="1" dirty="0" smtClean="0">
                <a:solidFill>
                  <a:schemeClr val="tx2"/>
                </a:solidFill>
              </a:rPr>
              <a:t>anion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Fewer protons than electrons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77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2486" y="1870528"/>
            <a:ext cx="1338943" cy="540657"/>
          </a:xfr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particle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31858" y="2861126"/>
            <a:ext cx="673100" cy="540657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 smtClean="0">
                <a:solidFill>
                  <a:srgbClr val="660066"/>
                </a:solidFill>
              </a:rPr>
              <a:t>ion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69572" y="2861126"/>
            <a:ext cx="997857" cy="540657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 smtClean="0">
                <a:solidFill>
                  <a:srgbClr val="404040"/>
                </a:solidFill>
              </a:rPr>
              <a:t>atom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70001" y="4216398"/>
            <a:ext cx="1360713" cy="540657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 smtClean="0">
                <a:solidFill>
                  <a:srgbClr val="404040"/>
                </a:solidFill>
              </a:rPr>
              <a:t>neutral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14421" y="4205510"/>
            <a:ext cx="1094015" cy="540657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 err="1" smtClean="0">
                <a:solidFill>
                  <a:schemeClr val="accent2"/>
                </a:solidFill>
              </a:rPr>
              <a:t>cation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251700" y="4241785"/>
            <a:ext cx="1039586" cy="540657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 smtClean="0">
                <a:solidFill>
                  <a:srgbClr val="2F5897"/>
                </a:solidFill>
              </a:rPr>
              <a:t>anion</a:t>
            </a:r>
            <a:endParaRPr lang="en-US" dirty="0">
              <a:solidFill>
                <a:srgbClr val="2F5897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004958" y="5413828"/>
            <a:ext cx="1529443" cy="540657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 smtClean="0">
                <a:solidFill>
                  <a:srgbClr val="404040"/>
                </a:solidFill>
              </a:rPr>
              <a:t>negative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91957" y="5413828"/>
            <a:ext cx="1338943" cy="540657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 smtClean="0">
                <a:solidFill>
                  <a:srgbClr val="404040"/>
                </a:solidFill>
              </a:rPr>
              <a:t>positive</a:t>
            </a:r>
            <a:endParaRPr lang="en-US" dirty="0">
              <a:solidFill>
                <a:srgbClr val="404040"/>
              </a:solidFill>
            </a:endParaRPr>
          </a:p>
        </p:txBody>
      </p:sp>
      <p:cxnSp>
        <p:nvCxnSpPr>
          <p:cNvPr id="12" name="Straight Arrow Connector 11"/>
          <p:cNvCxnSpPr>
            <a:endCxn id="5" idx="0"/>
          </p:cNvCxnSpPr>
          <p:nvPr/>
        </p:nvCxnSpPr>
        <p:spPr>
          <a:xfrm flipH="1">
            <a:off x="1968501" y="2411185"/>
            <a:ext cx="1953985" cy="449941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flipH="1">
            <a:off x="1950358" y="3401783"/>
            <a:ext cx="18143" cy="814615"/>
          </a:xfrm>
          <a:prstGeom prst="straightConnector1">
            <a:avLst/>
          </a:prstGeom>
          <a:ln>
            <a:solidFill>
              <a:srgbClr val="40404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4" idx="0"/>
          </p:cNvCxnSpPr>
          <p:nvPr/>
        </p:nvCxnSpPr>
        <p:spPr>
          <a:xfrm>
            <a:off x="5261429" y="2411185"/>
            <a:ext cx="1406979" cy="449941"/>
          </a:xfrm>
          <a:prstGeom prst="straightConnector1">
            <a:avLst/>
          </a:prstGeom>
          <a:ln>
            <a:solidFill>
              <a:srgbClr val="40404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2"/>
            <a:endCxn id="8" idx="0"/>
          </p:cNvCxnSpPr>
          <p:nvPr/>
        </p:nvCxnSpPr>
        <p:spPr>
          <a:xfrm>
            <a:off x="6668408" y="3401783"/>
            <a:ext cx="1103085" cy="840002"/>
          </a:xfrm>
          <a:prstGeom prst="straightConnector1">
            <a:avLst/>
          </a:prstGeom>
          <a:ln>
            <a:solidFill>
              <a:srgbClr val="40404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7" idx="0"/>
          </p:cNvCxnSpPr>
          <p:nvPr/>
        </p:nvCxnSpPr>
        <p:spPr>
          <a:xfrm flipH="1">
            <a:off x="5261429" y="3401783"/>
            <a:ext cx="1454151" cy="803727"/>
          </a:xfrm>
          <a:prstGeom prst="straightConnector1">
            <a:avLst/>
          </a:prstGeom>
          <a:ln>
            <a:solidFill>
              <a:srgbClr val="40404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2"/>
            <a:endCxn id="10" idx="0"/>
          </p:cNvCxnSpPr>
          <p:nvPr/>
        </p:nvCxnSpPr>
        <p:spPr>
          <a:xfrm>
            <a:off x="5261429" y="4746167"/>
            <a:ext cx="0" cy="667661"/>
          </a:xfrm>
          <a:prstGeom prst="straightConnector1">
            <a:avLst/>
          </a:prstGeom>
          <a:ln>
            <a:solidFill>
              <a:srgbClr val="40404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" idx="2"/>
            <a:endCxn id="9" idx="0"/>
          </p:cNvCxnSpPr>
          <p:nvPr/>
        </p:nvCxnSpPr>
        <p:spPr>
          <a:xfrm flipH="1">
            <a:off x="7769680" y="4782442"/>
            <a:ext cx="1813" cy="631386"/>
          </a:xfrm>
          <a:prstGeom prst="straightConnector1">
            <a:avLst/>
          </a:prstGeom>
          <a:ln>
            <a:solidFill>
              <a:srgbClr val="40404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46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</a:rPr>
              <a:t>Cations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Elements that lose electrons form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cations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Elements that lose electrons have low ionization energy (easy to remove outermost electron)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onization energy decreases down and left on periodic table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2"/>
                </a:solidFill>
              </a:rPr>
              <a:t>Metals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cations</a:t>
            </a:r>
            <a:endParaRPr lang="en-US" b="1" dirty="0" smtClean="0">
              <a:solidFill>
                <a:schemeClr val="accent2"/>
              </a:solidFill>
            </a:endParaRP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Metals lose valence electrons to match electron configuration of previous noble gas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149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</a:rPr>
              <a:t>Cations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6286"/>
            <a:ext cx="8229600" cy="481987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 1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has one valence electron, when lost, elements form a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+1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ion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Ex. Li</a:t>
            </a:r>
            <a:r>
              <a:rPr lang="en-US" sz="1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Na</a:t>
            </a:r>
            <a:r>
              <a:rPr lang="en-US" sz="1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K</a:t>
            </a:r>
            <a:r>
              <a:rPr lang="en-US" sz="1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</a:t>
            </a:r>
            <a:r>
              <a:rPr lang="en-US" sz="18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etc.</a:t>
            </a: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 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has two valance electrons, when lost, elements form a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ion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Ex. Be</a:t>
            </a:r>
            <a:r>
              <a:rPr lang="en-US" sz="1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2+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Mg</a:t>
            </a:r>
            <a:r>
              <a:rPr lang="en-US" sz="1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2+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Ca</a:t>
            </a:r>
            <a:r>
              <a:rPr lang="en-US" sz="1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2+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etc.</a:t>
            </a:r>
            <a:endParaRPr lang="en-US" sz="1800" baseline="30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 13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has three valence electrons, when lost, elements form a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ion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Ex. Al</a:t>
            </a:r>
            <a:r>
              <a:rPr lang="en-US" sz="1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3+</a:t>
            </a:r>
            <a:endParaRPr lang="en-US" sz="1800" baseline="30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Transition metals are less predictable (can form more than one type of 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54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Anions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Elements that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gain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electrons form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anions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Elements that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gain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electrons have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high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ionization energy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(difficult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remove outermost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electron)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Ionization energy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increases up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right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 periodic table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b="1" dirty="0" smtClean="0">
                <a:solidFill>
                  <a:srgbClr val="2F5897"/>
                </a:solidFill>
              </a:rPr>
              <a:t>Nonmetals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 </a:t>
            </a:r>
            <a:r>
              <a:rPr lang="en-US" b="1" dirty="0" smtClean="0">
                <a:solidFill>
                  <a:schemeClr val="tx2"/>
                </a:solidFill>
              </a:rPr>
              <a:t>anions</a:t>
            </a:r>
            <a:endParaRPr lang="en-US" b="1" dirty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Nonmetals gain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electrons to match electron configuration of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following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noble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gas (fill octet)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41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13282"/>
          </a:xfrm>
        </p:spPr>
        <p:txBody>
          <a:bodyPr/>
          <a:lstStyle/>
          <a:p>
            <a:r>
              <a:rPr lang="en-US" dirty="0" smtClean="0"/>
              <a:t>Anions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Group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five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valence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electrons, to reach octet must gain three more,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elements form a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ion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Ex. N</a:t>
            </a:r>
            <a:r>
              <a:rPr lang="en-US" sz="1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3-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P</a:t>
            </a:r>
            <a:r>
              <a:rPr lang="en-US" sz="1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3-</a:t>
            </a:r>
            <a:endParaRPr lang="en-US" sz="1800" baseline="30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Group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16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six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valence electrons, to reach octet must gain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two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more, elements form a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ion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Ex. O</a:t>
            </a:r>
            <a:r>
              <a:rPr lang="en-US" sz="1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2-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S</a:t>
            </a:r>
            <a:r>
              <a:rPr lang="en-US" sz="1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2-</a:t>
            </a:r>
            <a:endParaRPr lang="en-US" sz="1800" baseline="30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Group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17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seven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valence electrons, to reach octet must gain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more, elements form a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-1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ion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Ex. F</a:t>
            </a:r>
            <a:r>
              <a:rPr lang="en-US" sz="1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</a:t>
            </a:r>
            <a:r>
              <a:rPr lang="en-US" sz="1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Br</a:t>
            </a:r>
            <a:r>
              <a:rPr lang="en-US" sz="1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I</a:t>
            </a:r>
            <a:r>
              <a:rPr lang="en-US" sz="1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endParaRPr lang="en-US" sz="1800" baseline="30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78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4505</TotalTime>
  <Words>943</Words>
  <Application>Microsoft Macintosh PowerPoint</Application>
  <PresentationFormat>On-screen Show (4:3)</PresentationFormat>
  <Paragraphs>211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Executive</vt:lpstr>
      <vt:lpstr>Ions</vt:lpstr>
      <vt:lpstr>Octet Rule</vt:lpstr>
      <vt:lpstr>Lose, Gain, or Share</vt:lpstr>
      <vt:lpstr>Ions</vt:lpstr>
      <vt:lpstr>Particles</vt:lpstr>
      <vt:lpstr>Cations</vt:lpstr>
      <vt:lpstr>Cations</vt:lpstr>
      <vt:lpstr>Anions</vt:lpstr>
      <vt:lpstr>Anions</vt:lpstr>
      <vt:lpstr>Charge by Group</vt:lpstr>
      <vt:lpstr>Example #1</vt:lpstr>
      <vt:lpstr>Example #1 Solved</vt:lpstr>
      <vt:lpstr>Transition Metals</vt:lpstr>
      <vt:lpstr>Example #2</vt:lpstr>
      <vt:lpstr>Example #2 Solved</vt:lpstr>
      <vt:lpstr>Naming Ions</vt:lpstr>
      <vt:lpstr>Naming Ions</vt:lpstr>
      <vt:lpstr>Naming Ions</vt:lpstr>
      <vt:lpstr>Example #3</vt:lpstr>
      <vt:lpstr>Example #3 Solved</vt:lpstr>
      <vt:lpstr>Example #4</vt:lpstr>
      <vt:lpstr>Example #5</vt:lpstr>
      <vt:lpstr>Example #6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emily sprafka</dc:creator>
  <cp:lastModifiedBy>Emily</cp:lastModifiedBy>
  <cp:revision>44</cp:revision>
  <dcterms:created xsi:type="dcterms:W3CDTF">2014-03-08T16:53:10Z</dcterms:created>
  <dcterms:modified xsi:type="dcterms:W3CDTF">2015-08-26T00:20:32Z</dcterms:modified>
</cp:coreProperties>
</file>