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0" r:id="rId5"/>
    <p:sldId id="265" r:id="rId6"/>
    <p:sldId id="266" r:id="rId7"/>
    <p:sldId id="261" r:id="rId8"/>
    <p:sldId id="262" r:id="rId9"/>
    <p:sldId id="267" r:id="rId10"/>
    <p:sldId id="268" r:id="rId11"/>
    <p:sldId id="263" r:id="rId12"/>
    <p:sldId id="264" r:id="rId13"/>
    <p:sldId id="259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02DA6-FC5C-E44A-8914-06CBF6F151C8}" type="datetimeFigureOut">
              <a:rPr lang="en-US" smtClean="0"/>
              <a:t>8/20/15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A090D-5E9A-8B4D-A19A-6683D818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20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C4A0F-451D-C446-B1CB-A4DBA0EF2346}" type="datetimeFigureOut">
              <a:rPr lang="en-US" smtClean="0"/>
              <a:t>8/20/15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DCA6D-F884-3B45-BDD9-15433F3A1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207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D5F-F255-DC4C-8838-FEB660EC2D9D}" type="datetime4">
              <a:rPr lang="en-US" smtClean="0"/>
              <a:t>August 20,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2464-0A86-484B-8441-F7953747CC6F}" type="datetime4">
              <a:rPr lang="en-US" smtClean="0"/>
              <a:t>August 20,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1C3A-5284-6445-A681-3F982A65A01F}" type="datetime4">
              <a:rPr lang="en-US" smtClean="0"/>
              <a:t>August 20,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A322-438A-1246-A814-252E4BA61D6B}" type="datetime4">
              <a:rPr lang="en-US" smtClean="0"/>
              <a:t>August 20,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0D7D-DB7F-E643-9441-63171610A011}" type="datetime4">
              <a:rPr lang="en-US" smtClean="0"/>
              <a:t>August 20,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FFE6-3E20-3846-80F8-33069E248B1C}" type="datetime4">
              <a:rPr lang="en-US" smtClean="0"/>
              <a:t>August 20,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E0DD-5E31-AA47-BB69-2EC679E43932}" type="datetime4">
              <a:rPr lang="en-US" smtClean="0"/>
              <a:t>August 20,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EDF0-E981-3549-A135-ACEADCD73612}" type="datetime4">
              <a:rPr lang="en-US" smtClean="0"/>
              <a:t>August 20,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4926-EE66-774B-9344-898184C4FE2E}" type="datetime4">
              <a:rPr lang="en-US" smtClean="0"/>
              <a:t>August 20,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B4FD-DBBC-0440-83C9-07F7E1C6E8DF}" type="datetime4">
              <a:rPr lang="en-US" smtClean="0"/>
              <a:t>August 20,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1461-C7E2-4249-8DDE-3B7256C244CA}" type="datetime4">
              <a:rPr lang="en-US" smtClean="0"/>
              <a:t>August 20,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C2A50FA-5356-754D-932D-11E65F4F96AC}" type="datetime4">
              <a:rPr lang="en-US" smtClean="0"/>
              <a:t>August 20,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3" Type="http://schemas.openxmlformats.org/officeDocument/2006/relationships/hyperlink" Target="http://www.mikeblaber.org/oldwine/chm1045/notes/Bonding/Polarity/Bond05.ht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hyperlink" Target="http://wps.prenhall.com/wps/media/objects/4974/5093961/Images/08_15.j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Periodic Trends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2.8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P</a:t>
            </a:r>
            <a:r>
              <a:rPr lang="en-US" dirty="0" smtClean="0">
                <a:solidFill>
                  <a:srgbClr val="404040"/>
                </a:solidFill>
              </a:rPr>
              <a:t>, Si, S: </a:t>
            </a:r>
            <a:r>
              <a:rPr lang="en-US" dirty="0">
                <a:solidFill>
                  <a:srgbClr val="404040"/>
                </a:solidFill>
              </a:rPr>
              <a:t>all in period 2, </a:t>
            </a:r>
            <a:r>
              <a:rPr lang="en-US" dirty="0" smtClean="0">
                <a:solidFill>
                  <a:srgbClr val="404040"/>
                </a:solidFill>
              </a:rPr>
              <a:t>ionization energy increases </a:t>
            </a:r>
            <a:r>
              <a:rPr lang="en-US" dirty="0">
                <a:solidFill>
                  <a:srgbClr val="404040"/>
                </a:solidFill>
              </a:rPr>
              <a:t>from left to right therefore </a:t>
            </a:r>
            <a:r>
              <a:rPr lang="en-US" b="1" dirty="0" smtClean="0">
                <a:solidFill>
                  <a:srgbClr val="404040"/>
                </a:solidFill>
              </a:rPr>
              <a:t>Si </a:t>
            </a:r>
            <a:r>
              <a:rPr lang="en-US" b="1" dirty="0">
                <a:solidFill>
                  <a:srgbClr val="404040"/>
                </a:solidFill>
              </a:rPr>
              <a:t>&lt; P</a:t>
            </a:r>
            <a:r>
              <a:rPr lang="en-US" b="1" dirty="0" smtClean="0">
                <a:solidFill>
                  <a:srgbClr val="404040"/>
                </a:solidFill>
              </a:rPr>
              <a:t> </a:t>
            </a:r>
            <a:r>
              <a:rPr lang="en-US" b="1" dirty="0">
                <a:solidFill>
                  <a:srgbClr val="404040"/>
                </a:solidFill>
              </a:rPr>
              <a:t>&lt; S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err="1" smtClean="0">
                <a:solidFill>
                  <a:srgbClr val="404040"/>
                </a:solidFill>
              </a:rPr>
              <a:t>Sn</a:t>
            </a:r>
            <a:r>
              <a:rPr lang="en-US" dirty="0" smtClean="0">
                <a:solidFill>
                  <a:srgbClr val="404040"/>
                </a:solidFill>
              </a:rPr>
              <a:t>, Si, S: S furthest up and  right, Si above </a:t>
            </a:r>
            <a:r>
              <a:rPr lang="en-US" dirty="0" err="1" smtClean="0">
                <a:solidFill>
                  <a:srgbClr val="404040"/>
                </a:solidFill>
              </a:rPr>
              <a:t>Sn</a:t>
            </a:r>
            <a:r>
              <a:rPr lang="en-US" dirty="0" smtClean="0">
                <a:solidFill>
                  <a:srgbClr val="404040"/>
                </a:solidFill>
              </a:rPr>
              <a:t> therefore </a:t>
            </a:r>
            <a:r>
              <a:rPr lang="en-US" b="1" dirty="0" err="1" smtClean="0">
                <a:solidFill>
                  <a:srgbClr val="404040"/>
                </a:solidFill>
              </a:rPr>
              <a:t>Sn</a:t>
            </a:r>
            <a:r>
              <a:rPr lang="en-US" b="1" dirty="0" smtClean="0">
                <a:solidFill>
                  <a:srgbClr val="404040"/>
                </a:solidFill>
              </a:rPr>
              <a:t> </a:t>
            </a:r>
            <a:r>
              <a:rPr lang="en-US" b="1" dirty="0">
                <a:solidFill>
                  <a:srgbClr val="404040"/>
                </a:solidFill>
              </a:rPr>
              <a:t>&lt; </a:t>
            </a:r>
            <a:r>
              <a:rPr lang="en-US" b="1" dirty="0" smtClean="0">
                <a:solidFill>
                  <a:srgbClr val="404040"/>
                </a:solidFill>
              </a:rPr>
              <a:t>Si &lt; S</a:t>
            </a:r>
            <a:endParaRPr lang="en-US" b="1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endParaRPr lang="en-US" b="1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err="1" smtClean="0">
                <a:solidFill>
                  <a:srgbClr val="404040"/>
                </a:solidFill>
              </a:rPr>
              <a:t>Ca</a:t>
            </a:r>
            <a:r>
              <a:rPr lang="en-US" dirty="0" smtClean="0">
                <a:solidFill>
                  <a:srgbClr val="404040"/>
                </a:solidFill>
              </a:rPr>
              <a:t>, Al, N: N furthest up and right, then Al, the </a:t>
            </a:r>
            <a:r>
              <a:rPr lang="en-US" dirty="0" err="1" smtClean="0">
                <a:solidFill>
                  <a:srgbClr val="404040"/>
                </a:solidFill>
              </a:rPr>
              <a:t>Ca</a:t>
            </a:r>
            <a:r>
              <a:rPr lang="en-US" dirty="0" smtClean="0">
                <a:solidFill>
                  <a:srgbClr val="404040"/>
                </a:solidFill>
              </a:rPr>
              <a:t> therefore </a:t>
            </a:r>
            <a:r>
              <a:rPr lang="en-US" b="1" dirty="0" err="1" smtClean="0">
                <a:solidFill>
                  <a:srgbClr val="404040"/>
                </a:solidFill>
              </a:rPr>
              <a:t>Ca</a:t>
            </a:r>
            <a:r>
              <a:rPr lang="en-US" b="1" dirty="0" smtClean="0">
                <a:solidFill>
                  <a:srgbClr val="404040"/>
                </a:solidFill>
              </a:rPr>
              <a:t> </a:t>
            </a:r>
            <a:r>
              <a:rPr lang="en-US" b="1" dirty="0">
                <a:solidFill>
                  <a:srgbClr val="404040"/>
                </a:solidFill>
              </a:rPr>
              <a:t>&lt; </a:t>
            </a:r>
            <a:r>
              <a:rPr lang="en-US" b="1" dirty="0" smtClean="0">
                <a:solidFill>
                  <a:srgbClr val="404040"/>
                </a:solidFill>
              </a:rPr>
              <a:t>Al </a:t>
            </a:r>
            <a:r>
              <a:rPr lang="en-US" b="1" dirty="0">
                <a:solidFill>
                  <a:srgbClr val="404040"/>
                </a:solidFill>
              </a:rPr>
              <a:t>&lt; 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60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Electronegativity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04040"/>
                </a:solidFill>
              </a:rPr>
              <a:t>Ability of an atom to attract another atom’s electrons</a:t>
            </a:r>
            <a:endParaRPr lang="en-US" b="1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As one goes down a group, the number of shells increases, so </a:t>
            </a:r>
            <a:r>
              <a:rPr lang="en-US" dirty="0" smtClean="0">
                <a:solidFill>
                  <a:srgbClr val="404040"/>
                </a:solidFill>
              </a:rPr>
              <a:t>other atoms can’t feel the proton pull as much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The </a:t>
            </a:r>
            <a:r>
              <a:rPr lang="en-US" b="1" dirty="0" smtClean="0">
                <a:solidFill>
                  <a:srgbClr val="404040"/>
                </a:solidFill>
              </a:rPr>
              <a:t>electronegativity decreases </a:t>
            </a:r>
            <a:r>
              <a:rPr lang="en-US" b="1" dirty="0">
                <a:solidFill>
                  <a:srgbClr val="404040"/>
                </a:solidFill>
              </a:rPr>
              <a:t>down a group</a:t>
            </a:r>
          </a:p>
          <a:p>
            <a:r>
              <a:rPr lang="en-US" dirty="0">
                <a:solidFill>
                  <a:srgbClr val="404040"/>
                </a:solidFill>
              </a:rPr>
              <a:t>As one goes from left to right across a period, the largest shell doesn’t change, </a:t>
            </a:r>
            <a:r>
              <a:rPr lang="en-US" dirty="0" smtClean="0">
                <a:solidFill>
                  <a:srgbClr val="404040"/>
                </a:solidFill>
              </a:rPr>
              <a:t>so other atoms feel the proton pull stronger</a:t>
            </a:r>
            <a:endParaRPr lang="en-US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The </a:t>
            </a:r>
            <a:r>
              <a:rPr lang="en-US" b="1" dirty="0" smtClean="0">
                <a:solidFill>
                  <a:srgbClr val="404040"/>
                </a:solidFill>
              </a:rPr>
              <a:t>electronegativity increases </a:t>
            </a:r>
            <a:r>
              <a:rPr lang="en-US" b="1" dirty="0">
                <a:solidFill>
                  <a:srgbClr val="404040"/>
                </a:solidFill>
              </a:rPr>
              <a:t>across a period</a:t>
            </a:r>
          </a:p>
          <a:p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62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Electronegativity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Content Placeholder 5" descr="e_neg2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893" b="-6893"/>
          <a:stretch>
            <a:fillRect/>
          </a:stretch>
        </p:blipFill>
        <p:spPr>
          <a:xfrm>
            <a:off x="352455" y="1270121"/>
            <a:ext cx="8496459" cy="4672725"/>
          </a:xfrm>
        </p:spPr>
      </p:pic>
      <p:sp>
        <p:nvSpPr>
          <p:cNvPr id="7" name="TextBox 6"/>
          <p:cNvSpPr txBox="1"/>
          <p:nvPr/>
        </p:nvSpPr>
        <p:spPr>
          <a:xfrm>
            <a:off x="3927977" y="5604247"/>
            <a:ext cx="16497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entury Gothic"/>
                <a:cs typeface="Century Gothic"/>
                <a:hlinkClick r:id="rId3"/>
              </a:rPr>
              <a:t>From Mike </a:t>
            </a:r>
            <a:r>
              <a:rPr lang="en-US" sz="1000" dirty="0" err="1" smtClean="0">
                <a:latin typeface="Century Gothic"/>
                <a:cs typeface="Century Gothic"/>
                <a:hlinkClick r:id="rId3"/>
              </a:rPr>
              <a:t>Blaber</a:t>
            </a:r>
            <a:r>
              <a:rPr lang="en-US" sz="1000" dirty="0" smtClean="0">
                <a:latin typeface="Century Gothic"/>
                <a:cs typeface="Century Gothic"/>
                <a:hlinkClick r:id="rId3"/>
              </a:rPr>
              <a:t>, Ph.D.</a:t>
            </a:r>
            <a:endParaRPr lang="en-US" sz="1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07994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Select the atom with the higher electronegativity out of the pair: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h</a:t>
            </a:r>
            <a:r>
              <a:rPr lang="en-US" dirty="0" smtClean="0">
                <a:solidFill>
                  <a:srgbClr val="404040"/>
                </a:solidFill>
              </a:rPr>
              <a:t>ydrogen and carbon</a:t>
            </a:r>
          </a:p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f</a:t>
            </a:r>
            <a:r>
              <a:rPr lang="en-US" dirty="0" smtClean="0">
                <a:solidFill>
                  <a:srgbClr val="404040"/>
                </a:solidFill>
              </a:rPr>
              <a:t>luorine and francium</a:t>
            </a:r>
          </a:p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c</a:t>
            </a:r>
            <a:r>
              <a:rPr lang="en-US" dirty="0" smtClean="0">
                <a:solidFill>
                  <a:srgbClr val="404040"/>
                </a:solidFill>
              </a:rPr>
              <a:t>alcium and oxygen</a:t>
            </a:r>
          </a:p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c</a:t>
            </a:r>
            <a:r>
              <a:rPr lang="en-US" dirty="0" smtClean="0">
                <a:solidFill>
                  <a:srgbClr val="404040"/>
                </a:solidFill>
              </a:rPr>
              <a:t>hlorine and sulfur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64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hydrogen </a:t>
            </a:r>
            <a:r>
              <a:rPr lang="en-US" dirty="0">
                <a:solidFill>
                  <a:srgbClr val="404040"/>
                </a:solidFill>
              </a:rPr>
              <a:t>and </a:t>
            </a:r>
            <a:r>
              <a:rPr lang="en-US" b="1" dirty="0" smtClean="0">
                <a:solidFill>
                  <a:srgbClr val="404040"/>
                </a:solidFill>
              </a:rPr>
              <a:t>carbon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404040"/>
                </a:solidFill>
              </a:rPr>
              <a:t>c</a:t>
            </a:r>
            <a:r>
              <a:rPr lang="en-US" dirty="0" smtClean="0">
                <a:solidFill>
                  <a:srgbClr val="404040"/>
                </a:solidFill>
              </a:rPr>
              <a:t>arbon is further to the right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f</a:t>
            </a:r>
            <a:r>
              <a:rPr lang="en-US" b="1" dirty="0" smtClean="0">
                <a:solidFill>
                  <a:srgbClr val="404040"/>
                </a:solidFill>
              </a:rPr>
              <a:t>luorine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>
                <a:solidFill>
                  <a:srgbClr val="404040"/>
                </a:solidFill>
              </a:rPr>
              <a:t>and </a:t>
            </a:r>
            <a:r>
              <a:rPr lang="en-US" dirty="0" smtClean="0">
                <a:solidFill>
                  <a:srgbClr val="404040"/>
                </a:solidFill>
              </a:rPr>
              <a:t>francium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404040"/>
                </a:solidFill>
              </a:rPr>
              <a:t>fluorine is further to the right and higher </a:t>
            </a:r>
            <a:r>
              <a:rPr lang="en-US" dirty="0" smtClean="0">
                <a:solidFill>
                  <a:srgbClr val="404040"/>
                </a:solidFill>
              </a:rPr>
              <a:t>up</a:t>
            </a: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endParaRPr lang="en-US" dirty="0" smtClean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calcium </a:t>
            </a:r>
            <a:r>
              <a:rPr lang="en-US" dirty="0">
                <a:solidFill>
                  <a:srgbClr val="404040"/>
                </a:solidFill>
              </a:rPr>
              <a:t>and </a:t>
            </a:r>
            <a:r>
              <a:rPr lang="en-US" b="1" dirty="0" smtClean="0">
                <a:solidFill>
                  <a:srgbClr val="404040"/>
                </a:solidFill>
              </a:rPr>
              <a:t>oxygen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404040"/>
                </a:solidFill>
              </a:rPr>
              <a:t>o</a:t>
            </a:r>
            <a:r>
              <a:rPr lang="en-US" dirty="0" smtClean="0">
                <a:solidFill>
                  <a:srgbClr val="404040"/>
                </a:solidFill>
              </a:rPr>
              <a:t>xygen is further to the right and higher up</a:t>
            </a: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c</a:t>
            </a:r>
            <a:r>
              <a:rPr lang="en-US" b="1" dirty="0">
                <a:solidFill>
                  <a:srgbClr val="404040"/>
                </a:solidFill>
              </a:rPr>
              <a:t>hlorine</a:t>
            </a:r>
            <a:r>
              <a:rPr lang="en-US" dirty="0">
                <a:solidFill>
                  <a:srgbClr val="404040"/>
                </a:solidFill>
              </a:rPr>
              <a:t> and </a:t>
            </a:r>
            <a:r>
              <a:rPr lang="en-US" dirty="0" smtClean="0">
                <a:solidFill>
                  <a:srgbClr val="404040"/>
                </a:solidFill>
              </a:rPr>
              <a:t>sulfur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404040"/>
                </a:solidFill>
              </a:rPr>
              <a:t>c</a:t>
            </a:r>
            <a:r>
              <a:rPr lang="en-US" dirty="0" smtClean="0">
                <a:solidFill>
                  <a:srgbClr val="404040"/>
                </a:solidFill>
              </a:rPr>
              <a:t>hlorine is further to the right</a:t>
            </a:r>
            <a:endParaRPr lang="en-US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21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List the following atoms in decreasing order for the given property:</a:t>
            </a:r>
          </a:p>
          <a:p>
            <a:pPr marL="0" indent="0">
              <a:buNone/>
            </a:pPr>
            <a:endParaRPr lang="en-US" dirty="0" smtClean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Ionization energy: neon, krypton, argon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E</a:t>
            </a:r>
            <a:r>
              <a:rPr lang="en-US" dirty="0" smtClean="0">
                <a:solidFill>
                  <a:srgbClr val="404040"/>
                </a:solidFill>
              </a:rPr>
              <a:t>lectronegativity: boron, carbon, nitrogen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Atomic size: fluorine, sulfur, aluminum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51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404040"/>
                </a:solidFill>
              </a:rPr>
              <a:t>List the following atoms in </a:t>
            </a:r>
            <a:r>
              <a:rPr lang="en-US" dirty="0" smtClean="0">
                <a:solidFill>
                  <a:srgbClr val="404040"/>
                </a:solidFill>
              </a:rPr>
              <a:t>increasing </a:t>
            </a:r>
            <a:r>
              <a:rPr lang="en-US" dirty="0">
                <a:solidFill>
                  <a:srgbClr val="404040"/>
                </a:solidFill>
              </a:rPr>
              <a:t>order for the given property:</a:t>
            </a:r>
          </a:p>
          <a:p>
            <a:pPr marL="0" indent="0">
              <a:buNone/>
            </a:pPr>
            <a:endParaRPr lang="en-US" dirty="0" smtClean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Electronegativity: oxygen, sodium, phosphorus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Atomic size: calcium, magnesium, beryllium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Ionization energy: carbon, fluorine, beryllium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64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88"/>
            <a:ext cx="8229600" cy="1102627"/>
          </a:xfrm>
        </p:spPr>
        <p:txBody>
          <a:bodyPr/>
          <a:lstStyle/>
          <a:p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 properties change in a regular way across and period and down a group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We’ll look at three properties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Atomic size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Ionization energy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Electronegativity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02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2627"/>
          </a:xfrm>
        </p:spPr>
        <p:txBody>
          <a:bodyPr/>
          <a:lstStyle/>
          <a:p>
            <a:r>
              <a:rPr lang="en-US" dirty="0" smtClean="0"/>
              <a:t>Atomic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Distance from the nucleus to the outermost electron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 one goes down a group, the number of shells increases, so the distance from the outermost electron to the nucleus increases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Therefore the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atomic size increases down a group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 one goes from left to right across a period, the largest shell doesn’t change, but the number of protons in the nucleus increases, so those outermost electrons are pulled in tighter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Therefore the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atomic size decreases across a period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65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93"/>
            <a:ext cx="8229600" cy="1102627"/>
          </a:xfrm>
        </p:spPr>
        <p:txBody>
          <a:bodyPr/>
          <a:lstStyle/>
          <a:p>
            <a:r>
              <a:rPr lang="en-US" dirty="0" smtClean="0"/>
              <a:t>Atomic Size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408206" y="1594177"/>
            <a:ext cx="6397899" cy="5077795"/>
            <a:chOff x="5083372" y="2037598"/>
            <a:chExt cx="3457032" cy="3702156"/>
          </a:xfrm>
        </p:grpSpPr>
        <p:grpSp>
          <p:nvGrpSpPr>
            <p:cNvPr id="26" name="Group 25"/>
            <p:cNvGrpSpPr/>
            <p:nvPr/>
          </p:nvGrpSpPr>
          <p:grpSpPr>
            <a:xfrm>
              <a:off x="5083372" y="2037598"/>
              <a:ext cx="3457032" cy="3702156"/>
              <a:chOff x="4900632" y="1245442"/>
              <a:chExt cx="3553148" cy="4044762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4900632" y="1245442"/>
                <a:ext cx="3551138" cy="3467781"/>
                <a:chOff x="4900632" y="1245444"/>
                <a:chExt cx="3551139" cy="3467784"/>
              </a:xfrm>
            </p:grpSpPr>
            <p:grpSp>
              <p:nvGrpSpPr>
                <p:cNvPr id="60" name="Group 59"/>
                <p:cNvGrpSpPr/>
                <p:nvPr/>
              </p:nvGrpSpPr>
              <p:grpSpPr>
                <a:xfrm>
                  <a:off x="4900632" y="1245444"/>
                  <a:ext cx="3551139" cy="3467784"/>
                  <a:chOff x="4818548" y="2722974"/>
                  <a:chExt cx="3551139" cy="3467784"/>
                </a:xfrm>
              </p:grpSpPr>
              <p:grpSp>
                <p:nvGrpSpPr>
                  <p:cNvPr id="66" name="Group 65"/>
                  <p:cNvGrpSpPr/>
                  <p:nvPr/>
                </p:nvGrpSpPr>
                <p:grpSpPr>
                  <a:xfrm>
                    <a:off x="4818548" y="2722974"/>
                    <a:ext cx="3551139" cy="2895607"/>
                    <a:chOff x="4818548" y="3185904"/>
                    <a:chExt cx="3551139" cy="2895607"/>
                  </a:xfrm>
                </p:grpSpPr>
                <p:grpSp>
                  <p:nvGrpSpPr>
                    <p:cNvPr id="86" name="Group 85"/>
                    <p:cNvGrpSpPr/>
                    <p:nvPr/>
                  </p:nvGrpSpPr>
                  <p:grpSpPr>
                    <a:xfrm>
                      <a:off x="4818548" y="3185904"/>
                      <a:ext cx="3551139" cy="2895607"/>
                      <a:chOff x="4818548" y="3185904"/>
                      <a:chExt cx="3551139" cy="2895607"/>
                    </a:xfrm>
                  </p:grpSpPr>
                  <p:sp>
                    <p:nvSpPr>
                      <p:cNvPr id="102" name="Rectangle 101"/>
                      <p:cNvSpPr/>
                      <p:nvPr/>
                    </p:nvSpPr>
                    <p:spPr>
                      <a:xfrm>
                        <a:off x="4821369" y="3185904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3" name="Rectangle 102"/>
                      <p:cNvSpPr/>
                      <p:nvPr/>
                    </p:nvSpPr>
                    <p:spPr>
                      <a:xfrm>
                        <a:off x="4821369" y="3769690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4" name="Rectangle 103"/>
                      <p:cNvSpPr/>
                      <p:nvPr/>
                    </p:nvSpPr>
                    <p:spPr>
                      <a:xfrm>
                        <a:off x="4818548" y="4346671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5" name="Rectangle 104"/>
                      <p:cNvSpPr/>
                      <p:nvPr/>
                    </p:nvSpPr>
                    <p:spPr>
                      <a:xfrm>
                        <a:off x="4818548" y="4927549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6" name="Rectangle 105"/>
                      <p:cNvSpPr/>
                      <p:nvPr/>
                    </p:nvSpPr>
                    <p:spPr>
                      <a:xfrm>
                        <a:off x="4818548" y="5504530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7" name="Rectangle 106"/>
                      <p:cNvSpPr/>
                      <p:nvPr/>
                    </p:nvSpPr>
                    <p:spPr>
                      <a:xfrm>
                        <a:off x="5265160" y="3769690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8" name="Rectangle 107"/>
                      <p:cNvSpPr/>
                      <p:nvPr/>
                    </p:nvSpPr>
                    <p:spPr>
                      <a:xfrm>
                        <a:off x="5262339" y="4346671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9" name="Rectangle 108"/>
                      <p:cNvSpPr/>
                      <p:nvPr/>
                    </p:nvSpPr>
                    <p:spPr>
                      <a:xfrm>
                        <a:off x="5265160" y="4927549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0" name="Rectangle 109"/>
                      <p:cNvSpPr/>
                      <p:nvPr/>
                    </p:nvSpPr>
                    <p:spPr>
                      <a:xfrm>
                        <a:off x="5262339" y="5500874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E3F2C7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112" name="Group 111"/>
                      <p:cNvGrpSpPr/>
                      <p:nvPr/>
                    </p:nvGrpSpPr>
                    <p:grpSpPr>
                      <a:xfrm>
                        <a:off x="5706941" y="4920137"/>
                        <a:ext cx="2662746" cy="578625"/>
                        <a:chOff x="5706941" y="4920137"/>
                        <a:chExt cx="2662746" cy="578625"/>
                      </a:xfrm>
                    </p:grpSpPr>
                    <p:sp>
                      <p:nvSpPr>
                        <p:cNvPr id="139" name="Rectangle 138"/>
                        <p:cNvSpPr/>
                        <p:nvPr/>
                      </p:nvSpPr>
                      <p:spPr>
                        <a:xfrm>
                          <a:off x="5706941" y="4920632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E3F2C7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40" name="Rectangle 139"/>
                        <p:cNvSpPr/>
                        <p:nvPr/>
                      </p:nvSpPr>
                      <p:spPr>
                        <a:xfrm>
                          <a:off x="6150732" y="4920632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FAE6D3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41" name="Rectangle 140"/>
                        <p:cNvSpPr/>
                        <p:nvPr/>
                      </p:nvSpPr>
                      <p:spPr>
                        <a:xfrm>
                          <a:off x="6594523" y="4921781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FAE6D3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42" name="Rectangle 141"/>
                        <p:cNvSpPr/>
                        <p:nvPr/>
                      </p:nvSpPr>
                      <p:spPr>
                        <a:xfrm>
                          <a:off x="7038314" y="4921781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CFDCF0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43" name="Rectangle 142"/>
                        <p:cNvSpPr/>
                        <p:nvPr/>
                      </p:nvSpPr>
                      <p:spPr>
                        <a:xfrm>
                          <a:off x="7482105" y="4920137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CFDCF0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44" name="Rectangle 143"/>
                        <p:cNvSpPr/>
                        <p:nvPr/>
                      </p:nvSpPr>
                      <p:spPr>
                        <a:xfrm>
                          <a:off x="7925896" y="4920137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CFDCF0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114" name="Group 113"/>
                      <p:cNvGrpSpPr/>
                      <p:nvPr/>
                    </p:nvGrpSpPr>
                    <p:grpSpPr>
                      <a:xfrm>
                        <a:off x="5706941" y="5499231"/>
                        <a:ext cx="2662746" cy="578625"/>
                        <a:chOff x="5706941" y="4920137"/>
                        <a:chExt cx="2662746" cy="578625"/>
                      </a:xfrm>
                    </p:grpSpPr>
                    <p:sp>
                      <p:nvSpPr>
                        <p:cNvPr id="124" name="Rectangle 123"/>
                        <p:cNvSpPr/>
                        <p:nvPr/>
                      </p:nvSpPr>
                      <p:spPr>
                        <a:xfrm>
                          <a:off x="5706941" y="4920632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E3F2C7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25" name="Rectangle 124"/>
                        <p:cNvSpPr/>
                        <p:nvPr/>
                      </p:nvSpPr>
                      <p:spPr>
                        <a:xfrm>
                          <a:off x="6150732" y="4920632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26" name="Rectangle 125"/>
                        <p:cNvSpPr/>
                        <p:nvPr/>
                      </p:nvSpPr>
                      <p:spPr>
                        <a:xfrm>
                          <a:off x="6594523" y="4921781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FAE6D3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27" name="Rectangle 126"/>
                        <p:cNvSpPr/>
                        <p:nvPr/>
                      </p:nvSpPr>
                      <p:spPr>
                        <a:xfrm>
                          <a:off x="7038314" y="4921781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FAE6D3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28" name="Rectangle 127"/>
                        <p:cNvSpPr/>
                        <p:nvPr/>
                      </p:nvSpPr>
                      <p:spPr>
                        <a:xfrm>
                          <a:off x="7482105" y="4920137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CFDCF0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29" name="Rectangle 128"/>
                        <p:cNvSpPr/>
                        <p:nvPr/>
                      </p:nvSpPr>
                      <p:spPr>
                        <a:xfrm>
                          <a:off x="7925896" y="4920137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CFDCF0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87" name="Group 86"/>
                    <p:cNvGrpSpPr/>
                    <p:nvPr/>
                  </p:nvGrpSpPr>
                  <p:grpSpPr>
                    <a:xfrm>
                      <a:off x="5706941" y="4343156"/>
                      <a:ext cx="2662746" cy="580271"/>
                      <a:chOff x="5706941" y="4343156"/>
                      <a:chExt cx="2662746" cy="580271"/>
                    </a:xfrm>
                  </p:grpSpPr>
                  <p:sp>
                    <p:nvSpPr>
                      <p:cNvPr id="96" name="Rectangle 95"/>
                      <p:cNvSpPr/>
                      <p:nvPr/>
                    </p:nvSpPr>
                    <p:spPr>
                      <a:xfrm>
                        <a:off x="7925896" y="4346446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CFDCF0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7" name="Rectangle 96"/>
                      <p:cNvSpPr/>
                      <p:nvPr/>
                    </p:nvSpPr>
                    <p:spPr>
                      <a:xfrm>
                        <a:off x="7482105" y="4343156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CFDCF0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8" name="Rectangle 97"/>
                      <p:cNvSpPr/>
                      <p:nvPr/>
                    </p:nvSpPr>
                    <p:spPr>
                      <a:xfrm>
                        <a:off x="7038314" y="4343156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CFDCF0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9" name="Rectangle 98"/>
                      <p:cNvSpPr/>
                      <p:nvPr/>
                    </p:nvSpPr>
                    <p:spPr>
                      <a:xfrm>
                        <a:off x="6594523" y="4343156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CFDCF0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0" name="Rectangle 99"/>
                      <p:cNvSpPr/>
                      <p:nvPr/>
                    </p:nvSpPr>
                    <p:spPr>
                      <a:xfrm>
                        <a:off x="6150732" y="4346446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FAE6D3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1" name="Rectangle 100"/>
                      <p:cNvSpPr/>
                      <p:nvPr/>
                    </p:nvSpPr>
                    <p:spPr>
                      <a:xfrm>
                        <a:off x="5706941" y="4346446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E3F2C7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88" name="Group 87"/>
                    <p:cNvGrpSpPr/>
                    <p:nvPr/>
                  </p:nvGrpSpPr>
                  <p:grpSpPr>
                    <a:xfrm>
                      <a:off x="5706941" y="3762885"/>
                      <a:ext cx="2662746" cy="580271"/>
                      <a:chOff x="5706941" y="4343156"/>
                      <a:chExt cx="2662746" cy="580271"/>
                    </a:xfrm>
                  </p:grpSpPr>
                  <p:sp>
                    <p:nvSpPr>
                      <p:cNvPr id="90" name="Rectangle 89"/>
                      <p:cNvSpPr/>
                      <p:nvPr/>
                    </p:nvSpPr>
                    <p:spPr>
                      <a:xfrm>
                        <a:off x="7925896" y="4346446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CFDCF0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1" name="Rectangle 90"/>
                      <p:cNvSpPr/>
                      <p:nvPr/>
                    </p:nvSpPr>
                    <p:spPr>
                      <a:xfrm>
                        <a:off x="7482105" y="4343156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CFDCF0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2" name="Rectangle 91"/>
                      <p:cNvSpPr/>
                      <p:nvPr/>
                    </p:nvSpPr>
                    <p:spPr>
                      <a:xfrm>
                        <a:off x="7038314" y="4343156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CFDCF0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3" name="Rectangle 92"/>
                      <p:cNvSpPr/>
                      <p:nvPr/>
                    </p:nvSpPr>
                    <p:spPr>
                      <a:xfrm>
                        <a:off x="6594523" y="4343156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CFDCF0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4" name="Rectangle 93"/>
                      <p:cNvSpPr/>
                      <p:nvPr/>
                    </p:nvSpPr>
                    <p:spPr>
                      <a:xfrm>
                        <a:off x="6150732" y="4346446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CFDCF0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5" name="Rectangle 94"/>
                      <p:cNvSpPr/>
                      <p:nvPr/>
                    </p:nvSpPr>
                    <p:spPr>
                      <a:xfrm>
                        <a:off x="5706941" y="4346446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FAE6D3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89" name="Rectangle 88"/>
                    <p:cNvSpPr/>
                    <p:nvPr/>
                  </p:nvSpPr>
                  <p:spPr>
                    <a:xfrm>
                      <a:off x="7925896" y="3192709"/>
                      <a:ext cx="443791" cy="576981"/>
                    </a:xfrm>
                    <a:prstGeom prst="rect">
                      <a:avLst/>
                    </a:prstGeom>
                    <a:solidFill>
                      <a:srgbClr val="CFDCF0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7" name="Group 66"/>
                  <p:cNvGrpSpPr/>
                  <p:nvPr/>
                </p:nvGrpSpPr>
                <p:grpSpPr>
                  <a:xfrm>
                    <a:off x="4818548" y="5607464"/>
                    <a:ext cx="3551139" cy="583294"/>
                    <a:chOff x="4818548" y="5607464"/>
                    <a:chExt cx="3551139" cy="583294"/>
                  </a:xfrm>
                </p:grpSpPr>
                <p:sp>
                  <p:nvSpPr>
                    <p:cNvPr id="68" name="Rectangle 67"/>
                    <p:cNvSpPr/>
                    <p:nvPr/>
                  </p:nvSpPr>
                  <p:spPr>
                    <a:xfrm>
                      <a:off x="4818548" y="5613777"/>
                      <a:ext cx="443791" cy="576981"/>
                    </a:xfrm>
                    <a:prstGeom prst="rect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9" name="Rectangle 68"/>
                    <p:cNvSpPr/>
                    <p:nvPr/>
                  </p:nvSpPr>
                  <p:spPr>
                    <a:xfrm>
                      <a:off x="5262339" y="5610722"/>
                      <a:ext cx="443791" cy="576981"/>
                    </a:xfrm>
                    <a:prstGeom prst="rect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0" name="Rectangle 79"/>
                    <p:cNvSpPr/>
                    <p:nvPr/>
                  </p:nvSpPr>
                  <p:spPr>
                    <a:xfrm>
                      <a:off x="5706941" y="5607959"/>
                      <a:ext cx="443791" cy="576981"/>
                    </a:xfrm>
                    <a:prstGeom prst="rect">
                      <a:avLst/>
                    </a:prstGeom>
                    <a:solidFill>
                      <a:srgbClr val="E3F2C7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" name="Rectangle 80"/>
                    <p:cNvSpPr/>
                    <p:nvPr/>
                  </p:nvSpPr>
                  <p:spPr>
                    <a:xfrm>
                      <a:off x="6150732" y="5607959"/>
                      <a:ext cx="443791" cy="576981"/>
                    </a:xfrm>
                    <a:prstGeom prst="rect">
                      <a:avLst/>
                    </a:prstGeom>
                    <a:solidFill>
                      <a:srgbClr val="E3F2C7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" name="Rectangle 81"/>
                    <p:cNvSpPr/>
                    <p:nvPr/>
                  </p:nvSpPr>
                  <p:spPr>
                    <a:xfrm>
                      <a:off x="6594523" y="5609108"/>
                      <a:ext cx="443791" cy="576981"/>
                    </a:xfrm>
                    <a:prstGeom prst="rect">
                      <a:avLst/>
                    </a:prstGeom>
                    <a:solidFill>
                      <a:srgbClr val="E3F2C7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3" name="Rectangle 82"/>
                    <p:cNvSpPr/>
                    <p:nvPr/>
                  </p:nvSpPr>
                  <p:spPr>
                    <a:xfrm>
                      <a:off x="7038314" y="5609108"/>
                      <a:ext cx="443791" cy="576981"/>
                    </a:xfrm>
                    <a:prstGeom prst="rect">
                      <a:avLst/>
                    </a:prstGeom>
                    <a:solidFill>
                      <a:srgbClr val="E3F2C7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" name="Rectangle 83"/>
                    <p:cNvSpPr/>
                    <p:nvPr/>
                  </p:nvSpPr>
                  <p:spPr>
                    <a:xfrm>
                      <a:off x="7925896" y="5607464"/>
                      <a:ext cx="443791" cy="576981"/>
                    </a:xfrm>
                    <a:prstGeom prst="rect">
                      <a:avLst/>
                    </a:prstGeom>
                    <a:solidFill>
                      <a:srgbClr val="CFDCF0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5" name="Rectangle 84"/>
                    <p:cNvSpPr/>
                    <p:nvPr/>
                  </p:nvSpPr>
                  <p:spPr>
                    <a:xfrm>
                      <a:off x="7482105" y="5610527"/>
                      <a:ext cx="443791" cy="576981"/>
                    </a:xfrm>
                    <a:prstGeom prst="rect">
                      <a:avLst/>
                    </a:prstGeom>
                    <a:solidFill>
                      <a:schemeClr val="accent3">
                        <a:lumMod val="20000"/>
                        <a:lumOff val="80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5789025" y="1822425"/>
                  <a:ext cx="0" cy="576981"/>
                </a:xfrm>
                <a:prstGeom prst="line">
                  <a:avLst/>
                </a:prstGeom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6232816" y="2405986"/>
                  <a:ext cx="0" cy="576981"/>
                </a:xfrm>
                <a:prstGeom prst="line">
                  <a:avLst/>
                </a:prstGeom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6682828" y="2976724"/>
                  <a:ext cx="0" cy="576981"/>
                </a:xfrm>
                <a:prstGeom prst="line">
                  <a:avLst/>
                </a:prstGeom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7120398" y="3553448"/>
                  <a:ext cx="0" cy="576981"/>
                </a:xfrm>
                <a:prstGeom prst="line">
                  <a:avLst/>
                </a:prstGeom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7564189" y="4124868"/>
                  <a:ext cx="0" cy="576981"/>
                </a:xfrm>
                <a:prstGeom prst="line">
                  <a:avLst/>
                </a:prstGeom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Rectangle 41"/>
              <p:cNvSpPr/>
              <p:nvPr/>
            </p:nvSpPr>
            <p:spPr>
              <a:xfrm>
                <a:off x="4900632" y="4713223"/>
                <a:ext cx="443791" cy="57698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5344423" y="4708492"/>
                <a:ext cx="443791" cy="57698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791034" y="4708984"/>
                <a:ext cx="443791" cy="576981"/>
              </a:xfrm>
              <a:prstGeom prst="rect">
                <a:avLst/>
              </a:prstGeom>
              <a:solidFill>
                <a:srgbClr val="E3F2C7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6234825" y="4708984"/>
                <a:ext cx="443791" cy="576981"/>
              </a:xfrm>
              <a:prstGeom prst="rect">
                <a:avLst/>
              </a:prstGeom>
              <a:solidFill>
                <a:srgbClr val="E3F2C7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678616" y="4710133"/>
                <a:ext cx="443791" cy="576981"/>
              </a:xfrm>
              <a:prstGeom prst="rect">
                <a:avLst/>
              </a:prstGeom>
              <a:solidFill>
                <a:srgbClr val="E3F2C7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122407" y="4710133"/>
                <a:ext cx="443791" cy="576981"/>
              </a:xfrm>
              <a:prstGeom prst="rect">
                <a:avLst/>
              </a:prstGeom>
              <a:solidFill>
                <a:srgbClr val="E3F2C7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8009989" y="4708492"/>
                <a:ext cx="443791" cy="576981"/>
              </a:xfrm>
              <a:prstGeom prst="rect">
                <a:avLst/>
              </a:prstGeom>
              <a:solidFill>
                <a:srgbClr val="CFDCF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7566199" y="4711553"/>
                <a:ext cx="443791" cy="576981"/>
              </a:xfrm>
              <a:prstGeom prst="rect">
                <a:avLst/>
              </a:prstGeom>
              <a:solidFill>
                <a:srgbClr val="E3F2C7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" name="Straight Connector 6"/>
            <p:cNvCxnSpPr/>
            <p:nvPr/>
          </p:nvCxnSpPr>
          <p:spPr>
            <a:xfrm>
              <a:off x="5946943" y="3093815"/>
              <a:ext cx="434531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382826" y="3622232"/>
              <a:ext cx="434531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817356" y="4149983"/>
              <a:ext cx="434531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239556" y="4680115"/>
              <a:ext cx="434531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" name="TextBox 144"/>
          <p:cNvSpPr txBox="1"/>
          <p:nvPr/>
        </p:nvSpPr>
        <p:spPr>
          <a:xfrm>
            <a:off x="578974" y="1151410"/>
            <a:ext cx="781280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entury Gothic"/>
                <a:cs typeface="Century Gothic"/>
              </a:rPr>
              <a:t> </a:t>
            </a:r>
            <a:r>
              <a:rPr lang="en-US" sz="2200" dirty="0" smtClean="0">
                <a:latin typeface="Century Gothic"/>
                <a:cs typeface="Century Gothic"/>
              </a:rPr>
              <a:t>	 </a:t>
            </a:r>
            <a:r>
              <a:rPr lang="en-US" sz="2400" dirty="0" smtClean="0">
                <a:latin typeface="Century Gothic"/>
                <a:cs typeface="Century Gothic"/>
              </a:rPr>
              <a:t> 1      </a:t>
            </a:r>
            <a:r>
              <a:rPr lang="en-US" sz="2400" dirty="0" smtClean="0">
                <a:latin typeface="Century Gothic"/>
                <a:cs typeface="Century Gothic"/>
              </a:rPr>
              <a:t>					</a:t>
            </a:r>
            <a:r>
              <a:rPr lang="en-US" sz="2400" dirty="0">
                <a:latin typeface="Century Gothic"/>
                <a:cs typeface="Century Gothic"/>
              </a:rPr>
              <a:t>	</a:t>
            </a:r>
            <a:r>
              <a:rPr lang="en-US" sz="2400" dirty="0" smtClean="0">
                <a:latin typeface="Century Gothic"/>
                <a:cs typeface="Century Gothic"/>
              </a:rPr>
              <a:t>  </a:t>
            </a:r>
            <a:r>
              <a:rPr lang="en-US" sz="2400" dirty="0" smtClean="0">
                <a:latin typeface="Century Gothic"/>
                <a:cs typeface="Century Gothic"/>
              </a:rPr>
              <a:t>18</a:t>
            </a:r>
          </a:p>
          <a:p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	</a:t>
            </a:r>
            <a:r>
              <a:rPr lang="en-US" sz="2400" dirty="0" smtClean="0">
                <a:latin typeface="Century Gothic"/>
                <a:cs typeface="Century Gothic"/>
              </a:rPr>
              <a:t>	2      </a:t>
            </a:r>
            <a:r>
              <a:rPr lang="en-US" sz="2400" dirty="0" smtClean="0">
                <a:latin typeface="Century Gothic"/>
                <a:cs typeface="Century Gothic"/>
              </a:rPr>
              <a:t>13      14      15     16      17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024857" y="1718346"/>
            <a:ext cx="2435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2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3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4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6</a:t>
            </a:r>
          </a:p>
          <a:p>
            <a:r>
              <a:rPr lang="en-US" sz="2400" dirty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47" name="Oval 146"/>
          <p:cNvSpPr/>
          <p:nvPr/>
        </p:nvSpPr>
        <p:spPr>
          <a:xfrm>
            <a:off x="1553838" y="6060039"/>
            <a:ext cx="526954" cy="52493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1553839" y="5337400"/>
            <a:ext cx="490377" cy="48835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1590416" y="4648654"/>
            <a:ext cx="453800" cy="45178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1590416" y="3949934"/>
            <a:ext cx="417224" cy="41520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1626992" y="3227941"/>
            <a:ext cx="380648" cy="37862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1626992" y="2526116"/>
            <a:ext cx="325784" cy="32376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1727418" y="1852768"/>
            <a:ext cx="179476" cy="17745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7324219" y="1880201"/>
            <a:ext cx="152041" cy="15002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7306974" y="2607778"/>
            <a:ext cx="197761" cy="19574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6508312" y="2607778"/>
            <a:ext cx="216049" cy="21403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5698259" y="2607778"/>
            <a:ext cx="234336" cy="2323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4893902" y="2571204"/>
            <a:ext cx="252623" cy="25060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4083850" y="2578964"/>
            <a:ext cx="270911" cy="26889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3797" y="2578963"/>
            <a:ext cx="289198" cy="28717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2440965" y="2560676"/>
            <a:ext cx="307485" cy="30546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7306973" y="3341049"/>
            <a:ext cx="252623" cy="2506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6476502" y="3341049"/>
            <a:ext cx="270911" cy="26889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5643397" y="3269876"/>
            <a:ext cx="289198" cy="28718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4857327" y="3270613"/>
            <a:ext cx="307485" cy="30546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4047275" y="3269876"/>
            <a:ext cx="325772" cy="32375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225136" y="3260397"/>
            <a:ext cx="344060" cy="34204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440965" y="3249613"/>
            <a:ext cx="362348" cy="36033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6476502" y="4018178"/>
            <a:ext cx="307485" cy="30546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5643397" y="3963316"/>
            <a:ext cx="325772" cy="32375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4853675" y="3963316"/>
            <a:ext cx="344060" cy="34204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4047275" y="3963316"/>
            <a:ext cx="362348" cy="36033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225136" y="3945007"/>
            <a:ext cx="380648" cy="37862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404378" y="3945007"/>
            <a:ext cx="398935" cy="3969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7280935" y="3999890"/>
            <a:ext cx="289198" cy="28718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7244361" y="4680084"/>
            <a:ext cx="325772" cy="32375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6476502" y="4680529"/>
            <a:ext cx="344060" cy="34204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5643397" y="4675761"/>
            <a:ext cx="362348" cy="36033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4817087" y="4680529"/>
            <a:ext cx="380648" cy="37862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4001136" y="4662242"/>
            <a:ext cx="398935" cy="3969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188560" y="4662242"/>
            <a:ext cx="417224" cy="41520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395524" y="4640292"/>
            <a:ext cx="435512" cy="43349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7241387" y="5410099"/>
            <a:ext cx="362348" cy="36033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6439914" y="5388228"/>
            <a:ext cx="380648" cy="37862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5614783" y="5388228"/>
            <a:ext cx="398935" cy="3969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4803457" y="5369569"/>
            <a:ext cx="417224" cy="41520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979699" y="5356059"/>
            <a:ext cx="435512" cy="43349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188560" y="5356059"/>
            <a:ext cx="453800" cy="45178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2407213" y="5356059"/>
            <a:ext cx="472088" cy="47006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7241387" y="6152707"/>
            <a:ext cx="398935" cy="3969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6412605" y="6125687"/>
            <a:ext cx="417224" cy="41520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5601270" y="6107400"/>
            <a:ext cx="435512" cy="43349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4789827" y="6089111"/>
            <a:ext cx="453800" cy="45178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999615" y="6089111"/>
            <a:ext cx="472088" cy="47006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188560" y="6060039"/>
            <a:ext cx="490377" cy="48835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2352348" y="6070822"/>
            <a:ext cx="508665" cy="50664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Slide Number Placeholder 1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67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88"/>
            <a:ext cx="8229600" cy="1102627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Rank the atoms in each group in order of increasing size: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silicon, sulfur, magnesium</a:t>
            </a:r>
          </a:p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rypton, neon, xenon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boron, carbon, neon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59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88"/>
            <a:ext cx="8229600" cy="1102627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Si, S, Mg: all in period 3, size decreases from left to right therefore </a:t>
            </a:r>
            <a:r>
              <a:rPr lang="en-US" b="1" dirty="0" smtClean="0">
                <a:solidFill>
                  <a:srgbClr val="404040"/>
                </a:solidFill>
              </a:rPr>
              <a:t>S &lt; Si &lt; Mg</a:t>
            </a:r>
          </a:p>
          <a:p>
            <a:pPr marL="457200" indent="-457200">
              <a:buAutoNum type="alphaLcPeriod"/>
            </a:pPr>
            <a:endParaRPr lang="en-US" dirty="0" smtClean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Kr, Ne, </a:t>
            </a:r>
            <a:r>
              <a:rPr lang="en-US" dirty="0" err="1" smtClean="0">
                <a:solidFill>
                  <a:srgbClr val="404040"/>
                </a:solidFill>
              </a:rPr>
              <a:t>Xe</a:t>
            </a:r>
            <a:r>
              <a:rPr lang="en-US" dirty="0" smtClean="0">
                <a:solidFill>
                  <a:srgbClr val="404040"/>
                </a:solidFill>
              </a:rPr>
              <a:t>: all in group 18, size increases down a group therefore </a:t>
            </a:r>
            <a:r>
              <a:rPr lang="en-US" b="1" dirty="0" smtClean="0">
                <a:solidFill>
                  <a:srgbClr val="404040"/>
                </a:solidFill>
              </a:rPr>
              <a:t>Ne &lt; Kr &lt; </a:t>
            </a:r>
            <a:r>
              <a:rPr lang="en-US" b="1" dirty="0" err="1" smtClean="0">
                <a:solidFill>
                  <a:srgbClr val="404040"/>
                </a:solidFill>
              </a:rPr>
              <a:t>Xe</a:t>
            </a:r>
            <a:endParaRPr lang="en-US" b="1" dirty="0" smtClean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endParaRPr lang="en-US" b="1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B, C, Ne: all in period 2, size decreases from left to right therefore </a:t>
            </a:r>
            <a:r>
              <a:rPr lang="en-US" b="1" dirty="0" smtClean="0">
                <a:solidFill>
                  <a:srgbClr val="404040"/>
                </a:solidFill>
              </a:rPr>
              <a:t>Ne &lt; C &lt; B</a:t>
            </a:r>
            <a:endParaRPr lang="en-US" b="1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43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88"/>
            <a:ext cx="8229600" cy="1102627"/>
          </a:xfrm>
        </p:spPr>
        <p:txBody>
          <a:bodyPr/>
          <a:lstStyle/>
          <a:p>
            <a:r>
              <a:rPr lang="en-US" dirty="0" smtClean="0"/>
              <a:t>Ionization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58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404040"/>
                </a:solidFill>
              </a:rPr>
              <a:t>Energy needed to remove the outermost electron from a neutral atom</a:t>
            </a:r>
          </a:p>
          <a:p>
            <a:r>
              <a:rPr lang="en-US" dirty="0">
                <a:solidFill>
                  <a:srgbClr val="404040"/>
                </a:solidFill>
              </a:rPr>
              <a:t>As one goes down a group, the number of shells increases, so the </a:t>
            </a:r>
            <a:r>
              <a:rPr lang="en-US" dirty="0" smtClean="0">
                <a:solidFill>
                  <a:srgbClr val="404040"/>
                </a:solidFill>
              </a:rPr>
              <a:t>outermost electrons are held less tight so it takes less energy to remove it</a:t>
            </a:r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The </a:t>
            </a:r>
            <a:r>
              <a:rPr lang="en-US" b="1" dirty="0" smtClean="0">
                <a:solidFill>
                  <a:srgbClr val="404040"/>
                </a:solidFill>
              </a:rPr>
              <a:t>ionization energy decreases down </a:t>
            </a:r>
            <a:r>
              <a:rPr lang="en-US" b="1" dirty="0">
                <a:solidFill>
                  <a:srgbClr val="404040"/>
                </a:solidFill>
              </a:rPr>
              <a:t>a group</a:t>
            </a:r>
          </a:p>
          <a:p>
            <a:r>
              <a:rPr lang="en-US" dirty="0">
                <a:solidFill>
                  <a:srgbClr val="404040"/>
                </a:solidFill>
              </a:rPr>
              <a:t>As one goes from left to right across a period, the largest shell doesn’t change</a:t>
            </a:r>
            <a:r>
              <a:rPr lang="en-US" dirty="0" smtClean="0">
                <a:solidFill>
                  <a:srgbClr val="404040"/>
                </a:solidFill>
              </a:rPr>
              <a:t>, the outermost electron is </a:t>
            </a:r>
            <a:r>
              <a:rPr lang="en-US" dirty="0">
                <a:solidFill>
                  <a:srgbClr val="404040"/>
                </a:solidFill>
              </a:rPr>
              <a:t>pulled in </a:t>
            </a:r>
            <a:r>
              <a:rPr lang="en-US" dirty="0" smtClean="0">
                <a:solidFill>
                  <a:srgbClr val="404040"/>
                </a:solidFill>
              </a:rPr>
              <a:t>tighter, so it takes more energy to remove it</a:t>
            </a:r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The </a:t>
            </a:r>
            <a:r>
              <a:rPr lang="en-US" b="1" dirty="0" smtClean="0">
                <a:solidFill>
                  <a:srgbClr val="404040"/>
                </a:solidFill>
              </a:rPr>
              <a:t>ionization energy increases across </a:t>
            </a:r>
            <a:r>
              <a:rPr lang="en-US" b="1" dirty="0">
                <a:solidFill>
                  <a:srgbClr val="404040"/>
                </a:solidFill>
              </a:rPr>
              <a:t>a </a:t>
            </a:r>
            <a:r>
              <a:rPr lang="en-US" b="1" dirty="0" smtClean="0">
                <a:solidFill>
                  <a:srgbClr val="404040"/>
                </a:solidFill>
              </a:rPr>
              <a:t>period</a:t>
            </a:r>
            <a:endParaRPr lang="en-US" b="1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89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2627"/>
          </a:xfrm>
        </p:spPr>
        <p:txBody>
          <a:bodyPr/>
          <a:lstStyle/>
          <a:p>
            <a:r>
              <a:rPr lang="en-US" dirty="0" smtClean="0"/>
              <a:t>Ionization Energy</a:t>
            </a:r>
            <a:endParaRPr lang="en-US" dirty="0"/>
          </a:p>
        </p:txBody>
      </p:sp>
      <p:pic>
        <p:nvPicPr>
          <p:cNvPr id="5" name="Content Placeholder 4" descr="08_15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77" r="-2272"/>
          <a:stretch/>
        </p:blipFill>
        <p:spPr>
          <a:xfrm>
            <a:off x="1649749" y="1267537"/>
            <a:ext cx="5891964" cy="5028848"/>
          </a:xfrm>
        </p:spPr>
      </p:pic>
      <p:sp>
        <p:nvSpPr>
          <p:cNvPr id="6" name="TextBox 5"/>
          <p:cNvSpPr txBox="1"/>
          <p:nvPr/>
        </p:nvSpPr>
        <p:spPr>
          <a:xfrm>
            <a:off x="3947614" y="6296385"/>
            <a:ext cx="13551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entury Gothic"/>
                <a:cs typeface="Century Gothic"/>
                <a:hlinkClick r:id="rId3"/>
              </a:rPr>
              <a:t>From Prentice Hall</a:t>
            </a:r>
            <a:r>
              <a:rPr lang="en-US" sz="1000" dirty="0" smtClean="0">
                <a:hlinkClick r:id="rId3"/>
              </a:rPr>
              <a:t> </a:t>
            </a:r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26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2627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Rank the atoms in each group in order of increasing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ionization energy: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phosphorus, silicon, sulfur</a:t>
            </a:r>
          </a:p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in, silicon, sulfur</a:t>
            </a:r>
          </a:p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alcium, aluminum, nitrogen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18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4045</TotalTime>
  <Words>664</Words>
  <Application>Microsoft Macintosh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Executive</vt:lpstr>
      <vt:lpstr>Periodic Trends</vt:lpstr>
      <vt:lpstr>Trends</vt:lpstr>
      <vt:lpstr>Atomic Size</vt:lpstr>
      <vt:lpstr>Atomic Size</vt:lpstr>
      <vt:lpstr>Example #1</vt:lpstr>
      <vt:lpstr>Example #1 Solved</vt:lpstr>
      <vt:lpstr>Ionization Energy</vt:lpstr>
      <vt:lpstr>Ionization Energy</vt:lpstr>
      <vt:lpstr>Example #2</vt:lpstr>
      <vt:lpstr>Example #2 Solved</vt:lpstr>
      <vt:lpstr>Electronegativity</vt:lpstr>
      <vt:lpstr>Electronegativity</vt:lpstr>
      <vt:lpstr>Example #3</vt:lpstr>
      <vt:lpstr>Example #3 Solved</vt:lpstr>
      <vt:lpstr>Example #4</vt:lpstr>
      <vt:lpstr>Example #5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32</cp:revision>
  <dcterms:created xsi:type="dcterms:W3CDTF">2014-03-08T16:53:10Z</dcterms:created>
  <dcterms:modified xsi:type="dcterms:W3CDTF">2015-08-20T19:28:59Z</dcterms:modified>
</cp:coreProperties>
</file>