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94" r:id="rId9"/>
    <p:sldId id="262" r:id="rId10"/>
    <p:sldId id="265" r:id="rId11"/>
    <p:sldId id="266" r:id="rId12"/>
    <p:sldId id="264" r:id="rId13"/>
    <p:sldId id="267" r:id="rId14"/>
    <p:sldId id="268" r:id="rId15"/>
    <p:sldId id="269" r:id="rId16"/>
    <p:sldId id="272" r:id="rId17"/>
    <p:sldId id="273" r:id="rId18"/>
    <p:sldId id="275" r:id="rId19"/>
    <p:sldId id="277" r:id="rId20"/>
    <p:sldId id="274" r:id="rId21"/>
    <p:sldId id="276" r:id="rId22"/>
    <p:sldId id="270" r:id="rId23"/>
    <p:sldId id="271" r:id="rId24"/>
    <p:sldId id="278" r:id="rId25"/>
    <p:sldId id="279" r:id="rId26"/>
    <p:sldId id="280" r:id="rId27"/>
    <p:sldId id="282" r:id="rId28"/>
    <p:sldId id="285" r:id="rId29"/>
    <p:sldId id="283" r:id="rId30"/>
    <p:sldId id="284" r:id="rId31"/>
    <p:sldId id="281" r:id="rId32"/>
    <p:sldId id="286" r:id="rId33"/>
    <p:sldId id="288" r:id="rId34"/>
    <p:sldId id="287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FF"/>
    <a:srgbClr val="FFB5FB"/>
    <a:srgbClr val="FB93FF"/>
    <a:srgbClr val="2CA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9A347-CB50-2B4F-AF63-2CB1058B64DD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1BF00-A5F1-7E4F-9851-D073A13FB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68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251E1-C257-E24D-A1F1-50ED958A8D56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3B0D-A65B-644A-A8D8-8ED776E5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7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CD6D-9774-DF41-985D-BCAFDBE2D125}" type="datetime4">
              <a:rPr lang="en-US" smtClean="0"/>
              <a:t>August 19,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B5B2-8B15-4344-A798-7BADD4F76C84}" type="datetime4">
              <a:rPr lang="en-US" smtClean="0"/>
              <a:t>August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E23D-C573-C84D-ABFE-2D9417DBCD42}" type="datetime4">
              <a:rPr lang="en-US" smtClean="0"/>
              <a:t>August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F304-DE5D-4F44-99DA-6EBA9124F7B6}" type="datetime4">
              <a:rPr lang="en-US" smtClean="0"/>
              <a:t>August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D5F8-1F2D-DD4D-BCDA-70C94F73661D}" type="datetime4">
              <a:rPr lang="en-US" smtClean="0"/>
              <a:t>August 19,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5D6E-A8AE-BB46-A233-88A43F29F10A}" type="datetime4">
              <a:rPr lang="en-US" smtClean="0"/>
              <a:t>August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42C7-9184-D646-93FA-FC7ABA587C27}" type="datetime4">
              <a:rPr lang="en-US" smtClean="0"/>
              <a:t>August 19,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6948-700F-8C4D-AFB3-CF591C045D10}" type="datetime4">
              <a:rPr lang="en-US" smtClean="0"/>
              <a:t>August 19,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E3B1-C713-BF4A-ADB9-CB79700382DC}" type="datetime4">
              <a:rPr lang="en-US" smtClean="0"/>
              <a:t>August 19,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4712-B24C-B54E-8E14-97699B3B2524}" type="datetime4">
              <a:rPr lang="en-US" smtClean="0"/>
              <a:t>August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5E9B-70C8-9046-AF8E-E8EBDBE45CA6}" type="datetime4">
              <a:rPr lang="en-US" smtClean="0"/>
              <a:t>August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CC241B-5FC2-2F44-B8F9-86D14684C126}" type="datetime4">
              <a:rPr lang="en-US" smtClean="0"/>
              <a:t>August 19,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2.5-2.7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electrons are in each of the following shells/subshells?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4f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3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2p</a:t>
            </a: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1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3d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5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0"/>
            <a:ext cx="8229600" cy="1101652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4f </a:t>
            </a:r>
            <a:r>
              <a:rPr lang="en-US" dirty="0" smtClean="0">
                <a:solidFill>
                  <a:srgbClr val="404040"/>
                </a:solidFill>
              </a:rPr>
              <a:t>– f subshell contains </a:t>
            </a:r>
            <a:r>
              <a:rPr lang="en-US" b="1" dirty="0" smtClean="0">
                <a:solidFill>
                  <a:srgbClr val="404040"/>
                </a:solidFill>
              </a:rPr>
              <a:t>14</a:t>
            </a:r>
            <a:r>
              <a:rPr lang="en-US" dirty="0" smtClean="0">
                <a:solidFill>
                  <a:srgbClr val="404040"/>
                </a:solidFill>
              </a:rPr>
              <a:t> electrons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n = </a:t>
            </a:r>
            <a:r>
              <a:rPr lang="en-US" dirty="0" smtClean="0">
                <a:solidFill>
                  <a:srgbClr val="404040"/>
                </a:solidFill>
              </a:rPr>
              <a:t>3 – shell 3 contains </a:t>
            </a:r>
            <a:r>
              <a:rPr lang="en-US" b="1" dirty="0" smtClean="0">
                <a:solidFill>
                  <a:srgbClr val="404040"/>
                </a:solidFill>
              </a:rPr>
              <a:t>18</a:t>
            </a:r>
            <a:r>
              <a:rPr lang="en-US" dirty="0" smtClean="0">
                <a:solidFill>
                  <a:srgbClr val="404040"/>
                </a:solidFill>
              </a:rPr>
              <a:t> electrons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404040"/>
                </a:solidFill>
              </a:rPr>
              <a:t>2 from 3s, 6 from 3p, and 10 from 3d</a:t>
            </a:r>
            <a:endParaRPr lang="en-US" sz="18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2p – p subshell contains </a:t>
            </a:r>
            <a:r>
              <a:rPr lang="en-US" b="1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404040"/>
                </a:solidFill>
              </a:rPr>
              <a:t> electrons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n = </a:t>
            </a:r>
            <a:r>
              <a:rPr lang="en-US" dirty="0" smtClean="0">
                <a:solidFill>
                  <a:srgbClr val="404040"/>
                </a:solidFill>
              </a:rPr>
              <a:t>1 – shell 1 contains </a:t>
            </a:r>
            <a:r>
              <a:rPr lang="en-US" b="1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electrons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404040"/>
                </a:solidFill>
              </a:rPr>
              <a:t>2 from 1s</a:t>
            </a:r>
            <a:endParaRPr lang="en-US" sz="18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3d – d subshell contains </a:t>
            </a:r>
            <a:r>
              <a:rPr lang="en-US" b="1" dirty="0" smtClean="0">
                <a:solidFill>
                  <a:srgbClr val="404040"/>
                </a:solidFill>
              </a:rPr>
              <a:t>10</a:t>
            </a:r>
            <a:r>
              <a:rPr lang="en-US" dirty="0" smtClean="0">
                <a:solidFill>
                  <a:srgbClr val="404040"/>
                </a:solidFill>
              </a:rPr>
              <a:t> electrons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5s – s subshell contains </a:t>
            </a:r>
            <a:r>
              <a:rPr lang="en-US" b="1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electrons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1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1"/>
            <a:ext cx="8229600" cy="1101652"/>
          </a:xfrm>
        </p:spPr>
        <p:txBody>
          <a:bodyPr/>
          <a:lstStyle/>
          <a:p>
            <a:r>
              <a:rPr lang="en-US" dirty="0" smtClean="0"/>
              <a:t>Orbital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all of the electrons in an atom are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arranged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draw a diagram for each element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egin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the lowest energy electrons and work themselves up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 in the same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look very similar to address figure with houses, except instead of boxes, we will use lines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670627" y="1934840"/>
            <a:ext cx="3123003" cy="3728929"/>
            <a:chOff x="5982250" y="1899230"/>
            <a:chExt cx="3123003" cy="3728929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6041599" y="2243465"/>
              <a:ext cx="2729994" cy="1659821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5982252" y="1934840"/>
              <a:ext cx="2362037" cy="1436200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5994118" y="1934840"/>
              <a:ext cx="1281913" cy="878395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5982250" y="1899230"/>
              <a:ext cx="581608" cy="439197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095013" y="2611441"/>
              <a:ext cx="3010240" cy="1824091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6041599" y="3179297"/>
              <a:ext cx="3010240" cy="1824091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6041599" y="3699672"/>
              <a:ext cx="3010240" cy="1824091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6860596" y="4259484"/>
              <a:ext cx="2191243" cy="1368675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962"/>
            <a:ext cx="8229600" cy="874398"/>
          </a:xfrm>
        </p:spPr>
        <p:txBody>
          <a:bodyPr/>
          <a:lstStyle/>
          <a:p>
            <a:r>
              <a:rPr lang="en-US" dirty="0" smtClean="0"/>
              <a:t>Order of Orbitals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64272" y="1126823"/>
            <a:ext cx="376447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14510"/>
                </a:solidFill>
                <a:latin typeface="Century Gothic"/>
                <a:cs typeface="Century Gothic"/>
              </a:rPr>
              <a:t>6d</a:t>
            </a:r>
            <a:r>
              <a:rPr lang="en-US" sz="2000" b="1" dirty="0" smtClean="0">
                <a:latin typeface="Century Gothic"/>
                <a:cs typeface="Century Gothic"/>
              </a:rPr>
              <a:t>	__  __  __  __  __</a:t>
            </a:r>
          </a:p>
          <a:p>
            <a:r>
              <a:rPr lang="en-US" sz="2000" b="1" dirty="0" smtClean="0">
                <a:solidFill>
                  <a:srgbClr val="182C4B"/>
                </a:solidFill>
                <a:latin typeface="Century Gothic"/>
                <a:cs typeface="Century Gothic"/>
              </a:rPr>
              <a:t>5f</a:t>
            </a:r>
            <a:r>
              <a:rPr lang="en-US" sz="2000" b="1" dirty="0" smtClean="0">
                <a:latin typeface="Century Gothic"/>
                <a:cs typeface="Century Gothic"/>
              </a:rPr>
              <a:t>	__  __  __  __  __  __  __</a:t>
            </a:r>
          </a:p>
          <a:p>
            <a:r>
              <a:rPr lang="en-US" sz="2000" b="1" dirty="0" smtClean="0">
                <a:solidFill>
                  <a:schemeClr val="accent4"/>
                </a:solidFill>
                <a:latin typeface="Century Gothic"/>
                <a:cs typeface="Century Gothic"/>
              </a:rPr>
              <a:t>7s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</a:p>
          <a:p>
            <a:r>
              <a:rPr lang="en-US" sz="2000" b="1" dirty="0" smtClean="0">
                <a:solidFill>
                  <a:srgbClr val="314510"/>
                </a:solidFill>
                <a:latin typeface="Century Gothic"/>
                <a:cs typeface="Century Gothic"/>
              </a:rPr>
              <a:t>6p</a:t>
            </a:r>
            <a:r>
              <a:rPr lang="en-US" sz="2000" b="1" dirty="0" smtClean="0">
                <a:latin typeface="Century Gothic"/>
                <a:cs typeface="Century Gothic"/>
              </a:rPr>
              <a:t>	__  __  __</a:t>
            </a:r>
          </a:p>
          <a:p>
            <a:r>
              <a:rPr lang="en-US" sz="2000" b="1" dirty="0" smtClean="0">
                <a:solidFill>
                  <a:srgbClr val="182C4B"/>
                </a:solidFill>
                <a:latin typeface="Century Gothic"/>
                <a:cs typeface="Century Gothic"/>
              </a:rPr>
              <a:t>5d</a:t>
            </a:r>
            <a:r>
              <a:rPr lang="en-US" sz="2000" b="1" dirty="0" smtClean="0">
                <a:latin typeface="Century Gothic"/>
                <a:cs typeface="Century Gothic"/>
              </a:rPr>
              <a:t>	__  __  __  __  __</a:t>
            </a:r>
          </a:p>
          <a:p>
            <a:r>
              <a:rPr lang="en-US" sz="2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4f</a:t>
            </a:r>
            <a:r>
              <a:rPr lang="en-US" sz="2000" b="1" dirty="0" smtClean="0">
                <a:latin typeface="Century Gothic"/>
                <a:cs typeface="Century Gothic"/>
              </a:rPr>
              <a:t>	__  __  __  __  __  __  __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entury Gothic"/>
                <a:cs typeface="Century Gothic"/>
              </a:rPr>
              <a:t>6s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</a:p>
          <a:p>
            <a:r>
              <a:rPr lang="en-US" sz="2000" b="1" dirty="0" smtClean="0">
                <a:solidFill>
                  <a:srgbClr val="182C4B"/>
                </a:solidFill>
                <a:latin typeface="Century Gothic"/>
                <a:cs typeface="Century Gothic"/>
              </a:rPr>
              <a:t>5p</a:t>
            </a:r>
            <a:r>
              <a:rPr lang="en-US" sz="2000" b="1" dirty="0" smtClean="0">
                <a:latin typeface="Century Gothic"/>
                <a:cs typeface="Century Gothic"/>
              </a:rPr>
              <a:t>	__  __  __</a:t>
            </a:r>
          </a:p>
          <a:p>
            <a:r>
              <a:rPr lang="en-US" sz="2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4d</a:t>
            </a:r>
            <a:r>
              <a:rPr lang="en-US" sz="2000" b="1" dirty="0" smtClean="0">
                <a:latin typeface="Century Gothic"/>
                <a:cs typeface="Century Gothic"/>
              </a:rPr>
              <a:t>	__  __  __  __  __</a:t>
            </a:r>
          </a:p>
          <a:p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Gothic"/>
                <a:cs typeface="Century Gothic"/>
              </a:rPr>
              <a:t>5s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</a:p>
          <a:p>
            <a:r>
              <a:rPr lang="en-US" sz="2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4p</a:t>
            </a:r>
            <a:r>
              <a:rPr lang="en-US" sz="2000" b="1" dirty="0" smtClean="0">
                <a:latin typeface="Century Gothic"/>
                <a:cs typeface="Century Gothic"/>
              </a:rPr>
              <a:t>	__  __  __</a:t>
            </a:r>
          </a:p>
          <a:p>
            <a:r>
              <a:rPr lang="en-US" sz="2000" b="1" dirty="0" smtClean="0">
                <a:solidFill>
                  <a:srgbClr val="E68422"/>
                </a:solidFill>
                <a:latin typeface="Century Gothic"/>
                <a:cs typeface="Century Gothic"/>
              </a:rPr>
              <a:t>3d</a:t>
            </a:r>
            <a:r>
              <a:rPr lang="en-US" sz="2000" b="1" dirty="0" smtClean="0">
                <a:latin typeface="Century Gothic"/>
                <a:cs typeface="Century Gothic"/>
              </a:rPr>
              <a:t>	__  __  __  __  __ </a:t>
            </a:r>
          </a:p>
          <a:p>
            <a:r>
              <a:rPr lang="en-US" sz="20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4s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</a:p>
          <a:p>
            <a:r>
              <a:rPr lang="en-US" sz="2000" b="1" dirty="0" smtClean="0">
                <a:solidFill>
                  <a:srgbClr val="E68422"/>
                </a:solidFill>
                <a:latin typeface="Century Gothic"/>
                <a:cs typeface="Century Gothic"/>
              </a:rPr>
              <a:t>3p</a:t>
            </a:r>
            <a:r>
              <a:rPr lang="en-US" sz="2000" b="1" dirty="0" smtClean="0">
                <a:latin typeface="Century Gothic"/>
                <a:cs typeface="Century Gothic"/>
              </a:rPr>
              <a:t>	__  __  __</a:t>
            </a:r>
          </a:p>
          <a:p>
            <a:r>
              <a:rPr lang="en-US" sz="2000" b="1" dirty="0" smtClean="0">
                <a:solidFill>
                  <a:schemeClr val="accent3"/>
                </a:solidFill>
                <a:latin typeface="Century Gothic"/>
                <a:cs typeface="Century Gothic"/>
              </a:rPr>
              <a:t>3s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</a:p>
          <a:p>
            <a:r>
              <a:rPr lang="en-US" sz="2000" b="1" dirty="0" smtClean="0">
                <a:solidFill>
                  <a:srgbClr val="63891F"/>
                </a:solidFill>
                <a:latin typeface="Century Gothic"/>
                <a:cs typeface="Century Gothic"/>
              </a:rPr>
              <a:t>2p</a:t>
            </a:r>
            <a:r>
              <a:rPr lang="en-US" sz="2000" b="1" dirty="0" smtClean="0">
                <a:latin typeface="Century Gothic"/>
                <a:cs typeface="Century Gothic"/>
              </a:rPr>
              <a:t>	__  __  __</a:t>
            </a:r>
          </a:p>
          <a:p>
            <a:r>
              <a:rPr lang="en-US" sz="2000" b="1" dirty="0" smtClean="0">
                <a:solidFill>
                  <a:schemeClr val="accent5"/>
                </a:solidFill>
                <a:latin typeface="Century Gothic"/>
                <a:cs typeface="Century Gothic"/>
              </a:rPr>
              <a:t>2s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1s</a:t>
            </a:r>
            <a:r>
              <a:rPr lang="en-US" sz="2000" b="1" dirty="0" smtClean="0">
                <a:latin typeface="Century Gothic"/>
                <a:cs typeface="Century Gothic"/>
              </a:rPr>
              <a:t>	__</a:t>
            </a:r>
            <a:endParaRPr lang="en-US" sz="2000" b="1" dirty="0">
              <a:latin typeface="Century Gothic"/>
              <a:cs typeface="Century Gothic"/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-1790948" y="3477611"/>
            <a:ext cx="5501887" cy="100559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 w="38100" cmpd="sng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10094" y="3864820"/>
            <a:ext cx="2856221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Increasing Energy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4529" y="1934840"/>
            <a:ext cx="31230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1s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entury Gothic"/>
                <a:cs typeface="Century Gothic"/>
              </a:rPr>
              <a:t>2s	2p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accent3"/>
                </a:solidFill>
                <a:latin typeface="Century Gothic"/>
                <a:cs typeface="Century Gothic"/>
              </a:rPr>
              <a:t>3s	3p	3d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Century Gothic"/>
                <a:cs typeface="Century Gothic"/>
              </a:rPr>
              <a:t>4s	4p	4d	4f</a:t>
            </a:r>
          </a:p>
          <a:p>
            <a:endParaRPr lang="en-US" dirty="0" smtClean="0">
              <a:solidFill>
                <a:srgbClr val="660066"/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entury Gothic"/>
                <a:cs typeface="Century Gothic"/>
              </a:rPr>
              <a:t>5s	5p	5d	5f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entury Gothic"/>
                <a:cs typeface="Century Gothic"/>
              </a:rPr>
              <a:t>6s	6p	6d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entury Gothic"/>
                <a:cs typeface="Century Gothic"/>
              </a:rPr>
              <a:t>7s	7p</a:t>
            </a:r>
            <a:endParaRPr lang="en-US" dirty="0">
              <a:solidFill>
                <a:schemeClr val="accent4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206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Filling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electrons = atomic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 start will lowest energy orbital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two electrons fit in an orbital, and they must be opposite spins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are depicted by arrows, either up or down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__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subshell contains more than one orbital, must half-fill all orbitals in subshell before fully filling any orbital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__ 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	not	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  __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__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408933" y="50281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929908" y="50281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7255" y="50281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280423" y="50281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52155" y="50281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94008" y="50281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284442" y="3780363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4706" y="3780363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Draw an orbital diagram for hydrogen (H), beryllium (Be), and fluorine (F).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H: Z = 1		Be: Z = 4		F: Z = 9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1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			4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r>
              <a:rPr lang="en-US" dirty="0" smtClean="0">
                <a:solidFill>
                  <a:srgbClr val="404040"/>
                </a:solidFill>
              </a:rPr>
              <a:t>			9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						</a:t>
            </a:r>
            <a:r>
              <a:rPr lang="en-US" dirty="0" smtClean="0">
                <a:solidFill>
                  <a:srgbClr val="63891F"/>
                </a:solidFill>
                <a:cs typeface="Century Gothic"/>
              </a:rPr>
              <a:t>2p</a:t>
            </a:r>
            <a:r>
              <a:rPr lang="en-US" b="1" dirty="0" smtClean="0">
                <a:solidFill>
                  <a:srgbClr val="404040"/>
                </a:solidFill>
                <a:cs typeface="Century Gothic"/>
              </a:rPr>
              <a:t>__  </a:t>
            </a:r>
            <a:r>
              <a:rPr lang="en-US" b="1" dirty="0">
                <a:solidFill>
                  <a:srgbClr val="404040"/>
                </a:solidFill>
                <a:cs typeface="Century Gothic"/>
              </a:rPr>
              <a:t>__  </a:t>
            </a:r>
            <a:r>
              <a:rPr lang="en-US" b="1" dirty="0" smtClean="0">
                <a:solidFill>
                  <a:srgbClr val="404040"/>
                </a:solidFill>
                <a:cs typeface="Century Gothic"/>
              </a:rPr>
              <a:t>__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  <a:cs typeface="Century Gothic"/>
              </a:rPr>
              <a:t>			</a:t>
            </a:r>
            <a:r>
              <a:rPr lang="en-US" dirty="0" smtClean="0">
                <a:solidFill>
                  <a:schemeClr val="accent5"/>
                </a:solidFill>
                <a:cs typeface="Century Gothic"/>
              </a:rPr>
              <a:t>2s</a:t>
            </a:r>
            <a:r>
              <a:rPr lang="en-US" b="1" dirty="0" smtClean="0">
                <a:solidFill>
                  <a:srgbClr val="404040"/>
                </a:solidFill>
                <a:cs typeface="Century Gothic"/>
              </a:rPr>
              <a:t>__			</a:t>
            </a:r>
            <a:r>
              <a:rPr lang="en-US" dirty="0">
                <a:solidFill>
                  <a:srgbClr val="63891F"/>
                </a:solidFill>
                <a:cs typeface="Century Gothic"/>
              </a:rPr>
              <a:t>2s</a:t>
            </a:r>
            <a:r>
              <a:rPr lang="en-US" b="1" dirty="0">
                <a:solidFill>
                  <a:srgbClr val="404040"/>
                </a:solidFill>
                <a:cs typeface="Century Gothic"/>
              </a:rPr>
              <a:t>__</a:t>
            </a: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cs typeface="Century Gothic"/>
              </a:rPr>
              <a:t>1s</a:t>
            </a:r>
            <a:r>
              <a:rPr lang="en-US" b="1" dirty="0" smtClean="0">
                <a:solidFill>
                  <a:srgbClr val="404040"/>
                </a:solidFill>
                <a:cs typeface="Century Gothic"/>
              </a:rPr>
              <a:t>__			</a:t>
            </a:r>
            <a:r>
              <a:rPr lang="en-US" dirty="0" smtClean="0">
                <a:solidFill>
                  <a:srgbClr val="2F5897"/>
                </a:solidFill>
                <a:cs typeface="Century Gothic"/>
              </a:rPr>
              <a:t>1s</a:t>
            </a:r>
            <a:r>
              <a:rPr lang="en-US" b="1" dirty="0" smtClean="0">
                <a:solidFill>
                  <a:srgbClr val="404040"/>
                </a:solidFill>
                <a:cs typeface="Century Gothic"/>
              </a:rPr>
              <a:t>__			</a:t>
            </a:r>
            <a:r>
              <a:rPr lang="en-US" dirty="0">
                <a:solidFill>
                  <a:srgbClr val="2F5897"/>
                </a:solidFill>
                <a:cs typeface="Century Gothic"/>
              </a:rPr>
              <a:t>1s</a:t>
            </a:r>
            <a:r>
              <a:rPr lang="en-US" b="1" dirty="0">
                <a:solidFill>
                  <a:srgbClr val="404040"/>
                </a:solidFill>
                <a:cs typeface="Century Gothic"/>
              </a:rPr>
              <a:t>__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29388" y="4762301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638721" y="4762301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638721" y="43169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381922" y="4762301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98508" y="3893621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940721" y="3893621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448722" y="3893621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81922" y="43169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22039" y="4316955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22039" y="4791284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44414" y="4791284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44414" y="4326459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41119" y="3910554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107106" y="3910554"/>
            <a:ext cx="0" cy="265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"/>
            <a:ext cx="8229600" cy="1101652"/>
          </a:xfrm>
        </p:spPr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404040"/>
                </a:solidFill>
              </a:rPr>
              <a:t>other </a:t>
            </a:r>
            <a:r>
              <a:rPr lang="en-US" dirty="0" smtClean="0">
                <a:solidFill>
                  <a:srgbClr val="404040"/>
                </a:solidFill>
              </a:rPr>
              <a:t>way to show </a:t>
            </a:r>
            <a:r>
              <a:rPr lang="en-US" dirty="0" smtClean="0">
                <a:solidFill>
                  <a:srgbClr val="404040"/>
                </a:solidFill>
              </a:rPr>
              <a:t>information from orbital diagram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Lists energy level, subshell, and </a:t>
            </a:r>
            <a:r>
              <a:rPr lang="en-US" dirty="0" smtClean="0">
                <a:solidFill>
                  <a:srgbClr val="2CA5C3"/>
                </a:solidFill>
              </a:rPr>
              <a:t>number of electrons </a:t>
            </a:r>
            <a:r>
              <a:rPr lang="en-US" dirty="0" smtClean="0">
                <a:solidFill>
                  <a:srgbClr val="404040"/>
                </a:solidFill>
              </a:rPr>
              <a:t>in subshell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tx2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4</a:t>
            </a:r>
            <a:endParaRPr lang="en-US" baseline="30000" dirty="0" smtClean="0">
              <a:solidFill>
                <a:srgbClr val="2CA5C3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Add up the number of electrons </a:t>
            </a:r>
            <a:r>
              <a:rPr lang="en-US" dirty="0" smtClean="0">
                <a:solidFill>
                  <a:srgbClr val="404040"/>
                </a:solidFill>
              </a:rPr>
              <a:t>and </a:t>
            </a:r>
            <a:r>
              <a:rPr lang="en-US" dirty="0" smtClean="0">
                <a:solidFill>
                  <a:srgbClr val="404040"/>
                </a:solidFill>
              </a:rPr>
              <a:t>you’ll find Z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From example above: </a:t>
            </a:r>
            <a:r>
              <a:rPr lang="en-US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758085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758085"/>
                </a:solidFill>
              </a:rPr>
              <a:t> </a:t>
            </a:r>
            <a:r>
              <a:rPr lang="en-US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758085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758085"/>
                </a:solidFill>
              </a:rPr>
              <a:t> </a:t>
            </a:r>
            <a:r>
              <a:rPr lang="en-US" dirty="0" smtClean="0">
                <a:solidFill>
                  <a:srgbClr val="2CA5C3"/>
                </a:solidFill>
              </a:rPr>
              <a:t>4</a:t>
            </a:r>
            <a:r>
              <a:rPr lang="en-US" dirty="0" smtClean="0">
                <a:solidFill>
                  <a:srgbClr val="758085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= 8, Z = 8: oxygen</a:t>
            </a:r>
          </a:p>
          <a:p>
            <a:endParaRPr lang="en-US" dirty="0">
              <a:solidFill>
                <a:srgbClr val="758085"/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Remember, subshells have an electron limit (see slide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1"/>
            <a:ext cx="8229600" cy="1101652"/>
          </a:xfrm>
        </p:spPr>
        <p:txBody>
          <a:bodyPr/>
          <a:lstStyle/>
          <a:p>
            <a:r>
              <a:rPr lang="en-US" dirty="0" smtClean="0"/>
              <a:t>Written Out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523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 as orbital order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 order is built into the periodic table, read periodic table as though it were a book, L to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69" name="Group 168"/>
          <p:cNvGrpSpPr/>
          <p:nvPr/>
        </p:nvGrpSpPr>
        <p:grpSpPr>
          <a:xfrm>
            <a:off x="812191" y="2565370"/>
            <a:ext cx="7108999" cy="3860722"/>
            <a:chOff x="812191" y="2565370"/>
            <a:chExt cx="7108999" cy="3860722"/>
          </a:xfrm>
        </p:grpSpPr>
        <p:grpSp>
          <p:nvGrpSpPr>
            <p:cNvPr id="6" name="Group 5"/>
            <p:cNvGrpSpPr/>
            <p:nvPr/>
          </p:nvGrpSpPr>
          <p:grpSpPr>
            <a:xfrm>
              <a:off x="812191" y="2565370"/>
              <a:ext cx="7108999" cy="3855676"/>
              <a:chOff x="457200" y="1152072"/>
              <a:chExt cx="7996581" cy="545748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7200" y="1152072"/>
                <a:ext cx="7996581" cy="5457487"/>
                <a:chOff x="457200" y="1152072"/>
                <a:chExt cx="7996581" cy="5457487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457200" y="1152072"/>
                  <a:ext cx="7996581" cy="5457487"/>
                  <a:chOff x="457200" y="1152072"/>
                  <a:chExt cx="7996581" cy="5457487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457200" y="1152072"/>
                    <a:ext cx="7996581" cy="4881757"/>
                    <a:chOff x="457200" y="1250849"/>
                    <a:chExt cx="7996581" cy="4881757"/>
                  </a:xfrm>
                </p:grpSpPr>
                <p:grpSp>
                  <p:nvGrpSpPr>
                    <p:cNvPr id="30" name="Group 29"/>
                    <p:cNvGrpSpPr/>
                    <p:nvPr/>
                  </p:nvGrpSpPr>
                  <p:grpSpPr>
                    <a:xfrm>
                      <a:off x="457200" y="1250849"/>
                      <a:ext cx="7996581" cy="4037912"/>
                      <a:chOff x="457200" y="1250849"/>
                      <a:chExt cx="7996581" cy="4037912"/>
                    </a:xfrm>
                  </p:grpSpPr>
                  <p:grpSp>
                    <p:nvGrpSpPr>
                      <p:cNvPr id="45" name="Group 44"/>
                      <p:cNvGrpSpPr/>
                      <p:nvPr/>
                    </p:nvGrpSpPr>
                    <p:grpSpPr>
                      <a:xfrm>
                        <a:off x="457200" y="1250849"/>
                        <a:ext cx="7994571" cy="3459356"/>
                        <a:chOff x="457200" y="1250849"/>
                        <a:chExt cx="7994571" cy="3459356"/>
                      </a:xfrm>
                    </p:grpSpPr>
                    <p:grpSp>
                      <p:nvGrpSpPr>
                        <p:cNvPr id="64" name="Group 63"/>
                        <p:cNvGrpSpPr/>
                        <p:nvPr/>
                      </p:nvGrpSpPr>
                      <p:grpSpPr>
                        <a:xfrm>
                          <a:off x="457200" y="1250849"/>
                          <a:ext cx="7994571" cy="3459356"/>
                          <a:chOff x="375116" y="2728379"/>
                          <a:chExt cx="7994571" cy="3459356"/>
                        </a:xfrm>
                      </p:grpSpPr>
                      <p:grpSp>
                        <p:nvGrpSpPr>
                          <p:cNvPr id="70" name="Group 69"/>
                          <p:cNvGrpSpPr/>
                          <p:nvPr/>
                        </p:nvGrpSpPr>
                        <p:grpSpPr>
                          <a:xfrm>
                            <a:off x="375116" y="2728379"/>
                            <a:ext cx="7994571" cy="2888193"/>
                            <a:chOff x="375116" y="3191309"/>
                            <a:chExt cx="7994571" cy="2888193"/>
                          </a:xfrm>
                        </p:grpSpPr>
                        <p:grpSp>
                          <p:nvGrpSpPr>
                            <p:cNvPr id="90" name="Group 89"/>
                            <p:cNvGrpSpPr/>
                            <p:nvPr/>
                          </p:nvGrpSpPr>
                          <p:grpSpPr>
                            <a:xfrm>
                              <a:off x="375116" y="3191309"/>
                              <a:ext cx="7994571" cy="2888193"/>
                              <a:chOff x="375116" y="3191309"/>
                              <a:chExt cx="7994571" cy="2888193"/>
                            </a:xfrm>
                          </p:grpSpPr>
                          <p:sp>
                            <p:nvSpPr>
                              <p:cNvPr id="106" name="Rectangle 105"/>
                              <p:cNvSpPr/>
                              <p:nvPr/>
                            </p:nvSpPr>
                            <p:spPr>
                              <a:xfrm>
                                <a:off x="375930" y="3191309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7" name="Rectangle 106"/>
                              <p:cNvSpPr/>
                              <p:nvPr/>
                            </p:nvSpPr>
                            <p:spPr>
                              <a:xfrm>
                                <a:off x="375116" y="3767368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8" name="Rectangle 107"/>
                              <p:cNvSpPr/>
                              <p:nvPr/>
                            </p:nvSpPr>
                            <p:spPr>
                              <a:xfrm>
                                <a:off x="376225" y="4344349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9" name="Rectangle 108"/>
                              <p:cNvSpPr/>
                              <p:nvPr/>
                            </p:nvSpPr>
                            <p:spPr>
                              <a:xfrm>
                                <a:off x="376225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0" name="Rectangle 109"/>
                              <p:cNvSpPr/>
                              <p:nvPr/>
                            </p:nvSpPr>
                            <p:spPr>
                              <a:xfrm>
                                <a:off x="375116" y="5494165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1" name="Rectangle 110"/>
                              <p:cNvSpPr/>
                              <p:nvPr/>
                            </p:nvSpPr>
                            <p:spPr>
                              <a:xfrm>
                                <a:off x="820016" y="376829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2" name="Rectangle 111"/>
                              <p:cNvSpPr/>
                              <p:nvPr/>
                            </p:nvSpPr>
                            <p:spPr>
                              <a:xfrm>
                                <a:off x="820016" y="4343908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3" name="Rectangle 112"/>
                              <p:cNvSpPr/>
                              <p:nvPr/>
                            </p:nvSpPr>
                            <p:spPr>
                              <a:xfrm>
                                <a:off x="820016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4" name="Rectangle 113"/>
                              <p:cNvSpPr/>
                              <p:nvPr/>
                            </p:nvSpPr>
                            <p:spPr>
                              <a:xfrm>
                                <a:off x="820992" y="5501804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5" name="Rectangle 114"/>
                              <p:cNvSpPr/>
                              <p:nvPr/>
                            </p:nvSpPr>
                            <p:spPr>
                              <a:xfrm>
                                <a:off x="1264783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3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16" name="Group 115"/>
                              <p:cNvGrpSpPr/>
                              <p:nvPr/>
                            </p:nvGrpSpPr>
                            <p:grpSpPr>
                              <a:xfrm>
                                <a:off x="1708574" y="4920137"/>
                                <a:ext cx="6661113" cy="580271"/>
                                <a:chOff x="1708574" y="4920137"/>
                                <a:chExt cx="6661113" cy="580271"/>
                              </a:xfrm>
                            </p:grpSpPr>
                            <p:sp>
                              <p:nvSpPr>
                                <p:cNvPr id="134" name="Rectangle 133"/>
                                <p:cNvSpPr/>
                                <p:nvPr/>
                              </p:nvSpPr>
                              <p:spPr>
                                <a:xfrm>
                                  <a:off x="1708574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5" name="Rectangle 134"/>
                                <p:cNvSpPr/>
                                <p:nvPr/>
                              </p:nvSpPr>
                              <p:spPr>
                                <a:xfrm>
                                  <a:off x="260010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6" name="Rectangle 135"/>
                                <p:cNvSpPr/>
                                <p:nvPr/>
                              </p:nvSpPr>
                              <p:spPr>
                                <a:xfrm>
                                  <a:off x="3044195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7" name="Rectangle 136"/>
                                <p:cNvSpPr/>
                                <p:nvPr/>
                              </p:nvSpPr>
                              <p:spPr>
                                <a:xfrm>
                                  <a:off x="3487986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8" name="Rectangle 137"/>
                                <p:cNvSpPr/>
                                <p:nvPr/>
                              </p:nvSpPr>
                              <p:spPr>
                                <a:xfrm>
                                  <a:off x="481935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9" name="Rectangle 138"/>
                                <p:cNvSpPr/>
                                <p:nvPr/>
                              </p:nvSpPr>
                              <p:spPr>
                                <a:xfrm>
                                  <a:off x="5263150" y="4921375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0" name="Rectangle 139"/>
                                <p:cNvSpPr/>
                                <p:nvPr/>
                              </p:nvSpPr>
                              <p:spPr>
                                <a:xfrm>
                                  <a:off x="4375568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1" name="Rectangle 140"/>
                                <p:cNvSpPr/>
                                <p:nvPr/>
                              </p:nvSpPr>
                              <p:spPr>
                                <a:xfrm>
                                  <a:off x="3931777" y="4920889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2" name="Rectangle 141"/>
                                <p:cNvSpPr/>
                                <p:nvPr/>
                              </p:nvSpPr>
                              <p:spPr>
                                <a:xfrm>
                                  <a:off x="2153342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3" name="Rectangle 142"/>
                                <p:cNvSpPr/>
                                <p:nvPr/>
                              </p:nvSpPr>
                              <p:spPr>
                                <a:xfrm>
                                  <a:off x="5706941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4" name="Rectangle 143"/>
                                <p:cNvSpPr/>
                                <p:nvPr/>
                              </p:nvSpPr>
                              <p:spPr>
                                <a:xfrm>
                                  <a:off x="6150732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5" name="Rectangle 144"/>
                                <p:cNvSpPr/>
                                <p:nvPr/>
                              </p:nvSpPr>
                              <p:spPr>
                                <a:xfrm>
                                  <a:off x="6594523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6" name="Rectangle 145"/>
                                <p:cNvSpPr/>
                                <p:nvPr/>
                              </p:nvSpPr>
                              <p:spPr>
                                <a:xfrm>
                                  <a:off x="7038314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7" name="Rectangle 146"/>
                                <p:cNvSpPr/>
                                <p:nvPr/>
                              </p:nvSpPr>
                              <p:spPr>
                                <a:xfrm>
                                  <a:off x="7482105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8" name="Rectangle 147"/>
                                <p:cNvSpPr/>
                                <p:nvPr/>
                              </p:nvSpPr>
                              <p:spPr>
                                <a:xfrm>
                                  <a:off x="7925896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117" name="Rectangle 116"/>
                              <p:cNvSpPr/>
                              <p:nvPr/>
                            </p:nvSpPr>
                            <p:spPr>
                              <a:xfrm>
                                <a:off x="1264783" y="549876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3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18" name="Group 117"/>
                              <p:cNvGrpSpPr/>
                              <p:nvPr/>
                            </p:nvGrpSpPr>
                            <p:grpSpPr>
                              <a:xfrm>
                                <a:off x="1708574" y="5499231"/>
                                <a:ext cx="6661113" cy="580271"/>
                                <a:chOff x="1708574" y="4920137"/>
                                <a:chExt cx="6661113" cy="580271"/>
                              </a:xfrm>
                            </p:grpSpPr>
                            <p:sp>
                              <p:nvSpPr>
                                <p:cNvPr id="119" name="Rectangle 118"/>
                                <p:cNvSpPr/>
                                <p:nvPr/>
                              </p:nvSpPr>
                              <p:spPr>
                                <a:xfrm>
                                  <a:off x="1708574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0" name="Rectangle 119"/>
                                <p:cNvSpPr/>
                                <p:nvPr/>
                              </p:nvSpPr>
                              <p:spPr>
                                <a:xfrm>
                                  <a:off x="260010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1" name="Rectangle 120"/>
                                <p:cNvSpPr/>
                                <p:nvPr/>
                              </p:nvSpPr>
                              <p:spPr>
                                <a:xfrm>
                                  <a:off x="3044195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2" name="Rectangle 121"/>
                                <p:cNvSpPr/>
                                <p:nvPr/>
                              </p:nvSpPr>
                              <p:spPr>
                                <a:xfrm>
                                  <a:off x="3487986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3" name="Rectangle 122"/>
                                <p:cNvSpPr/>
                                <p:nvPr/>
                              </p:nvSpPr>
                              <p:spPr>
                                <a:xfrm>
                                  <a:off x="481935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4" name="Rectangle 123"/>
                                <p:cNvSpPr/>
                                <p:nvPr/>
                              </p:nvSpPr>
                              <p:spPr>
                                <a:xfrm>
                                  <a:off x="5263150" y="4921375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5" name="Rectangle 124"/>
                                <p:cNvSpPr/>
                                <p:nvPr/>
                              </p:nvSpPr>
                              <p:spPr>
                                <a:xfrm>
                                  <a:off x="4375568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6" name="Rectangle 125"/>
                                <p:cNvSpPr/>
                                <p:nvPr/>
                              </p:nvSpPr>
                              <p:spPr>
                                <a:xfrm>
                                  <a:off x="3931777" y="4920889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7" name="Rectangle 126"/>
                                <p:cNvSpPr/>
                                <p:nvPr/>
                              </p:nvSpPr>
                              <p:spPr>
                                <a:xfrm>
                                  <a:off x="2153342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8" name="Rectangle 127"/>
                                <p:cNvSpPr/>
                                <p:nvPr/>
                              </p:nvSpPr>
                              <p:spPr>
                                <a:xfrm>
                                  <a:off x="5706941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29" name="Rectangle 128"/>
                                <p:cNvSpPr/>
                                <p:nvPr/>
                              </p:nvSpPr>
                              <p:spPr>
                                <a:xfrm>
                                  <a:off x="6150732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0" name="Rectangle 129"/>
                                <p:cNvSpPr/>
                                <p:nvPr/>
                              </p:nvSpPr>
                              <p:spPr>
                                <a:xfrm>
                                  <a:off x="6594523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1" name="Rectangle 130"/>
                                <p:cNvSpPr/>
                                <p:nvPr/>
                              </p:nvSpPr>
                              <p:spPr>
                                <a:xfrm>
                                  <a:off x="7038314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2" name="Rectangle 131"/>
                                <p:cNvSpPr/>
                                <p:nvPr/>
                              </p:nvSpPr>
                              <p:spPr>
                                <a:xfrm>
                                  <a:off x="7482105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33" name="Rectangle 132"/>
                                <p:cNvSpPr/>
                                <p:nvPr/>
                              </p:nvSpPr>
                              <p:spPr>
                                <a:xfrm>
                                  <a:off x="7925896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1" name="Group 90"/>
                            <p:cNvGrpSpPr/>
                            <p:nvPr/>
                          </p:nvGrpSpPr>
                          <p:grpSpPr>
                            <a:xfrm>
                              <a:off x="5706941" y="4343156"/>
                              <a:ext cx="2662746" cy="580271"/>
                              <a:chOff x="5706941" y="4343156"/>
                              <a:chExt cx="2662746" cy="580271"/>
                            </a:xfrm>
                          </p:grpSpPr>
                          <p:sp>
                            <p:nvSpPr>
                              <p:cNvPr id="100" name="Rectangle 99"/>
                              <p:cNvSpPr/>
                              <p:nvPr/>
                            </p:nvSpPr>
                            <p:spPr>
                              <a:xfrm>
                                <a:off x="7925896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1" name="Rectangle 100"/>
                              <p:cNvSpPr/>
                              <p:nvPr/>
                            </p:nvSpPr>
                            <p:spPr>
                              <a:xfrm>
                                <a:off x="7482105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2" name="Rectangle 101"/>
                              <p:cNvSpPr/>
                              <p:nvPr/>
                            </p:nvSpPr>
                            <p:spPr>
                              <a:xfrm>
                                <a:off x="7038314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3" name="Rectangle 102"/>
                              <p:cNvSpPr/>
                              <p:nvPr/>
                            </p:nvSpPr>
                            <p:spPr>
                              <a:xfrm>
                                <a:off x="6594523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4" name="Rectangle 103"/>
                              <p:cNvSpPr/>
                              <p:nvPr/>
                            </p:nvSpPr>
                            <p:spPr>
                              <a:xfrm>
                                <a:off x="6150732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5" name="Rectangle 104"/>
                              <p:cNvSpPr/>
                              <p:nvPr/>
                            </p:nvSpPr>
                            <p:spPr>
                              <a:xfrm>
                                <a:off x="5706941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92" name="Group 91"/>
                            <p:cNvGrpSpPr/>
                            <p:nvPr/>
                          </p:nvGrpSpPr>
                          <p:grpSpPr>
                            <a:xfrm>
                              <a:off x="5706941" y="3762885"/>
                              <a:ext cx="2662746" cy="580271"/>
                              <a:chOff x="5706941" y="4343156"/>
                              <a:chExt cx="2662746" cy="580271"/>
                            </a:xfrm>
                          </p:grpSpPr>
                          <p:sp>
                            <p:nvSpPr>
                              <p:cNvPr id="94" name="Rectangle 93"/>
                              <p:cNvSpPr/>
                              <p:nvPr/>
                            </p:nvSpPr>
                            <p:spPr>
                              <a:xfrm>
                                <a:off x="7925896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5" name="Rectangle 94"/>
                              <p:cNvSpPr/>
                              <p:nvPr/>
                            </p:nvSpPr>
                            <p:spPr>
                              <a:xfrm>
                                <a:off x="7482105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6" name="Rectangle 95"/>
                              <p:cNvSpPr/>
                              <p:nvPr/>
                            </p:nvSpPr>
                            <p:spPr>
                              <a:xfrm>
                                <a:off x="7038314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7" name="Rectangle 96"/>
                              <p:cNvSpPr/>
                              <p:nvPr/>
                            </p:nvSpPr>
                            <p:spPr>
                              <a:xfrm>
                                <a:off x="6594523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8" name="Rectangle 97"/>
                              <p:cNvSpPr/>
                              <p:nvPr/>
                            </p:nvSpPr>
                            <p:spPr>
                              <a:xfrm>
                                <a:off x="6150732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99" name="Rectangle 98"/>
                              <p:cNvSpPr/>
                              <p:nvPr/>
                            </p:nvSpPr>
                            <p:spPr>
                              <a:xfrm>
                                <a:off x="5706941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93" name="Rectangle 92"/>
                            <p:cNvSpPr/>
                            <p:nvPr/>
                          </p:nvSpPr>
                          <p:spPr>
                            <a:xfrm>
                              <a:off x="7925896" y="319270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71" name="Group 70"/>
                          <p:cNvGrpSpPr/>
                          <p:nvPr/>
                        </p:nvGrpSpPr>
                        <p:grpSpPr>
                          <a:xfrm>
                            <a:off x="375116" y="5602398"/>
                            <a:ext cx="7994571" cy="585337"/>
                            <a:chOff x="375116" y="5602398"/>
                            <a:chExt cx="7994571" cy="585337"/>
                          </a:xfrm>
                        </p:grpSpPr>
                        <p:sp>
                          <p:nvSpPr>
                            <p:cNvPr id="72" name="Rectangle 71"/>
                            <p:cNvSpPr/>
                            <p:nvPr/>
                          </p:nvSpPr>
                          <p:spPr>
                            <a:xfrm>
                              <a:off x="375116" y="560239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3" name="Rectangle 72"/>
                            <p:cNvSpPr/>
                            <p:nvPr/>
                          </p:nvSpPr>
                          <p:spPr>
                            <a:xfrm>
                              <a:off x="820992" y="56100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4" name="Rectangle 73"/>
                            <p:cNvSpPr/>
                            <p:nvPr/>
                          </p:nvSpPr>
                          <p:spPr>
                            <a:xfrm>
                              <a:off x="1264783" y="560699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5" name="Rectangle 74"/>
                            <p:cNvSpPr/>
                            <p:nvPr/>
                          </p:nvSpPr>
                          <p:spPr>
                            <a:xfrm>
                              <a:off x="1708574" y="560865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6" name="Rectangle 75"/>
                            <p:cNvSpPr/>
                            <p:nvPr/>
                          </p:nvSpPr>
                          <p:spPr>
                            <a:xfrm>
                              <a:off x="2600109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7" name="Rectangle 76"/>
                            <p:cNvSpPr/>
                            <p:nvPr/>
                          </p:nvSpPr>
                          <p:spPr>
                            <a:xfrm>
                              <a:off x="3044195" y="560865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8" name="Rectangle 77"/>
                            <p:cNvSpPr/>
                            <p:nvPr/>
                          </p:nvSpPr>
                          <p:spPr>
                            <a:xfrm>
                              <a:off x="3487986" y="561075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79" name="Rectangle 78"/>
                            <p:cNvSpPr/>
                            <p:nvPr/>
                          </p:nvSpPr>
                          <p:spPr>
                            <a:xfrm>
                              <a:off x="4819359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0" name="Rectangle 79"/>
                            <p:cNvSpPr/>
                            <p:nvPr/>
                          </p:nvSpPr>
                          <p:spPr>
                            <a:xfrm>
                              <a:off x="5263150" y="560870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1" name="Rectangle 80"/>
                            <p:cNvSpPr/>
                            <p:nvPr/>
                          </p:nvSpPr>
                          <p:spPr>
                            <a:xfrm>
                              <a:off x="4375568" y="561075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2" name="Rectangle 81"/>
                            <p:cNvSpPr/>
                            <p:nvPr/>
                          </p:nvSpPr>
                          <p:spPr>
                            <a:xfrm>
                              <a:off x="3931777" y="560821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3" name="Rectangle 82"/>
                            <p:cNvSpPr/>
                            <p:nvPr/>
                          </p:nvSpPr>
                          <p:spPr>
                            <a:xfrm>
                              <a:off x="2153342" y="560865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4" name="Rectangle 83"/>
                            <p:cNvSpPr/>
                            <p:nvPr/>
                          </p:nvSpPr>
                          <p:spPr>
                            <a:xfrm>
                              <a:off x="5706941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5" name="Rectangle 84"/>
                            <p:cNvSpPr/>
                            <p:nvPr/>
                          </p:nvSpPr>
                          <p:spPr>
                            <a:xfrm>
                              <a:off x="6150732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6" name="Rectangle 85"/>
                            <p:cNvSpPr/>
                            <p:nvPr/>
                          </p:nvSpPr>
                          <p:spPr>
                            <a:xfrm>
                              <a:off x="6594523" y="560910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7" name="Rectangle 86"/>
                            <p:cNvSpPr/>
                            <p:nvPr/>
                          </p:nvSpPr>
                          <p:spPr>
                            <a:xfrm>
                              <a:off x="7038314" y="560910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8" name="Rectangle 87"/>
                            <p:cNvSpPr/>
                            <p:nvPr/>
                          </p:nvSpPr>
                          <p:spPr>
                            <a:xfrm>
                              <a:off x="7925896" y="560746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89" name="Rectangle 88"/>
                            <p:cNvSpPr/>
                            <p:nvPr/>
                          </p:nvSpPr>
                          <p:spPr>
                            <a:xfrm>
                              <a:off x="7482105" y="56105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</p:grp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>
                          <a:off x="5789025" y="1822425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" name="Straight Connector 65"/>
                        <p:cNvCxnSpPr/>
                        <p:nvPr/>
                      </p:nvCxnSpPr>
                      <p:spPr>
                        <a:xfrm>
                          <a:off x="6232816" y="2405986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>
                          <a:off x="6682828" y="2976724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" name="Straight Connector 68"/>
                        <p:cNvCxnSpPr/>
                        <p:nvPr/>
                      </p:nvCxnSpPr>
                      <p:spPr>
                        <a:xfrm>
                          <a:off x="7564189" y="4124868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59210" y="470342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905086" y="471106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Rectangle 47"/>
                      <p:cNvSpPr/>
                      <p:nvPr/>
                    </p:nvSpPr>
                    <p:spPr>
                      <a:xfrm>
                        <a:off x="1348877" y="4708021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1792668" y="470968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" name="Rectangle 49"/>
                      <p:cNvSpPr/>
                      <p:nvPr/>
                    </p:nvSpPr>
                    <p:spPr>
                      <a:xfrm>
                        <a:off x="2684203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3128289" y="470968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Rectangle 51"/>
                      <p:cNvSpPr/>
                      <p:nvPr/>
                    </p:nvSpPr>
                    <p:spPr>
                      <a:xfrm>
                        <a:off x="3572080" y="471178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" name="Rectangle 52"/>
                      <p:cNvSpPr/>
                      <p:nvPr/>
                    </p:nvSpPr>
                    <p:spPr>
                      <a:xfrm>
                        <a:off x="4903453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Rectangle 53"/>
                      <p:cNvSpPr/>
                      <p:nvPr/>
                    </p:nvSpPr>
                    <p:spPr>
                      <a:xfrm>
                        <a:off x="5347244" y="4709728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ectangle 54"/>
                      <p:cNvSpPr/>
                      <p:nvPr/>
                    </p:nvSpPr>
                    <p:spPr>
                      <a:xfrm>
                        <a:off x="4459662" y="471178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" name="Rectangle 55"/>
                      <p:cNvSpPr/>
                      <p:nvPr/>
                    </p:nvSpPr>
                    <p:spPr>
                      <a:xfrm>
                        <a:off x="4015871" y="4709242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Rectangle 56"/>
                      <p:cNvSpPr/>
                      <p:nvPr/>
                    </p:nvSpPr>
                    <p:spPr>
                      <a:xfrm>
                        <a:off x="2237436" y="470968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>
                      <a:xfrm>
                        <a:off x="5791035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" name="Rectangle 58"/>
                      <p:cNvSpPr/>
                      <p:nvPr/>
                    </p:nvSpPr>
                    <p:spPr>
                      <a:xfrm>
                        <a:off x="6234826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0" name="Rectangle 59"/>
                      <p:cNvSpPr/>
                      <p:nvPr/>
                    </p:nvSpPr>
                    <p:spPr>
                      <a:xfrm>
                        <a:off x="6678617" y="471013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1" name="Rectangle 60"/>
                      <p:cNvSpPr/>
                      <p:nvPr/>
                    </p:nvSpPr>
                    <p:spPr>
                      <a:xfrm>
                        <a:off x="7122408" y="471013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2" name="Rectangle 61"/>
                      <p:cNvSpPr/>
                      <p:nvPr/>
                    </p:nvSpPr>
                    <p:spPr>
                      <a:xfrm>
                        <a:off x="8009990" y="470849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Rectangle 62"/>
                      <p:cNvSpPr/>
                      <p:nvPr/>
                    </p:nvSpPr>
                    <p:spPr>
                      <a:xfrm>
                        <a:off x="7566199" y="471155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1346792" y="5547269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1792668" y="555490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2236459" y="5551866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2680250" y="555352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3571785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4015871" y="555352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4459662" y="5555625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5791035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Rectangle 38"/>
                    <p:cNvSpPr/>
                    <p:nvPr/>
                  </p:nvSpPr>
                  <p:spPr>
                    <a:xfrm>
                      <a:off x="6234826" y="5553573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5347244" y="5555625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Rectangle 40"/>
                    <p:cNvSpPr/>
                    <p:nvPr/>
                  </p:nvSpPr>
                  <p:spPr>
                    <a:xfrm>
                      <a:off x="4903453" y="5553087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3125018" y="555352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6678617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7122408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" name="Rectangle 15"/>
                  <p:cNvSpPr/>
                  <p:nvPr/>
                </p:nvSpPr>
                <p:spPr>
                  <a:xfrm>
                    <a:off x="1343971" y="6024222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1789847" y="603186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2233638" y="6028819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2677429" y="603048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3568964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4013050" y="603048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4456841" y="6032578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5788214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6232005" y="6030526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5344423" y="6032578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4900632" y="6030040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122197" y="603048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6675796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7119587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788214" y="2300629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236216" y="2877947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682828" y="3454538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116766" y="4033730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1787762" y="4038168"/>
                <a:ext cx="2896" cy="1143460"/>
              </a:xfrm>
              <a:prstGeom prst="line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341075" y="5452492"/>
                <a:ext cx="2896" cy="1143460"/>
              </a:xfrm>
              <a:prstGeom prst="line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TextBox 148"/>
            <p:cNvSpPr txBox="1"/>
            <p:nvPr/>
          </p:nvSpPr>
          <p:spPr>
            <a:xfrm>
              <a:off x="812191" y="2593729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492792" y="2599852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002150" y="3007485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  <a:r>
                <a:rPr lang="en-US" dirty="0" smtClean="0">
                  <a:latin typeface="Century Gothic"/>
                  <a:cs typeface="Century Gothic"/>
                </a:rPr>
                <a:t>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02150" y="3415356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3s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002150" y="3822714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4s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002150" y="4233090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5s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002150" y="4642342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6s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998509" y="5048794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7s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490330" y="3018433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dirty="0">
                  <a:latin typeface="Century Gothic"/>
                  <a:cs typeface="Century Gothic"/>
                </a:rPr>
                <a:t>p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490330" y="3417442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3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490330" y="3827729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4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490330" y="4213494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5p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490330" y="4642342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6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490330" y="5046138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7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323362" y="3831500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3</a:t>
              </a:r>
              <a:r>
                <a:rPr lang="en-US" dirty="0">
                  <a:latin typeface="Century Gothic"/>
                  <a:cs typeface="Century Gothic"/>
                </a:rPr>
                <a:t>d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326209" y="4232415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4</a:t>
              </a:r>
              <a:r>
                <a:rPr lang="en-US" dirty="0" smtClean="0">
                  <a:latin typeface="Century Gothic"/>
                  <a:cs typeface="Century Gothic"/>
                </a:rPr>
                <a:t>d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334347" y="4640048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5</a:t>
              </a:r>
              <a:r>
                <a:rPr lang="en-US" dirty="0" smtClean="0">
                  <a:latin typeface="Century Gothic"/>
                  <a:cs typeface="Century Gothic"/>
                </a:rPr>
                <a:t>d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3334347" y="5048794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6</a:t>
              </a:r>
              <a:r>
                <a:rPr lang="en-US" dirty="0" smtClean="0">
                  <a:latin typeface="Century Gothic"/>
                  <a:cs typeface="Century Gothic"/>
                </a:rPr>
                <a:t>d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091259" y="5636438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4f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091259" y="6056760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5</a:t>
              </a:r>
              <a:r>
                <a:rPr lang="en-US" dirty="0" smtClean="0">
                  <a:latin typeface="Century Gothic"/>
                  <a:cs typeface="Century Gothic"/>
                </a:rPr>
                <a:t>f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71" name="Rectangle 170"/>
          <p:cNvSpPr/>
          <p:nvPr/>
        </p:nvSpPr>
        <p:spPr>
          <a:xfrm>
            <a:off x="1208577" y="2566359"/>
            <a:ext cx="394532" cy="407633"/>
          </a:xfrm>
          <a:prstGeom prst="rect">
            <a:avLst/>
          </a:prstGeom>
          <a:solidFill>
            <a:srgbClr val="CFDCF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1195775" y="2591729"/>
            <a:ext cx="39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1s</a:t>
            </a:r>
            <a:endParaRPr lang="en-US" dirty="0">
              <a:latin typeface="Century Gothic"/>
              <a:cs typeface="Century Gothic"/>
            </a:endParaRPr>
          </a:p>
        </p:txBody>
      </p:sp>
      <p:cxnSp>
        <p:nvCxnSpPr>
          <p:cNvPr id="173" name="Straight Arrow Connector 172"/>
          <p:cNvCxnSpPr>
            <a:stCxn id="150" idx="1"/>
            <a:endCxn id="171" idx="3"/>
          </p:cNvCxnSpPr>
          <p:nvPr/>
        </p:nvCxnSpPr>
        <p:spPr>
          <a:xfrm flipH="1" flipV="1">
            <a:off x="1603109" y="2770176"/>
            <a:ext cx="5889683" cy="1434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5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How to Write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7171" y="5734219"/>
            <a:ext cx="472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hlorine (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Cl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)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Century Gothic"/>
                <a:cs typeface="Century Gothic"/>
              </a:rPr>
              <a:t>1s</a:t>
            </a:r>
            <a:r>
              <a:rPr lang="en-US" sz="2400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2</a:t>
            </a:r>
            <a:r>
              <a:rPr lang="en-US" sz="2400" dirty="0" smtClean="0">
                <a:solidFill>
                  <a:srgbClr val="2F5897"/>
                </a:solidFill>
                <a:latin typeface="Century Gothic"/>
                <a:cs typeface="Century Gothic"/>
              </a:rPr>
              <a:t>2s</a:t>
            </a:r>
            <a:r>
              <a:rPr lang="en-US" sz="2400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2</a:t>
            </a:r>
            <a:r>
              <a:rPr lang="en-US" sz="2400" dirty="0" smtClean="0">
                <a:solidFill>
                  <a:schemeClr val="accent5"/>
                </a:solidFill>
                <a:latin typeface="Century Gothic"/>
                <a:cs typeface="Century Gothic"/>
              </a:rPr>
              <a:t>2p</a:t>
            </a:r>
            <a:r>
              <a:rPr lang="en-US" sz="2400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6</a:t>
            </a:r>
            <a:r>
              <a:rPr lang="en-US" sz="2400" dirty="0" smtClean="0">
                <a:solidFill>
                  <a:schemeClr val="tx2"/>
                </a:solidFill>
                <a:latin typeface="Century Gothic"/>
                <a:cs typeface="Century Gothic"/>
              </a:rPr>
              <a:t>3s</a:t>
            </a:r>
            <a:r>
              <a:rPr lang="en-US" sz="2400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2</a:t>
            </a:r>
            <a:r>
              <a:rPr lang="en-US" sz="2400" dirty="0" smtClean="0">
                <a:solidFill>
                  <a:schemeClr val="accent5"/>
                </a:solidFill>
                <a:latin typeface="Century Gothic"/>
                <a:cs typeface="Century Gothic"/>
              </a:rPr>
              <a:t>3p</a:t>
            </a:r>
            <a:r>
              <a:rPr lang="en-US" sz="2400" baseline="30000" dirty="0">
                <a:solidFill>
                  <a:srgbClr val="2CA5C3"/>
                </a:solidFill>
                <a:latin typeface="Century Gothic"/>
                <a:cs typeface="Century Gothic"/>
              </a:rPr>
              <a:t>5</a:t>
            </a:r>
            <a:endParaRPr lang="en-US" sz="2400" baseline="30000" dirty="0">
              <a:solidFill>
                <a:srgbClr val="2CA5C3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9744" y="1368617"/>
            <a:ext cx="811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/>
                <a:cs typeface="Century Gothic"/>
              </a:rPr>
              <a:t>s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1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  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2F5897"/>
                </a:solidFill>
                <a:latin typeface="Century Gothic"/>
                <a:cs typeface="Century Gothic"/>
              </a:rPr>
              <a:t>s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2</a:t>
            </a:r>
            <a:endParaRPr lang="en-US" baseline="30000" dirty="0">
              <a:solidFill>
                <a:srgbClr val="2CA5C3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1737" y="1344493"/>
            <a:ext cx="252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Century Gothic"/>
                <a:cs typeface="Century Gothic"/>
              </a:rPr>
              <a:t>p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1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63891F"/>
                </a:solidFill>
                <a:latin typeface="Century Gothic"/>
                <a:cs typeface="Century Gothic"/>
              </a:rPr>
              <a:t>p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2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 </a:t>
            </a:r>
            <a:r>
              <a:rPr lang="en-US" dirty="0" smtClean="0">
                <a:solidFill>
                  <a:srgbClr val="63891F"/>
                </a:solidFill>
                <a:latin typeface="Century Gothic"/>
                <a:cs typeface="Century Gothic"/>
              </a:rPr>
              <a:t>p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3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 </a:t>
            </a:r>
            <a:r>
              <a:rPr lang="en-US" dirty="0" smtClean="0">
                <a:solidFill>
                  <a:srgbClr val="63891F"/>
                </a:solidFill>
                <a:latin typeface="Century Gothic"/>
                <a:cs typeface="Century Gothic"/>
              </a:rPr>
              <a:t>p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4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 </a:t>
            </a:r>
            <a:r>
              <a:rPr lang="en-US" dirty="0" smtClean="0">
                <a:solidFill>
                  <a:srgbClr val="63891F"/>
                </a:solidFill>
                <a:latin typeface="Century Gothic"/>
                <a:cs typeface="Century Gothic"/>
              </a:rPr>
              <a:t>p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5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 </a:t>
            </a:r>
            <a:r>
              <a:rPr lang="en-US" dirty="0" smtClean="0">
                <a:solidFill>
                  <a:srgbClr val="63891F"/>
                </a:solidFill>
                <a:latin typeface="Century Gothic"/>
                <a:cs typeface="Century Gothic"/>
              </a:rPr>
              <a:t>p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6</a:t>
            </a:r>
            <a:endParaRPr lang="en-US" baseline="30000" dirty="0">
              <a:solidFill>
                <a:srgbClr val="2CA5C3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1014" y="2580312"/>
            <a:ext cx="40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1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2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3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4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5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6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7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8</a:t>
            </a:r>
            <a:r>
              <a:rPr lang="en-US" baseline="30000" dirty="0" smtClean="0">
                <a:solidFill>
                  <a:srgbClr val="758085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 </a:t>
            </a:r>
            <a:r>
              <a:rPr lang="en-US" dirty="0" smtClean="0">
                <a:solidFill>
                  <a:srgbClr val="E68422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9</a:t>
            </a:r>
            <a:r>
              <a:rPr lang="en-US" dirty="0" smtClean="0">
                <a:solidFill>
                  <a:srgbClr val="758085"/>
                </a:solidFill>
                <a:latin typeface="Century Gothic"/>
                <a:cs typeface="Century Gothic"/>
              </a:rPr>
              <a:t>  </a:t>
            </a:r>
            <a:r>
              <a:rPr lang="en-US" dirty="0" smtClean="0">
                <a:solidFill>
                  <a:schemeClr val="accent3"/>
                </a:solidFill>
                <a:latin typeface="Century Gothic"/>
                <a:cs typeface="Century Gothic"/>
              </a:rPr>
              <a:t>d</a:t>
            </a:r>
            <a:r>
              <a:rPr lang="en-US" baseline="30000" dirty="0" smtClean="0">
                <a:solidFill>
                  <a:srgbClr val="2CA5C3"/>
                </a:solidFill>
                <a:latin typeface="Century Gothic"/>
                <a:cs typeface="Century Gothic"/>
              </a:rPr>
              <a:t>10</a:t>
            </a:r>
            <a:endParaRPr lang="en-US" baseline="30000" dirty="0">
              <a:solidFill>
                <a:srgbClr val="2CA5C3"/>
              </a:solidFill>
              <a:latin typeface="Century Gothic"/>
              <a:cs typeface="Century Gothic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22441" y="1735870"/>
            <a:ext cx="7108999" cy="3860722"/>
            <a:chOff x="812191" y="2565370"/>
            <a:chExt cx="7108999" cy="3860722"/>
          </a:xfrm>
        </p:grpSpPr>
        <p:grpSp>
          <p:nvGrpSpPr>
            <p:cNvPr id="10" name="Group 9"/>
            <p:cNvGrpSpPr/>
            <p:nvPr/>
          </p:nvGrpSpPr>
          <p:grpSpPr>
            <a:xfrm>
              <a:off x="812191" y="2565370"/>
              <a:ext cx="7108999" cy="3855676"/>
              <a:chOff x="457200" y="1152072"/>
              <a:chExt cx="7996581" cy="5457487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457200" y="1152072"/>
                <a:ext cx="7996581" cy="5457487"/>
                <a:chOff x="457200" y="1152072"/>
                <a:chExt cx="7996581" cy="5457487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457200" y="1152072"/>
                  <a:ext cx="7996581" cy="5457487"/>
                  <a:chOff x="457200" y="1152072"/>
                  <a:chExt cx="7996581" cy="5457487"/>
                </a:xfrm>
              </p:grpSpPr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457200" y="1152072"/>
                    <a:ext cx="7996581" cy="4881757"/>
                    <a:chOff x="457200" y="1250849"/>
                    <a:chExt cx="7996581" cy="4881757"/>
                  </a:xfrm>
                </p:grpSpPr>
                <p:grpSp>
                  <p:nvGrpSpPr>
                    <p:cNvPr id="54" name="Group 53"/>
                    <p:cNvGrpSpPr/>
                    <p:nvPr/>
                  </p:nvGrpSpPr>
                  <p:grpSpPr>
                    <a:xfrm>
                      <a:off x="457200" y="1250849"/>
                      <a:ext cx="7996581" cy="4037912"/>
                      <a:chOff x="457200" y="1250849"/>
                      <a:chExt cx="7996581" cy="4037912"/>
                    </a:xfrm>
                  </p:grpSpPr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457200" y="1250849"/>
                        <a:ext cx="7994571" cy="3459356"/>
                        <a:chOff x="457200" y="1250849"/>
                        <a:chExt cx="7994571" cy="3459356"/>
                      </a:xfrm>
                    </p:grpSpPr>
                    <p:grpSp>
                      <p:nvGrpSpPr>
                        <p:cNvPr id="88" name="Group 87"/>
                        <p:cNvGrpSpPr/>
                        <p:nvPr/>
                      </p:nvGrpSpPr>
                      <p:grpSpPr>
                        <a:xfrm>
                          <a:off x="457200" y="1250849"/>
                          <a:ext cx="7994571" cy="3459356"/>
                          <a:chOff x="375116" y="2728379"/>
                          <a:chExt cx="7994571" cy="3459356"/>
                        </a:xfrm>
                      </p:grpSpPr>
                      <p:grpSp>
                        <p:nvGrpSpPr>
                          <p:cNvPr id="93" name="Group 92"/>
                          <p:cNvGrpSpPr/>
                          <p:nvPr/>
                        </p:nvGrpSpPr>
                        <p:grpSpPr>
                          <a:xfrm>
                            <a:off x="375116" y="2728379"/>
                            <a:ext cx="7994571" cy="2888193"/>
                            <a:chOff x="375116" y="3191309"/>
                            <a:chExt cx="7994571" cy="2888193"/>
                          </a:xfrm>
                        </p:grpSpPr>
                        <p:grpSp>
                          <p:nvGrpSpPr>
                            <p:cNvPr id="113" name="Group 112"/>
                            <p:cNvGrpSpPr/>
                            <p:nvPr/>
                          </p:nvGrpSpPr>
                          <p:grpSpPr>
                            <a:xfrm>
                              <a:off x="375116" y="3191309"/>
                              <a:ext cx="7994571" cy="2888193"/>
                              <a:chOff x="375116" y="3191309"/>
                              <a:chExt cx="7994571" cy="2888193"/>
                            </a:xfrm>
                          </p:grpSpPr>
                          <p:sp>
                            <p:nvSpPr>
                              <p:cNvPr id="129" name="Rectangle 128"/>
                              <p:cNvSpPr/>
                              <p:nvPr/>
                            </p:nvSpPr>
                            <p:spPr>
                              <a:xfrm>
                                <a:off x="375930" y="3191309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0" name="Rectangle 129"/>
                              <p:cNvSpPr/>
                              <p:nvPr/>
                            </p:nvSpPr>
                            <p:spPr>
                              <a:xfrm>
                                <a:off x="375116" y="3767368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2F589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1" name="Rectangle 130"/>
                              <p:cNvSpPr/>
                              <p:nvPr/>
                            </p:nvSpPr>
                            <p:spPr>
                              <a:xfrm>
                                <a:off x="376225" y="4344349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2F589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2" name="Rectangle 131"/>
                              <p:cNvSpPr/>
                              <p:nvPr/>
                            </p:nvSpPr>
                            <p:spPr>
                              <a:xfrm>
                                <a:off x="376225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3" name="Rectangle 132"/>
                              <p:cNvSpPr/>
                              <p:nvPr/>
                            </p:nvSpPr>
                            <p:spPr>
                              <a:xfrm>
                                <a:off x="375116" y="5494165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4" name="Rectangle 133"/>
                              <p:cNvSpPr/>
                              <p:nvPr/>
                            </p:nvSpPr>
                            <p:spPr>
                              <a:xfrm>
                                <a:off x="820016" y="376829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2F589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5" name="Rectangle 134"/>
                              <p:cNvSpPr/>
                              <p:nvPr/>
                            </p:nvSpPr>
                            <p:spPr>
                              <a:xfrm>
                                <a:off x="820016" y="4343908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2F5897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6" name="Rectangle 135"/>
                              <p:cNvSpPr/>
                              <p:nvPr/>
                            </p:nvSpPr>
                            <p:spPr>
                              <a:xfrm>
                                <a:off x="820016" y="4921330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7" name="Rectangle 136"/>
                              <p:cNvSpPr/>
                              <p:nvPr/>
                            </p:nvSpPr>
                            <p:spPr>
                              <a:xfrm>
                                <a:off x="820992" y="5501804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38" name="Rectangle 137"/>
                              <p:cNvSpPr/>
                              <p:nvPr/>
                            </p:nvSpPr>
                            <p:spPr>
                              <a:xfrm>
                                <a:off x="1264783" y="492063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3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39" name="Group 138"/>
                              <p:cNvGrpSpPr/>
                              <p:nvPr/>
                            </p:nvGrpSpPr>
                            <p:grpSpPr>
                              <a:xfrm>
                                <a:off x="1708574" y="4920137"/>
                                <a:ext cx="6661113" cy="580271"/>
                                <a:chOff x="1708574" y="4920137"/>
                                <a:chExt cx="6661113" cy="580271"/>
                              </a:xfrm>
                            </p:grpSpPr>
                            <p:sp>
                              <p:nvSpPr>
                                <p:cNvPr id="157" name="Rectangle 156"/>
                                <p:cNvSpPr/>
                                <p:nvPr/>
                              </p:nvSpPr>
                              <p:spPr>
                                <a:xfrm>
                                  <a:off x="1708574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8" name="Rectangle 157"/>
                                <p:cNvSpPr/>
                                <p:nvPr/>
                              </p:nvSpPr>
                              <p:spPr>
                                <a:xfrm>
                                  <a:off x="260010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9" name="Rectangle 158"/>
                                <p:cNvSpPr/>
                                <p:nvPr/>
                              </p:nvSpPr>
                              <p:spPr>
                                <a:xfrm>
                                  <a:off x="3044195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0" name="Rectangle 159"/>
                                <p:cNvSpPr/>
                                <p:nvPr/>
                              </p:nvSpPr>
                              <p:spPr>
                                <a:xfrm>
                                  <a:off x="3487986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1" name="Rectangle 160"/>
                                <p:cNvSpPr/>
                                <p:nvPr/>
                              </p:nvSpPr>
                              <p:spPr>
                                <a:xfrm>
                                  <a:off x="481935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2" name="Rectangle 161"/>
                                <p:cNvSpPr/>
                                <p:nvPr/>
                              </p:nvSpPr>
                              <p:spPr>
                                <a:xfrm>
                                  <a:off x="5263150" y="4921375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3" name="Rectangle 162"/>
                                <p:cNvSpPr/>
                                <p:nvPr/>
                              </p:nvSpPr>
                              <p:spPr>
                                <a:xfrm>
                                  <a:off x="4375568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4" name="Rectangle 163"/>
                                <p:cNvSpPr/>
                                <p:nvPr/>
                              </p:nvSpPr>
                              <p:spPr>
                                <a:xfrm>
                                  <a:off x="3931777" y="4920889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5" name="Rectangle 164"/>
                                <p:cNvSpPr/>
                                <p:nvPr/>
                              </p:nvSpPr>
                              <p:spPr>
                                <a:xfrm>
                                  <a:off x="2153342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6" name="Rectangle 165"/>
                                <p:cNvSpPr/>
                                <p:nvPr/>
                              </p:nvSpPr>
                              <p:spPr>
                                <a:xfrm>
                                  <a:off x="5706941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7" name="Rectangle 166"/>
                                <p:cNvSpPr/>
                                <p:nvPr/>
                              </p:nvSpPr>
                              <p:spPr>
                                <a:xfrm>
                                  <a:off x="6150732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8" name="Rectangle 167"/>
                                <p:cNvSpPr/>
                                <p:nvPr/>
                              </p:nvSpPr>
                              <p:spPr>
                                <a:xfrm>
                                  <a:off x="6594523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69" name="Rectangle 168"/>
                                <p:cNvSpPr/>
                                <p:nvPr/>
                              </p:nvSpPr>
                              <p:spPr>
                                <a:xfrm>
                                  <a:off x="7038314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70" name="Rectangle 169"/>
                                <p:cNvSpPr/>
                                <p:nvPr/>
                              </p:nvSpPr>
                              <p:spPr>
                                <a:xfrm>
                                  <a:off x="7482105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71" name="Rectangle 170"/>
                                <p:cNvSpPr/>
                                <p:nvPr/>
                              </p:nvSpPr>
                              <p:spPr>
                                <a:xfrm>
                                  <a:off x="7925896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140" name="Rectangle 139"/>
                              <p:cNvSpPr/>
                              <p:nvPr/>
                            </p:nvSpPr>
                            <p:spPr>
                              <a:xfrm>
                                <a:off x="1264783" y="5498762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3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41" name="Group 140"/>
                              <p:cNvGrpSpPr/>
                              <p:nvPr/>
                            </p:nvGrpSpPr>
                            <p:grpSpPr>
                              <a:xfrm>
                                <a:off x="1708574" y="5499231"/>
                                <a:ext cx="6661113" cy="580271"/>
                                <a:chOff x="1708574" y="4920137"/>
                                <a:chExt cx="6661113" cy="580271"/>
                              </a:xfrm>
                            </p:grpSpPr>
                            <p:sp>
                              <p:nvSpPr>
                                <p:cNvPr id="142" name="Rectangle 141"/>
                                <p:cNvSpPr/>
                                <p:nvPr/>
                              </p:nvSpPr>
                              <p:spPr>
                                <a:xfrm>
                                  <a:off x="1708574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3" name="Rectangle 142"/>
                                <p:cNvSpPr/>
                                <p:nvPr/>
                              </p:nvSpPr>
                              <p:spPr>
                                <a:xfrm>
                                  <a:off x="260010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4" name="Rectangle 143"/>
                                <p:cNvSpPr/>
                                <p:nvPr/>
                              </p:nvSpPr>
                              <p:spPr>
                                <a:xfrm>
                                  <a:off x="3044195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5" name="Rectangle 144"/>
                                <p:cNvSpPr/>
                                <p:nvPr/>
                              </p:nvSpPr>
                              <p:spPr>
                                <a:xfrm>
                                  <a:off x="3487986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6" name="Rectangle 145"/>
                                <p:cNvSpPr/>
                                <p:nvPr/>
                              </p:nvSpPr>
                              <p:spPr>
                                <a:xfrm>
                                  <a:off x="4819359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7" name="Rectangle 146"/>
                                <p:cNvSpPr/>
                                <p:nvPr/>
                              </p:nvSpPr>
                              <p:spPr>
                                <a:xfrm>
                                  <a:off x="5263150" y="4921375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8" name="Rectangle 147"/>
                                <p:cNvSpPr/>
                                <p:nvPr/>
                              </p:nvSpPr>
                              <p:spPr>
                                <a:xfrm>
                                  <a:off x="4375568" y="492342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49" name="Rectangle 148"/>
                                <p:cNvSpPr/>
                                <p:nvPr/>
                              </p:nvSpPr>
                              <p:spPr>
                                <a:xfrm>
                                  <a:off x="3931777" y="4920889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0" name="Rectangle 149"/>
                                <p:cNvSpPr/>
                                <p:nvPr/>
                              </p:nvSpPr>
                              <p:spPr>
                                <a:xfrm>
                                  <a:off x="2153342" y="4921330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3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1" name="Rectangle 150"/>
                                <p:cNvSpPr/>
                                <p:nvPr/>
                              </p:nvSpPr>
                              <p:spPr>
                                <a:xfrm>
                                  <a:off x="5706941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2" name="Rectangle 151"/>
                                <p:cNvSpPr/>
                                <p:nvPr/>
                              </p:nvSpPr>
                              <p:spPr>
                                <a:xfrm>
                                  <a:off x="6150732" y="4920632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3" name="Rectangle 152"/>
                                <p:cNvSpPr/>
                                <p:nvPr/>
                              </p:nvSpPr>
                              <p:spPr>
                                <a:xfrm>
                                  <a:off x="6594523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4" name="Rectangle 153"/>
                                <p:cNvSpPr/>
                                <p:nvPr/>
                              </p:nvSpPr>
                              <p:spPr>
                                <a:xfrm>
                                  <a:off x="7038314" y="4921781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5" name="Rectangle 154"/>
                                <p:cNvSpPr/>
                                <p:nvPr/>
                              </p:nvSpPr>
                              <p:spPr>
                                <a:xfrm>
                                  <a:off x="7482105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56" name="Rectangle 155"/>
                                <p:cNvSpPr/>
                                <p:nvPr/>
                              </p:nvSpPr>
                              <p:spPr>
                                <a:xfrm>
                                  <a:off x="7925896" y="4920137"/>
                                  <a:ext cx="443791" cy="576981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114" name="Group 113"/>
                            <p:cNvGrpSpPr/>
                            <p:nvPr/>
                          </p:nvGrpSpPr>
                          <p:grpSpPr>
                            <a:xfrm>
                              <a:off x="5706941" y="4343156"/>
                              <a:ext cx="2662746" cy="580271"/>
                              <a:chOff x="5706941" y="4343156"/>
                              <a:chExt cx="2662746" cy="580271"/>
                            </a:xfrm>
                          </p:grpSpPr>
                          <p:sp>
                            <p:nvSpPr>
                              <p:cNvPr id="123" name="Rectangle 122"/>
                              <p:cNvSpPr/>
                              <p:nvPr/>
                            </p:nvSpPr>
                            <p:spPr>
                              <a:xfrm>
                                <a:off x="7925896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4" name="Rectangle 123"/>
                              <p:cNvSpPr/>
                              <p:nvPr/>
                            </p:nvSpPr>
                            <p:spPr>
                              <a:xfrm>
                                <a:off x="7482105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5" name="Rectangle 124"/>
                              <p:cNvSpPr/>
                              <p:nvPr/>
                            </p:nvSpPr>
                            <p:spPr>
                              <a:xfrm>
                                <a:off x="7038314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63891F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6" name="Rectangle 125"/>
                              <p:cNvSpPr/>
                              <p:nvPr/>
                            </p:nvSpPr>
                            <p:spPr>
                              <a:xfrm>
                                <a:off x="6594523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rgbClr val="63891F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7" name="Rectangle 126"/>
                              <p:cNvSpPr/>
                              <p:nvPr/>
                            </p:nvSpPr>
                            <p:spPr>
                              <a:xfrm>
                                <a:off x="6150732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8" name="Rectangle 127"/>
                              <p:cNvSpPr/>
                              <p:nvPr/>
                            </p:nvSpPr>
                            <p:spPr>
                              <a:xfrm>
                                <a:off x="5706941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115" name="Group 114"/>
                            <p:cNvGrpSpPr/>
                            <p:nvPr/>
                          </p:nvGrpSpPr>
                          <p:grpSpPr>
                            <a:xfrm>
                              <a:off x="5706941" y="3762885"/>
                              <a:ext cx="2662746" cy="580271"/>
                              <a:chOff x="5706941" y="4343156"/>
                              <a:chExt cx="2662746" cy="580271"/>
                            </a:xfrm>
                          </p:grpSpPr>
                          <p:sp>
                            <p:nvSpPr>
                              <p:cNvPr id="117" name="Rectangle 116"/>
                              <p:cNvSpPr/>
                              <p:nvPr/>
                            </p:nvSpPr>
                            <p:spPr>
                              <a:xfrm>
                                <a:off x="7925896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8" name="Rectangle 117"/>
                              <p:cNvSpPr/>
                              <p:nvPr/>
                            </p:nvSpPr>
                            <p:spPr>
                              <a:xfrm>
                                <a:off x="7482105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9" name="Rectangle 118"/>
                              <p:cNvSpPr/>
                              <p:nvPr/>
                            </p:nvSpPr>
                            <p:spPr>
                              <a:xfrm>
                                <a:off x="7038314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0" name="Rectangle 119"/>
                              <p:cNvSpPr/>
                              <p:nvPr/>
                            </p:nvSpPr>
                            <p:spPr>
                              <a:xfrm>
                                <a:off x="6594523" y="434315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1" name="Rectangle 120"/>
                              <p:cNvSpPr/>
                              <p:nvPr/>
                            </p:nvSpPr>
                            <p:spPr>
                              <a:xfrm>
                                <a:off x="6150732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2" name="Rectangle 121"/>
                              <p:cNvSpPr/>
                              <p:nvPr/>
                            </p:nvSpPr>
                            <p:spPr>
                              <a:xfrm>
                                <a:off x="5706941" y="4346446"/>
                                <a:ext cx="443791" cy="57698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accent5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16" name="Rectangle 115"/>
                            <p:cNvSpPr/>
                            <p:nvPr/>
                          </p:nvSpPr>
                          <p:spPr>
                            <a:xfrm>
                              <a:off x="7925896" y="319270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rgbClr val="CFDCF0"/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94" name="Group 93"/>
                          <p:cNvGrpSpPr/>
                          <p:nvPr/>
                        </p:nvGrpSpPr>
                        <p:grpSpPr>
                          <a:xfrm>
                            <a:off x="375116" y="5602398"/>
                            <a:ext cx="7994571" cy="585337"/>
                            <a:chOff x="375116" y="5602398"/>
                            <a:chExt cx="7994571" cy="585337"/>
                          </a:xfrm>
                        </p:grpSpPr>
                        <p:sp>
                          <p:nvSpPr>
                            <p:cNvPr id="95" name="Rectangle 94"/>
                            <p:cNvSpPr/>
                            <p:nvPr/>
                          </p:nvSpPr>
                          <p:spPr>
                            <a:xfrm>
                              <a:off x="375116" y="560239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6" name="Rectangle 95"/>
                            <p:cNvSpPr/>
                            <p:nvPr/>
                          </p:nvSpPr>
                          <p:spPr>
                            <a:xfrm>
                              <a:off x="820992" y="56100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tx2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7" name="Rectangle 96"/>
                            <p:cNvSpPr/>
                            <p:nvPr/>
                          </p:nvSpPr>
                          <p:spPr>
                            <a:xfrm>
                              <a:off x="1264783" y="560699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8" name="Rectangle 97"/>
                            <p:cNvSpPr/>
                            <p:nvPr/>
                          </p:nvSpPr>
                          <p:spPr>
                            <a:xfrm>
                              <a:off x="1708574" y="560865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9" name="Rectangle 98"/>
                            <p:cNvSpPr/>
                            <p:nvPr/>
                          </p:nvSpPr>
                          <p:spPr>
                            <a:xfrm>
                              <a:off x="2600109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0" name="Rectangle 99"/>
                            <p:cNvSpPr/>
                            <p:nvPr/>
                          </p:nvSpPr>
                          <p:spPr>
                            <a:xfrm>
                              <a:off x="3044195" y="560865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1" name="Rectangle 100"/>
                            <p:cNvSpPr/>
                            <p:nvPr/>
                          </p:nvSpPr>
                          <p:spPr>
                            <a:xfrm>
                              <a:off x="3487986" y="561075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2" name="Rectangle 101"/>
                            <p:cNvSpPr/>
                            <p:nvPr/>
                          </p:nvSpPr>
                          <p:spPr>
                            <a:xfrm>
                              <a:off x="4819359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3" name="Rectangle 102"/>
                            <p:cNvSpPr/>
                            <p:nvPr/>
                          </p:nvSpPr>
                          <p:spPr>
                            <a:xfrm>
                              <a:off x="5263150" y="560870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4" name="Rectangle 103"/>
                            <p:cNvSpPr/>
                            <p:nvPr/>
                          </p:nvSpPr>
                          <p:spPr>
                            <a:xfrm>
                              <a:off x="4375568" y="561075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5" name="Rectangle 104"/>
                            <p:cNvSpPr/>
                            <p:nvPr/>
                          </p:nvSpPr>
                          <p:spPr>
                            <a:xfrm>
                              <a:off x="3931777" y="5608216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6" name="Rectangle 105"/>
                            <p:cNvSpPr/>
                            <p:nvPr/>
                          </p:nvSpPr>
                          <p:spPr>
                            <a:xfrm>
                              <a:off x="2153342" y="560865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7" name="Rectangle 106"/>
                            <p:cNvSpPr/>
                            <p:nvPr/>
                          </p:nvSpPr>
                          <p:spPr>
                            <a:xfrm>
                              <a:off x="5706941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8" name="Rectangle 107"/>
                            <p:cNvSpPr/>
                            <p:nvPr/>
                          </p:nvSpPr>
                          <p:spPr>
                            <a:xfrm>
                              <a:off x="6150732" y="560795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09" name="Rectangle 108"/>
                            <p:cNvSpPr/>
                            <p:nvPr/>
                          </p:nvSpPr>
                          <p:spPr>
                            <a:xfrm>
                              <a:off x="6594523" y="560910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0" name="Rectangle 109"/>
                            <p:cNvSpPr/>
                            <p:nvPr/>
                          </p:nvSpPr>
                          <p:spPr>
                            <a:xfrm>
                              <a:off x="7038314" y="5609108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1" name="Rectangle 110"/>
                            <p:cNvSpPr/>
                            <p:nvPr/>
                          </p:nvSpPr>
                          <p:spPr>
                            <a:xfrm>
                              <a:off x="7925896" y="5607464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12" name="Rectangle 111"/>
                            <p:cNvSpPr/>
                            <p:nvPr/>
                          </p:nvSpPr>
                          <p:spPr>
                            <a:xfrm>
                              <a:off x="7482105" y="56105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</p:grpSp>
                    <p:cxnSp>
                      <p:nvCxnSpPr>
                        <p:cNvPr id="89" name="Straight Connector 88"/>
                        <p:cNvCxnSpPr/>
                        <p:nvPr/>
                      </p:nvCxnSpPr>
                      <p:spPr>
                        <a:xfrm>
                          <a:off x="5789025" y="1822425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0" name="Straight Connector 89"/>
                        <p:cNvCxnSpPr/>
                        <p:nvPr/>
                      </p:nvCxnSpPr>
                      <p:spPr>
                        <a:xfrm>
                          <a:off x="6232816" y="2405986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1" name="Straight Connector 90"/>
                        <p:cNvCxnSpPr/>
                        <p:nvPr/>
                      </p:nvCxnSpPr>
                      <p:spPr>
                        <a:xfrm>
                          <a:off x="6682828" y="2976724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2" name="Straight Connector 91"/>
                        <p:cNvCxnSpPr/>
                        <p:nvPr/>
                      </p:nvCxnSpPr>
                      <p:spPr>
                        <a:xfrm>
                          <a:off x="7564189" y="4124868"/>
                          <a:ext cx="0" cy="576981"/>
                        </a:xfrm>
                        <a:prstGeom prst="line">
                          <a:avLst/>
                        </a:prstGeom>
                        <a:ln w="3810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0" name="Rectangle 69"/>
                      <p:cNvSpPr/>
                      <p:nvPr/>
                    </p:nvSpPr>
                    <p:spPr>
                      <a:xfrm>
                        <a:off x="459210" y="470342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Rectangle 70"/>
                      <p:cNvSpPr/>
                      <p:nvPr/>
                    </p:nvSpPr>
                    <p:spPr>
                      <a:xfrm>
                        <a:off x="905086" y="471106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Rectangle 71"/>
                      <p:cNvSpPr/>
                      <p:nvPr/>
                    </p:nvSpPr>
                    <p:spPr>
                      <a:xfrm>
                        <a:off x="1348877" y="4708021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Rectangle 72"/>
                      <p:cNvSpPr/>
                      <p:nvPr/>
                    </p:nvSpPr>
                    <p:spPr>
                      <a:xfrm>
                        <a:off x="1792668" y="470968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Rectangle 73"/>
                      <p:cNvSpPr/>
                      <p:nvPr/>
                    </p:nvSpPr>
                    <p:spPr>
                      <a:xfrm>
                        <a:off x="2684203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Rectangle 74"/>
                      <p:cNvSpPr/>
                      <p:nvPr/>
                    </p:nvSpPr>
                    <p:spPr>
                      <a:xfrm>
                        <a:off x="3128289" y="470968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Rectangle 75"/>
                      <p:cNvSpPr/>
                      <p:nvPr/>
                    </p:nvSpPr>
                    <p:spPr>
                      <a:xfrm>
                        <a:off x="3572080" y="471178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Rectangle 76"/>
                      <p:cNvSpPr/>
                      <p:nvPr/>
                    </p:nvSpPr>
                    <p:spPr>
                      <a:xfrm>
                        <a:off x="4903453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" name="Rectangle 77"/>
                      <p:cNvSpPr/>
                      <p:nvPr/>
                    </p:nvSpPr>
                    <p:spPr>
                      <a:xfrm>
                        <a:off x="5347244" y="4709728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" name="Rectangle 78"/>
                      <p:cNvSpPr/>
                      <p:nvPr/>
                    </p:nvSpPr>
                    <p:spPr>
                      <a:xfrm>
                        <a:off x="4459662" y="471178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" name="Rectangle 79"/>
                      <p:cNvSpPr/>
                      <p:nvPr/>
                    </p:nvSpPr>
                    <p:spPr>
                      <a:xfrm>
                        <a:off x="4015871" y="4709242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1" name="Rectangle 80"/>
                      <p:cNvSpPr/>
                      <p:nvPr/>
                    </p:nvSpPr>
                    <p:spPr>
                      <a:xfrm>
                        <a:off x="2237436" y="470968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Rectangle 81"/>
                      <p:cNvSpPr/>
                      <p:nvPr/>
                    </p:nvSpPr>
                    <p:spPr>
                      <a:xfrm>
                        <a:off x="5791035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Rectangle 82"/>
                      <p:cNvSpPr/>
                      <p:nvPr/>
                    </p:nvSpPr>
                    <p:spPr>
                      <a:xfrm>
                        <a:off x="6234826" y="4708985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Rectangle 83"/>
                      <p:cNvSpPr/>
                      <p:nvPr/>
                    </p:nvSpPr>
                    <p:spPr>
                      <a:xfrm>
                        <a:off x="6678617" y="471013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" name="Rectangle 84"/>
                      <p:cNvSpPr/>
                      <p:nvPr/>
                    </p:nvSpPr>
                    <p:spPr>
                      <a:xfrm>
                        <a:off x="7122408" y="4710134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8009990" y="4708490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" name="Rectangle 86"/>
                      <p:cNvSpPr/>
                      <p:nvPr/>
                    </p:nvSpPr>
                    <p:spPr>
                      <a:xfrm>
                        <a:off x="7566199" y="4711553"/>
                        <a:ext cx="443791" cy="57698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1346792" y="5547269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1792668" y="555490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2236459" y="5551866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2680250" y="555352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3571785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" name="Rectangle 59"/>
                    <p:cNvSpPr/>
                    <p:nvPr/>
                  </p:nvSpPr>
                  <p:spPr>
                    <a:xfrm>
                      <a:off x="4015871" y="555352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" name="Rectangle 60"/>
                    <p:cNvSpPr/>
                    <p:nvPr/>
                  </p:nvSpPr>
                  <p:spPr>
                    <a:xfrm>
                      <a:off x="4459662" y="5555625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2" name="Rectangle 61"/>
                    <p:cNvSpPr/>
                    <p:nvPr/>
                  </p:nvSpPr>
                  <p:spPr>
                    <a:xfrm>
                      <a:off x="5791035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6234826" y="5553573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5347244" y="5555625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Rectangle 64"/>
                    <p:cNvSpPr/>
                    <p:nvPr/>
                  </p:nvSpPr>
                  <p:spPr>
                    <a:xfrm>
                      <a:off x="4903453" y="5553087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Rectangle 65"/>
                    <p:cNvSpPr/>
                    <p:nvPr/>
                  </p:nvSpPr>
                  <p:spPr>
                    <a:xfrm>
                      <a:off x="3125018" y="5553528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Rectangle 66"/>
                    <p:cNvSpPr/>
                    <p:nvPr/>
                  </p:nvSpPr>
                  <p:spPr>
                    <a:xfrm>
                      <a:off x="6678617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7122408" y="5552830"/>
                      <a:ext cx="443791" cy="576981"/>
                    </a:xfrm>
                    <a:prstGeom prst="rect">
                      <a:avLst/>
                    </a:prstGeom>
                    <a:solidFill>
                      <a:srgbClr val="FFB5FB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0" name="Rectangle 39"/>
                  <p:cNvSpPr/>
                  <p:nvPr/>
                </p:nvSpPr>
                <p:spPr>
                  <a:xfrm>
                    <a:off x="1343971" y="6024222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1789847" y="603186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2233638" y="6028819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2677429" y="603048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3568964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4013050" y="603048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4456841" y="6032578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5788214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>
                  <a:xfrm>
                    <a:off x="6232005" y="6030526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5344423" y="6032578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4900632" y="6030040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3122197" y="6030481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6675796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7119587" y="6029783"/>
                    <a:ext cx="443791" cy="576981"/>
                  </a:xfrm>
                  <a:prstGeom prst="rect">
                    <a:avLst/>
                  </a:prstGeom>
                  <a:solidFill>
                    <a:srgbClr val="FFB5FB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88214" y="2300629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6236216" y="2877947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6682828" y="3454538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116766" y="4033730"/>
                  <a:ext cx="446612" cy="0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1787762" y="4038168"/>
                <a:ext cx="2896" cy="1143460"/>
              </a:xfrm>
              <a:prstGeom prst="line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41075" y="5452492"/>
                <a:ext cx="2896" cy="1143460"/>
              </a:xfrm>
              <a:prstGeom prst="line">
                <a:avLst/>
              </a:prstGeom>
              <a:ln w="38100" cmpd="sng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812191" y="2593729"/>
              <a:ext cx="394532" cy="369332"/>
            </a:xfrm>
            <a:prstGeom prst="rect">
              <a:avLst/>
            </a:prstGeom>
            <a:solidFill>
              <a:srgbClr val="2F5897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26658" y="2599852"/>
              <a:ext cx="394532" cy="369332"/>
            </a:xfrm>
            <a:prstGeom prst="rect">
              <a:avLst/>
            </a:prstGeom>
            <a:solidFill>
              <a:srgbClr val="2F5897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1s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2150" y="3007485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2</a:t>
              </a:r>
              <a:r>
                <a:rPr lang="en-US" dirty="0" smtClean="0">
                  <a:latin typeface="Century Gothic"/>
                  <a:cs typeface="Century Gothic"/>
                </a:rPr>
                <a:t>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02150" y="3415356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3s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02150" y="3822714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4s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2150" y="4233090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5s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02150" y="4642342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6s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8509" y="5048794"/>
              <a:ext cx="394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7s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90330" y="3018433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2</a:t>
              </a:r>
              <a:r>
                <a:rPr lang="en-US" dirty="0">
                  <a:latin typeface="Century Gothic"/>
                  <a:cs typeface="Century Gothic"/>
                </a:rPr>
                <a:t>p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90330" y="3417442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3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90330" y="3827729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4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90330" y="4213494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5p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90330" y="4642342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6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90330" y="5046138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7</a:t>
              </a:r>
              <a:r>
                <a:rPr lang="en-US" dirty="0" smtClean="0">
                  <a:latin typeface="Century Gothic"/>
                  <a:cs typeface="Century Gothic"/>
                </a:rPr>
                <a:t>p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23362" y="3831500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3</a:t>
              </a:r>
              <a:r>
                <a:rPr lang="en-US" dirty="0">
                  <a:latin typeface="Century Gothic"/>
                  <a:cs typeface="Century Gothic"/>
                </a:rPr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6209" y="4232415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4</a:t>
              </a:r>
              <a:r>
                <a:rPr lang="en-US" dirty="0" smtClean="0">
                  <a:latin typeface="Century Gothic"/>
                  <a:cs typeface="Century Gothic"/>
                </a:rPr>
                <a:t>d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34347" y="4640048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5</a:t>
              </a:r>
              <a:r>
                <a:rPr lang="en-US" dirty="0" smtClean="0">
                  <a:latin typeface="Century Gothic"/>
                  <a:cs typeface="Century Gothic"/>
                </a:rPr>
                <a:t>d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34347" y="5048794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6</a:t>
              </a:r>
              <a:r>
                <a:rPr lang="en-US" dirty="0" smtClean="0">
                  <a:latin typeface="Century Gothic"/>
                  <a:cs typeface="Century Gothic"/>
                </a:rPr>
                <a:t>d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91259" y="5636438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4f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91259" y="6056760"/>
              <a:ext cx="515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/>
                  <a:cs typeface="Century Gothic"/>
                </a:rPr>
                <a:t>5</a:t>
              </a:r>
              <a:r>
                <a:rPr lang="en-US" dirty="0" smtClean="0">
                  <a:latin typeface="Century Gothic"/>
                  <a:cs typeface="Century Gothic"/>
                </a:rPr>
                <a:t>f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212839" y="1553283"/>
            <a:ext cx="8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Start here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339867" y="2587942"/>
            <a:ext cx="55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/>
                <a:cs typeface="Century Gothic"/>
              </a:rPr>
              <a:t>Cl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8138477" y="2379080"/>
            <a:ext cx="809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End here for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4283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4"/>
            <a:ext cx="8229600" cy="1103745"/>
          </a:xfrm>
        </p:spPr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Chemical properties are determined by the electrons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Not randomly dispersed in the cloud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Cloud contains discrete energy levels </a:t>
            </a:r>
            <a:r>
              <a:rPr lang="en-US" dirty="0" smtClean="0">
                <a:solidFill>
                  <a:srgbClr val="404040"/>
                </a:solidFill>
              </a:rPr>
              <a:t>(or shells) which </a:t>
            </a:r>
            <a:r>
              <a:rPr lang="en-US" dirty="0" smtClean="0">
                <a:solidFill>
                  <a:srgbClr val="404040"/>
                </a:solidFill>
              </a:rPr>
              <a:t>contain a specific number of electrons</a:t>
            </a:r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49657" y="2408372"/>
            <a:ext cx="2931178" cy="2929598"/>
            <a:chOff x="1329988" y="2495077"/>
            <a:chExt cx="1987643" cy="1985364"/>
          </a:xfrm>
        </p:grpSpPr>
        <p:sp>
          <p:nvSpPr>
            <p:cNvPr id="4" name="Oval 3"/>
            <p:cNvSpPr/>
            <p:nvPr/>
          </p:nvSpPr>
          <p:spPr>
            <a:xfrm>
              <a:off x="2239818" y="3429000"/>
              <a:ext cx="161636" cy="16163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glow rad="1905000">
                <a:schemeClr val="accent3">
                  <a:alpha val="5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007205" y="3191234"/>
              <a:ext cx="625497" cy="629700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81466" y="2975069"/>
              <a:ext cx="1072411" cy="1077303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555728" y="2727938"/>
              <a:ext cx="1533594" cy="153133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329988" y="2495077"/>
              <a:ext cx="1987643" cy="198536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67760" y="3290194"/>
            <a:ext cx="29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  <a:latin typeface="Century Gothic"/>
                <a:cs typeface="Century Gothic"/>
              </a:rPr>
              <a:t>2</a:t>
            </a:r>
            <a:endParaRPr lang="en-US" sz="1200" dirty="0">
              <a:solidFill>
                <a:schemeClr val="accent3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5848" y="3752809"/>
            <a:ext cx="239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7760" y="2978147"/>
            <a:ext cx="29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Century Gothic"/>
                <a:cs typeface="Century Gothic"/>
              </a:rPr>
              <a:t>8</a:t>
            </a:r>
            <a:endParaRPr lang="en-US" sz="1200" dirty="0">
              <a:solidFill>
                <a:schemeClr val="accent3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9579" y="2613481"/>
            <a:ext cx="433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  <a:latin typeface="Century Gothic"/>
                <a:cs typeface="Century Gothic"/>
              </a:rPr>
              <a:t>18</a:t>
            </a:r>
            <a:endParaRPr lang="en-US" sz="1200" dirty="0">
              <a:solidFill>
                <a:schemeClr val="accent3"/>
              </a:solidFill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8616" y="2269872"/>
            <a:ext cx="433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  <a:latin typeface="Century Gothic"/>
                <a:cs typeface="Century Gothic"/>
              </a:rPr>
              <a:t>32</a:t>
            </a:r>
            <a:endParaRPr lang="en-US" sz="1200" dirty="0">
              <a:solidFill>
                <a:schemeClr val="accent3"/>
              </a:solidFill>
              <a:latin typeface="Century Gothic"/>
              <a:cs typeface="Century Gothic"/>
            </a:endParaRPr>
          </a:p>
        </p:txBody>
      </p:sp>
      <p:cxnSp>
        <p:nvCxnSpPr>
          <p:cNvPr id="17" name="Straight Arrow Connector 16"/>
          <p:cNvCxnSpPr>
            <a:stCxn id="42" idx="2"/>
          </p:cNvCxnSpPr>
          <p:nvPr/>
        </p:nvCxnSpPr>
        <p:spPr>
          <a:xfrm flipH="1">
            <a:off x="2568927" y="1646366"/>
            <a:ext cx="892542" cy="766090"/>
          </a:xfrm>
          <a:prstGeom prst="straightConnector1">
            <a:avLst/>
          </a:prstGeom>
          <a:ln w="19050" cmpd="sng">
            <a:solidFill>
              <a:srgbClr val="E6842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2" idx="2"/>
          </p:cNvCxnSpPr>
          <p:nvPr/>
        </p:nvCxnSpPr>
        <p:spPr>
          <a:xfrm flipH="1">
            <a:off x="2629034" y="1646366"/>
            <a:ext cx="832435" cy="1134140"/>
          </a:xfrm>
          <a:prstGeom prst="straightConnector1">
            <a:avLst/>
          </a:prstGeom>
          <a:ln w="19050" cmpd="sng">
            <a:solidFill>
              <a:srgbClr val="E6842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709131" y="1646366"/>
            <a:ext cx="752338" cy="1533573"/>
          </a:xfrm>
          <a:prstGeom prst="straightConnector1">
            <a:avLst/>
          </a:prstGeom>
          <a:ln w="19050" cmpd="sng">
            <a:solidFill>
              <a:srgbClr val="E6842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2" idx="2"/>
            <a:endCxn id="6" idx="7"/>
          </p:cNvCxnSpPr>
          <p:nvPr/>
        </p:nvCxnSpPr>
        <p:spPr>
          <a:xfrm flipH="1">
            <a:off x="2735685" y="1646366"/>
            <a:ext cx="725784" cy="1925329"/>
          </a:xfrm>
          <a:prstGeom prst="straightConnector1">
            <a:avLst/>
          </a:prstGeom>
          <a:ln w="19050" cmpd="sng"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1" idx="0"/>
          </p:cNvCxnSpPr>
          <p:nvPr/>
        </p:nvCxnSpPr>
        <p:spPr>
          <a:xfrm flipH="1" flipV="1">
            <a:off x="2490693" y="4024977"/>
            <a:ext cx="1209950" cy="1355532"/>
          </a:xfrm>
          <a:prstGeom prst="straightConnector1">
            <a:avLst/>
          </a:prstGeom>
          <a:ln w="19050" cmpd="sng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32052" y="5380509"/>
            <a:ext cx="1137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nucleus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60758" y="1277034"/>
            <a:ext cx="180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Century Gothic"/>
                <a:cs typeface="Century Gothic"/>
              </a:rPr>
              <a:t>energy levels</a:t>
            </a:r>
            <a:endParaRPr lang="en-US" dirty="0">
              <a:solidFill>
                <a:schemeClr val="accent3"/>
              </a:solidFill>
              <a:latin typeface="Century Gothic"/>
              <a:cs typeface="Century Gothic"/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9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1652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electron configuration for the following elements: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Calcium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Bromine (Br)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Nitrogen (N)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Antimony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Rubidium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Iron (Fe)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5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11511" y="1519385"/>
            <a:ext cx="7780264" cy="4995214"/>
            <a:chOff x="457200" y="1152072"/>
            <a:chExt cx="7996581" cy="5457487"/>
          </a:xfrm>
        </p:grpSpPr>
        <p:grpSp>
          <p:nvGrpSpPr>
            <p:cNvPr id="12" name="Group 11"/>
            <p:cNvGrpSpPr/>
            <p:nvPr/>
          </p:nvGrpSpPr>
          <p:grpSpPr>
            <a:xfrm>
              <a:off x="457200" y="1152072"/>
              <a:ext cx="7996581" cy="5457487"/>
              <a:chOff x="457200" y="1152072"/>
              <a:chExt cx="7996581" cy="545748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57200" y="1152072"/>
                <a:ext cx="7996581" cy="4881757"/>
                <a:chOff x="457200" y="1250849"/>
                <a:chExt cx="7996581" cy="4881757"/>
              </a:xfrm>
            </p:grpSpPr>
            <p:grpSp>
              <p:nvGrpSpPr>
                <p:cNvPr id="32" name="Group 31"/>
                <p:cNvGrpSpPr/>
                <p:nvPr/>
              </p:nvGrpSpPr>
              <p:grpSpPr>
                <a:xfrm>
                  <a:off x="457200" y="1250849"/>
                  <a:ext cx="7996581" cy="4037912"/>
                  <a:chOff x="457200" y="1250849"/>
                  <a:chExt cx="7996581" cy="4037912"/>
                </a:xfrm>
              </p:grpSpPr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457200" y="1250849"/>
                    <a:ext cx="7994571" cy="3459356"/>
                    <a:chOff x="457200" y="1250849"/>
                    <a:chExt cx="7994571" cy="3459356"/>
                  </a:xfrm>
                </p:grpSpPr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457200" y="1250849"/>
                      <a:ext cx="7994571" cy="3459356"/>
                      <a:chOff x="375116" y="2728379"/>
                      <a:chExt cx="7994571" cy="3459356"/>
                    </a:xfrm>
                  </p:grpSpPr>
                  <p:grpSp>
                    <p:nvGrpSpPr>
                      <p:cNvPr id="72" name="Group 71"/>
                      <p:cNvGrpSpPr/>
                      <p:nvPr/>
                    </p:nvGrpSpPr>
                    <p:grpSpPr>
                      <a:xfrm>
                        <a:off x="375116" y="2728379"/>
                        <a:ext cx="7994571" cy="2888193"/>
                        <a:chOff x="375116" y="3191309"/>
                        <a:chExt cx="7994571" cy="2888193"/>
                      </a:xfrm>
                    </p:grpSpPr>
                    <p:grpSp>
                      <p:nvGrpSpPr>
                        <p:cNvPr id="92" name="Group 91"/>
                        <p:cNvGrpSpPr/>
                        <p:nvPr/>
                      </p:nvGrpSpPr>
                      <p:grpSpPr>
                        <a:xfrm>
                          <a:off x="375116" y="3191309"/>
                          <a:ext cx="7994571" cy="2888193"/>
                          <a:chOff x="375116" y="3191309"/>
                          <a:chExt cx="7994571" cy="2888193"/>
                        </a:xfrm>
                      </p:grpSpPr>
                      <p:sp>
                        <p:nvSpPr>
                          <p:cNvPr id="108" name="Rectangle 107"/>
                          <p:cNvSpPr/>
                          <p:nvPr/>
                        </p:nvSpPr>
                        <p:spPr>
                          <a:xfrm>
                            <a:off x="375930" y="319130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9" name="Rectangle 108"/>
                          <p:cNvSpPr/>
                          <p:nvPr/>
                        </p:nvSpPr>
                        <p:spPr>
                          <a:xfrm>
                            <a:off x="375116" y="376736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0" name="Rectangle 109"/>
                          <p:cNvSpPr/>
                          <p:nvPr/>
                        </p:nvSpPr>
                        <p:spPr>
                          <a:xfrm>
                            <a:off x="376225" y="4344349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1" name="Rectangle 110"/>
                          <p:cNvSpPr/>
                          <p:nvPr/>
                        </p:nvSpPr>
                        <p:spPr>
                          <a:xfrm>
                            <a:off x="376225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2" name="Rectangle 111"/>
                          <p:cNvSpPr/>
                          <p:nvPr/>
                        </p:nvSpPr>
                        <p:spPr>
                          <a:xfrm>
                            <a:off x="375116" y="5494165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3" name="Rectangle 112"/>
                          <p:cNvSpPr/>
                          <p:nvPr/>
                        </p:nvSpPr>
                        <p:spPr>
                          <a:xfrm>
                            <a:off x="820016" y="376829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4" name="Rectangle 113"/>
                          <p:cNvSpPr/>
                          <p:nvPr/>
                        </p:nvSpPr>
                        <p:spPr>
                          <a:xfrm>
                            <a:off x="820016" y="4343908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5" name="Rectangle 114"/>
                          <p:cNvSpPr/>
                          <p:nvPr/>
                        </p:nvSpPr>
                        <p:spPr>
                          <a:xfrm>
                            <a:off x="820016" y="4921330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rgbClr val="CFDCF0"/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6" name="Rectangle 115"/>
                          <p:cNvSpPr/>
                          <p:nvPr/>
                        </p:nvSpPr>
                        <p:spPr>
                          <a:xfrm>
                            <a:off x="820992" y="5501804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17" name="Rectangle 116"/>
                          <p:cNvSpPr/>
                          <p:nvPr/>
                        </p:nvSpPr>
                        <p:spPr>
                          <a:xfrm>
                            <a:off x="1264783" y="492063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118" name="Group 117"/>
                          <p:cNvGrpSpPr/>
                          <p:nvPr/>
                        </p:nvGrpSpPr>
                        <p:grpSpPr>
                          <a:xfrm>
                            <a:off x="1708574" y="4920137"/>
                            <a:ext cx="6661113" cy="580271"/>
                            <a:chOff x="1708574" y="4920137"/>
                            <a:chExt cx="6661113" cy="580271"/>
                          </a:xfrm>
                        </p:grpSpPr>
                        <p:sp>
                          <p:nvSpPr>
                            <p:cNvPr id="136" name="Rectangle 135"/>
                            <p:cNvSpPr/>
                            <p:nvPr/>
                          </p:nvSpPr>
                          <p:spPr>
                            <a:xfrm>
                              <a:off x="1708574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7" name="Rectangle 136"/>
                            <p:cNvSpPr/>
                            <p:nvPr/>
                          </p:nvSpPr>
                          <p:spPr>
                            <a:xfrm>
                              <a:off x="260010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8" name="Rectangle 137"/>
                            <p:cNvSpPr/>
                            <p:nvPr/>
                          </p:nvSpPr>
                          <p:spPr>
                            <a:xfrm>
                              <a:off x="304419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9" name="Rectangle 138"/>
                            <p:cNvSpPr/>
                            <p:nvPr/>
                          </p:nvSpPr>
                          <p:spPr>
                            <a:xfrm>
                              <a:off x="3487986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0" name="Rectangle 139"/>
                            <p:cNvSpPr/>
                            <p:nvPr/>
                          </p:nvSpPr>
                          <p:spPr>
                            <a:xfrm>
                              <a:off x="481935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1" name="Rectangle 140"/>
                            <p:cNvSpPr/>
                            <p:nvPr/>
                          </p:nvSpPr>
                          <p:spPr>
                            <a:xfrm>
                              <a:off x="5263150" y="492137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2" name="Rectangle 141"/>
                            <p:cNvSpPr/>
                            <p:nvPr/>
                          </p:nvSpPr>
                          <p:spPr>
                            <a:xfrm>
                              <a:off x="4375568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3" name="Rectangle 142"/>
                            <p:cNvSpPr/>
                            <p:nvPr/>
                          </p:nvSpPr>
                          <p:spPr>
                            <a:xfrm>
                              <a:off x="3931777" y="492088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4" name="Rectangle 143"/>
                            <p:cNvSpPr/>
                            <p:nvPr/>
                          </p:nvSpPr>
                          <p:spPr>
                            <a:xfrm>
                              <a:off x="2153342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5" name="Rectangle 144"/>
                            <p:cNvSpPr/>
                            <p:nvPr/>
                          </p:nvSpPr>
                          <p:spPr>
                            <a:xfrm>
                              <a:off x="5706941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6" name="Rectangle 145"/>
                            <p:cNvSpPr/>
                            <p:nvPr/>
                          </p:nvSpPr>
                          <p:spPr>
                            <a:xfrm>
                              <a:off x="6150732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7" name="Rectangle 146"/>
                            <p:cNvSpPr/>
                            <p:nvPr/>
                          </p:nvSpPr>
                          <p:spPr>
                            <a:xfrm>
                              <a:off x="6594523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>
                            <a:xfrm>
                              <a:off x="7038314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49" name="Rectangle 148"/>
                            <p:cNvSpPr/>
                            <p:nvPr/>
                          </p:nvSpPr>
                          <p:spPr>
                            <a:xfrm>
                              <a:off x="7482105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50" name="Rectangle 149"/>
                            <p:cNvSpPr/>
                            <p:nvPr/>
                          </p:nvSpPr>
                          <p:spPr>
                            <a:xfrm>
                              <a:off x="7925896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119" name="Rectangle 118"/>
                          <p:cNvSpPr/>
                          <p:nvPr/>
                        </p:nvSpPr>
                        <p:spPr>
                          <a:xfrm>
                            <a:off x="1264783" y="5498762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120" name="Group 119"/>
                          <p:cNvGrpSpPr/>
                          <p:nvPr/>
                        </p:nvGrpSpPr>
                        <p:grpSpPr>
                          <a:xfrm>
                            <a:off x="1708574" y="5499231"/>
                            <a:ext cx="6661113" cy="580271"/>
                            <a:chOff x="1708574" y="4920137"/>
                            <a:chExt cx="6661113" cy="580271"/>
                          </a:xfrm>
                        </p:grpSpPr>
                        <p:sp>
                          <p:nvSpPr>
                            <p:cNvPr id="121" name="Rectangle 120"/>
                            <p:cNvSpPr/>
                            <p:nvPr/>
                          </p:nvSpPr>
                          <p:spPr>
                            <a:xfrm>
                              <a:off x="1708574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2" name="Rectangle 121"/>
                            <p:cNvSpPr/>
                            <p:nvPr/>
                          </p:nvSpPr>
                          <p:spPr>
                            <a:xfrm>
                              <a:off x="260010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3" name="Rectangle 122"/>
                            <p:cNvSpPr/>
                            <p:nvPr/>
                          </p:nvSpPr>
                          <p:spPr>
                            <a:xfrm>
                              <a:off x="3044195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4" name="Rectangle 123"/>
                            <p:cNvSpPr/>
                            <p:nvPr/>
                          </p:nvSpPr>
                          <p:spPr>
                            <a:xfrm>
                              <a:off x="3487986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5" name="Rectangle 124"/>
                            <p:cNvSpPr/>
                            <p:nvPr/>
                          </p:nvSpPr>
                          <p:spPr>
                            <a:xfrm>
                              <a:off x="4819359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6" name="Rectangle 125"/>
                            <p:cNvSpPr/>
                            <p:nvPr/>
                          </p:nvSpPr>
                          <p:spPr>
                            <a:xfrm>
                              <a:off x="5263150" y="4921375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7" name="Rectangle 126"/>
                            <p:cNvSpPr/>
                            <p:nvPr/>
                          </p:nvSpPr>
                          <p:spPr>
                            <a:xfrm>
                              <a:off x="4375568" y="492342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8" name="Rectangle 127"/>
                            <p:cNvSpPr/>
                            <p:nvPr/>
                          </p:nvSpPr>
                          <p:spPr>
                            <a:xfrm>
                              <a:off x="3931777" y="4920889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9" name="Rectangle 128"/>
                            <p:cNvSpPr/>
                            <p:nvPr/>
                          </p:nvSpPr>
                          <p:spPr>
                            <a:xfrm>
                              <a:off x="2153342" y="4921330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0" name="Rectangle 129"/>
                            <p:cNvSpPr/>
                            <p:nvPr/>
                          </p:nvSpPr>
                          <p:spPr>
                            <a:xfrm>
                              <a:off x="5706941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1" name="Rectangle 130"/>
                            <p:cNvSpPr/>
                            <p:nvPr/>
                          </p:nvSpPr>
                          <p:spPr>
                            <a:xfrm>
                              <a:off x="6150732" y="4920632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2" name="Rectangle 131"/>
                            <p:cNvSpPr/>
                            <p:nvPr/>
                          </p:nvSpPr>
                          <p:spPr>
                            <a:xfrm>
                              <a:off x="6594523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3" name="Rectangle 132"/>
                            <p:cNvSpPr/>
                            <p:nvPr/>
                          </p:nvSpPr>
                          <p:spPr>
                            <a:xfrm>
                              <a:off x="7038314" y="4921781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4" name="Rectangle 133"/>
                            <p:cNvSpPr/>
                            <p:nvPr/>
                          </p:nvSpPr>
                          <p:spPr>
                            <a:xfrm>
                              <a:off x="7482105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5" name="Rectangle 134"/>
                            <p:cNvSpPr/>
                            <p:nvPr/>
                          </p:nvSpPr>
                          <p:spPr>
                            <a:xfrm>
                              <a:off x="7925896" y="4920137"/>
                              <a:ext cx="443791" cy="576981"/>
                            </a:xfrm>
                            <a:prstGeom prst="rect">
                              <a:avLst/>
                            </a:prstGeom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n>
                              <a:solidFill>
                                <a:schemeClr val="tx1"/>
                              </a:solidFill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93" name="Group 92"/>
                        <p:cNvGrpSpPr/>
                        <p:nvPr/>
                      </p:nvGrpSpPr>
                      <p:grpSpPr>
                        <a:xfrm>
                          <a:off x="5706941" y="4343156"/>
                          <a:ext cx="2662746" cy="580271"/>
                          <a:chOff x="5706941" y="4343156"/>
                          <a:chExt cx="2662746" cy="580271"/>
                        </a:xfrm>
                      </p:grpSpPr>
                      <p:sp>
                        <p:nvSpPr>
                          <p:cNvPr id="102" name="Rectangle 101"/>
                          <p:cNvSpPr/>
                          <p:nvPr/>
                        </p:nvSpPr>
                        <p:spPr>
                          <a:xfrm>
                            <a:off x="7925896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3" name="Rectangle 102"/>
                          <p:cNvSpPr/>
                          <p:nvPr/>
                        </p:nvSpPr>
                        <p:spPr>
                          <a:xfrm>
                            <a:off x="7482105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4" name="Rectangle 103"/>
                          <p:cNvSpPr/>
                          <p:nvPr/>
                        </p:nvSpPr>
                        <p:spPr>
                          <a:xfrm>
                            <a:off x="7038314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5" name="Rectangle 104"/>
                          <p:cNvSpPr/>
                          <p:nvPr/>
                        </p:nvSpPr>
                        <p:spPr>
                          <a:xfrm>
                            <a:off x="6594523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6" name="Rectangle 105"/>
                          <p:cNvSpPr/>
                          <p:nvPr/>
                        </p:nvSpPr>
                        <p:spPr>
                          <a:xfrm>
                            <a:off x="6150732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7" name="Rectangle 106"/>
                          <p:cNvSpPr/>
                          <p:nvPr/>
                        </p:nvSpPr>
                        <p:spPr>
                          <a:xfrm>
                            <a:off x="5706941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94" name="Group 93"/>
                        <p:cNvGrpSpPr/>
                        <p:nvPr/>
                      </p:nvGrpSpPr>
                      <p:grpSpPr>
                        <a:xfrm>
                          <a:off x="5706941" y="3762885"/>
                          <a:ext cx="2662746" cy="580271"/>
                          <a:chOff x="5706941" y="4343156"/>
                          <a:chExt cx="2662746" cy="580271"/>
                        </a:xfrm>
                      </p:grpSpPr>
                      <p:sp>
                        <p:nvSpPr>
                          <p:cNvPr id="96" name="Rectangle 95"/>
                          <p:cNvSpPr/>
                          <p:nvPr/>
                        </p:nvSpPr>
                        <p:spPr>
                          <a:xfrm>
                            <a:off x="7925896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7" name="Rectangle 96"/>
                          <p:cNvSpPr/>
                          <p:nvPr/>
                        </p:nvSpPr>
                        <p:spPr>
                          <a:xfrm>
                            <a:off x="7482105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8" name="Rectangle 97"/>
                          <p:cNvSpPr/>
                          <p:nvPr/>
                        </p:nvSpPr>
                        <p:spPr>
                          <a:xfrm>
                            <a:off x="7038314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9" name="Rectangle 98"/>
                          <p:cNvSpPr/>
                          <p:nvPr/>
                        </p:nvSpPr>
                        <p:spPr>
                          <a:xfrm>
                            <a:off x="6594523" y="434315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0" name="Rectangle 99"/>
                          <p:cNvSpPr/>
                          <p:nvPr/>
                        </p:nvSpPr>
                        <p:spPr>
                          <a:xfrm>
                            <a:off x="6150732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01" name="Rectangle 100"/>
                          <p:cNvSpPr/>
                          <p:nvPr/>
                        </p:nvSpPr>
                        <p:spPr>
                          <a:xfrm>
                            <a:off x="5706941" y="4346446"/>
                            <a:ext cx="443791" cy="576981"/>
                          </a:xfrm>
                          <a:prstGeom prst="rect">
                            <a:avLst/>
                          </a:prstGeom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95" name="Rectangle 94"/>
                        <p:cNvSpPr/>
                        <p:nvPr/>
                      </p:nvSpPr>
                      <p:spPr>
                        <a:xfrm>
                          <a:off x="7925896" y="319270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rgbClr val="CFDCF0"/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73" name="Group 72"/>
                      <p:cNvGrpSpPr/>
                      <p:nvPr/>
                    </p:nvGrpSpPr>
                    <p:grpSpPr>
                      <a:xfrm>
                        <a:off x="375116" y="5602398"/>
                        <a:ext cx="7994571" cy="585337"/>
                        <a:chOff x="375116" y="5602398"/>
                        <a:chExt cx="7994571" cy="585337"/>
                      </a:xfrm>
                    </p:grpSpPr>
                    <p:sp>
                      <p:nvSpPr>
                        <p:cNvPr id="74" name="Rectangle 73"/>
                        <p:cNvSpPr/>
                        <p:nvPr/>
                      </p:nvSpPr>
                      <p:spPr>
                        <a:xfrm>
                          <a:off x="375116" y="560239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5" name="Rectangle 74"/>
                        <p:cNvSpPr/>
                        <p:nvPr/>
                      </p:nvSpPr>
                      <p:spPr>
                        <a:xfrm>
                          <a:off x="820992" y="561003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6" name="Rectangle 75"/>
                        <p:cNvSpPr/>
                        <p:nvPr/>
                      </p:nvSpPr>
                      <p:spPr>
                        <a:xfrm>
                          <a:off x="1264783" y="5606995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7" name="Rectangle 76"/>
                        <p:cNvSpPr/>
                        <p:nvPr/>
                      </p:nvSpPr>
                      <p:spPr>
                        <a:xfrm>
                          <a:off x="1708574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" name="Rectangle 77"/>
                        <p:cNvSpPr/>
                        <p:nvPr/>
                      </p:nvSpPr>
                      <p:spPr>
                        <a:xfrm>
                          <a:off x="2600109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9" name="Rectangle 78"/>
                        <p:cNvSpPr/>
                        <p:nvPr/>
                      </p:nvSpPr>
                      <p:spPr>
                        <a:xfrm>
                          <a:off x="3044195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" name="Rectangle 79"/>
                        <p:cNvSpPr/>
                        <p:nvPr/>
                      </p:nvSpPr>
                      <p:spPr>
                        <a:xfrm>
                          <a:off x="3487986" y="561075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1" name="Rectangle 80"/>
                        <p:cNvSpPr/>
                        <p:nvPr/>
                      </p:nvSpPr>
                      <p:spPr>
                        <a:xfrm>
                          <a:off x="4819359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2" name="Rectangle 81"/>
                        <p:cNvSpPr/>
                        <p:nvPr/>
                      </p:nvSpPr>
                      <p:spPr>
                        <a:xfrm>
                          <a:off x="5263150" y="5608702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3" name="Rectangle 82"/>
                        <p:cNvSpPr/>
                        <p:nvPr/>
                      </p:nvSpPr>
                      <p:spPr>
                        <a:xfrm>
                          <a:off x="4375568" y="561075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4" name="Rectangle 83"/>
                        <p:cNvSpPr/>
                        <p:nvPr/>
                      </p:nvSpPr>
                      <p:spPr>
                        <a:xfrm>
                          <a:off x="3931777" y="5608216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5" name="Rectangle 84"/>
                        <p:cNvSpPr/>
                        <p:nvPr/>
                      </p:nvSpPr>
                      <p:spPr>
                        <a:xfrm>
                          <a:off x="2153342" y="560865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6" name="Rectangle 85"/>
                        <p:cNvSpPr/>
                        <p:nvPr/>
                      </p:nvSpPr>
                      <p:spPr>
                        <a:xfrm>
                          <a:off x="5706941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7" name="Rectangle 86"/>
                        <p:cNvSpPr/>
                        <p:nvPr/>
                      </p:nvSpPr>
                      <p:spPr>
                        <a:xfrm>
                          <a:off x="6150732" y="5607959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8" name="Rectangle 87"/>
                        <p:cNvSpPr/>
                        <p:nvPr/>
                      </p:nvSpPr>
                      <p:spPr>
                        <a:xfrm>
                          <a:off x="6594523" y="56091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9" name="Rectangle 88"/>
                        <p:cNvSpPr/>
                        <p:nvPr/>
                      </p:nvSpPr>
                      <p:spPr>
                        <a:xfrm>
                          <a:off x="7038314" y="5609108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0" name="Rectangle 89"/>
                        <p:cNvSpPr/>
                        <p:nvPr/>
                      </p:nvSpPr>
                      <p:spPr>
                        <a:xfrm>
                          <a:off x="7925896" y="5607464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1" name="Rectangle 90"/>
                        <p:cNvSpPr/>
                        <p:nvPr/>
                      </p:nvSpPr>
                      <p:spPr>
                        <a:xfrm>
                          <a:off x="7482105" y="5610527"/>
                          <a:ext cx="443791" cy="576981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5789025" y="1822425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6232816" y="2405986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6682828" y="2976724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>
                      <a:off x="7120398" y="3553448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>
                      <a:off x="7564189" y="4124868"/>
                      <a:ext cx="0" cy="576981"/>
                    </a:xfrm>
                    <a:prstGeom prst="line">
                      <a:avLst/>
                    </a:prstGeom>
                    <a:ln w="38100" cmpd="sng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8" name="Rectangle 47"/>
                  <p:cNvSpPr/>
                  <p:nvPr/>
                </p:nvSpPr>
                <p:spPr>
                  <a:xfrm>
                    <a:off x="459210" y="4703424"/>
                    <a:ext cx="443791" cy="576981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905086" y="4711063"/>
                    <a:ext cx="443791" cy="576981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1348877" y="4708021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>
                  <a:xfrm>
                    <a:off x="1792668" y="4709683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2684203" y="4708985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3128289" y="4709683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3572080" y="4711780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4903453" y="4708985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5347244" y="4709728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4459662" y="4711780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4015871" y="4709242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2237436" y="4709683"/>
                    <a:ext cx="443791" cy="576981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5791035" y="470898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>
                    <a:off x="6234826" y="4708985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>
                  <a:xfrm>
                    <a:off x="6678617" y="4710134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7122408" y="4710134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8009990" y="4708490"/>
                    <a:ext cx="443791" cy="576981"/>
                  </a:xfrm>
                  <a:prstGeom prst="rect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>
                  <a:xfrm>
                    <a:off x="7566199" y="4711553"/>
                    <a:ext cx="443791" cy="576981"/>
                  </a:xfrm>
                  <a:prstGeom prst="rect">
                    <a:avLst/>
                  </a:prstGeom>
                  <a:solidFill>
                    <a:srgbClr val="E3F2C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" name="Rectangle 32"/>
                <p:cNvSpPr/>
                <p:nvPr/>
              </p:nvSpPr>
              <p:spPr>
                <a:xfrm>
                  <a:off x="1346792" y="5547269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792668" y="5554908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2236459" y="5551866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680250" y="5553528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571785" y="5552830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015871" y="5553528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59662" y="5555625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5791035" y="5552830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6234826" y="5553573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5347244" y="5555625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4903453" y="5553087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3125018" y="5553528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678617" y="5552830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122408" y="5552830"/>
                  <a:ext cx="443791" cy="576981"/>
                </a:xfrm>
                <a:prstGeom prst="rect">
                  <a:avLst/>
                </a:prstGeom>
                <a:solidFill>
                  <a:srgbClr val="FFB5FB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1343971" y="6024222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89847" y="6031861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233638" y="6028819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677429" y="6030481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68964" y="6029783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013050" y="6030481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56841" y="6032578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788214" y="6029783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232005" y="6030526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344423" y="6032578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900632" y="6030040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122197" y="6030481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675796" y="6029783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119587" y="6029783"/>
                <a:ext cx="443791" cy="576981"/>
              </a:xfrm>
              <a:prstGeom prst="rect">
                <a:avLst/>
              </a:prstGeom>
              <a:solidFill>
                <a:srgbClr val="FFB5FB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5788214" y="2300629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236216" y="2877947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682828" y="3454538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116766" y="4033730"/>
              <a:ext cx="446612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1"/>
            <a:ext cx="8229600" cy="1101652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7037" y="3200127"/>
            <a:ext cx="4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04040"/>
                </a:solidFill>
                <a:latin typeface="+mj-lt"/>
              </a:rPr>
              <a:t>a.</a:t>
            </a:r>
            <a:endParaRPr lang="en-US" sz="2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790" y="3700739"/>
            <a:ext cx="4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04040"/>
                </a:solidFill>
                <a:latin typeface="+mj-lt"/>
              </a:rPr>
              <a:t>e</a:t>
            </a:r>
            <a:r>
              <a:rPr lang="en-US" sz="2000" b="1" dirty="0" smtClean="0">
                <a:solidFill>
                  <a:srgbClr val="404040"/>
                </a:solidFill>
                <a:latin typeface="+mj-lt"/>
              </a:rPr>
              <a:t>.</a:t>
            </a:r>
            <a:endParaRPr lang="en-US" sz="2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3433" y="3736349"/>
            <a:ext cx="4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04040"/>
                </a:solidFill>
                <a:latin typeface="+mj-lt"/>
              </a:rPr>
              <a:t>d</a:t>
            </a:r>
            <a:r>
              <a:rPr lang="en-US" sz="2000" b="1" dirty="0" smtClean="0">
                <a:solidFill>
                  <a:srgbClr val="404040"/>
                </a:solidFill>
                <a:latin typeface="+mj-lt"/>
              </a:rPr>
              <a:t>.</a:t>
            </a:r>
            <a:endParaRPr lang="en-US" sz="2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8519" y="2170544"/>
            <a:ext cx="4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3679" y="3218452"/>
            <a:ext cx="4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04040"/>
                </a:solidFill>
                <a:latin typeface="+mj-lt"/>
              </a:rPr>
              <a:t>b</a:t>
            </a:r>
            <a:r>
              <a:rPr lang="en-US" sz="2000" b="1" dirty="0" smtClean="0">
                <a:solidFill>
                  <a:srgbClr val="404040"/>
                </a:solidFill>
                <a:latin typeface="+mj-lt"/>
              </a:rPr>
              <a:t>.</a:t>
            </a:r>
            <a:endParaRPr lang="en-US" sz="2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2668" y="3205669"/>
            <a:ext cx="4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04040"/>
                </a:solidFill>
                <a:latin typeface="+mj-lt"/>
              </a:rPr>
              <a:t>f.</a:t>
            </a:r>
            <a:endParaRPr lang="en-US" sz="2000" b="1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9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"/>
            <a:ext cx="8229600" cy="1101652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tx2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3p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Br: </a:t>
            </a:r>
            <a:r>
              <a:rPr lang="en-US" dirty="0" smtClean="0">
                <a:solidFill>
                  <a:schemeClr val="tx2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3p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3d</a:t>
            </a:r>
            <a:r>
              <a:rPr lang="en-US" baseline="30000" dirty="0" smtClean="0">
                <a:solidFill>
                  <a:srgbClr val="2CA5C3"/>
                </a:solidFill>
              </a:rPr>
              <a:t>10</a:t>
            </a:r>
            <a:r>
              <a:rPr lang="en-US" dirty="0" smtClean="0">
                <a:solidFill>
                  <a:srgbClr val="63891F"/>
                </a:solidFill>
              </a:rPr>
              <a:t>4p</a:t>
            </a:r>
            <a:r>
              <a:rPr lang="en-US" baseline="30000" dirty="0" smtClean="0">
                <a:solidFill>
                  <a:srgbClr val="2CA5C3"/>
                </a:solidFill>
              </a:rPr>
              <a:t>5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N: </a:t>
            </a:r>
            <a:r>
              <a:rPr lang="en-US" dirty="0" smtClean="0">
                <a:solidFill>
                  <a:srgbClr val="2F5897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 pitchFamily="34" charset="0"/>
              <a:buAutoNum type="alphaL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2F5897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3p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E68422"/>
                </a:solidFill>
              </a:rPr>
              <a:t>3d</a:t>
            </a:r>
            <a:r>
              <a:rPr lang="en-US" baseline="30000" dirty="0" smtClean="0">
                <a:solidFill>
                  <a:srgbClr val="2CA5C3"/>
                </a:solidFill>
              </a:rPr>
              <a:t>10</a:t>
            </a:r>
            <a:r>
              <a:rPr lang="en-US" dirty="0" smtClean="0">
                <a:solidFill>
                  <a:srgbClr val="63891F"/>
                </a:solidFill>
              </a:rPr>
              <a:t>4p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5s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E68422"/>
                </a:solidFill>
              </a:rPr>
              <a:t>4d</a:t>
            </a:r>
            <a:r>
              <a:rPr lang="en-US" baseline="30000" dirty="0" smtClean="0">
                <a:solidFill>
                  <a:srgbClr val="2CA5C3"/>
                </a:solidFill>
              </a:rPr>
              <a:t>10</a:t>
            </a:r>
            <a:r>
              <a:rPr lang="en-US" dirty="0" smtClean="0">
                <a:solidFill>
                  <a:srgbClr val="63891F"/>
                </a:solidFill>
              </a:rPr>
              <a:t>5p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</a:p>
          <a:p>
            <a:pPr marL="457200" indent="-457200">
              <a:buFont typeface="Arial" pitchFamily="34" charset="0"/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2F5897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3p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E68422"/>
                </a:solidFill>
              </a:rPr>
              <a:t>3d</a:t>
            </a:r>
            <a:r>
              <a:rPr lang="en-US" baseline="30000" dirty="0" smtClean="0">
                <a:solidFill>
                  <a:srgbClr val="2CA5C3"/>
                </a:solidFill>
              </a:rPr>
              <a:t>10</a:t>
            </a:r>
            <a:r>
              <a:rPr lang="en-US" dirty="0" smtClean="0">
                <a:solidFill>
                  <a:srgbClr val="63891F"/>
                </a:solidFill>
              </a:rPr>
              <a:t>4p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5s</a:t>
            </a:r>
            <a:r>
              <a:rPr lang="en-US" baseline="30000" dirty="0" smtClean="0">
                <a:solidFill>
                  <a:srgbClr val="2CA5C3"/>
                </a:solidFill>
              </a:rPr>
              <a:t>1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Fe: </a:t>
            </a:r>
            <a:r>
              <a:rPr lang="en-US" dirty="0" smtClean="0">
                <a:solidFill>
                  <a:srgbClr val="2F5897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3p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E68422"/>
                </a:solidFill>
              </a:rPr>
              <a:t>3d</a:t>
            </a:r>
            <a:r>
              <a:rPr lang="en-US" baseline="30000" dirty="0">
                <a:solidFill>
                  <a:srgbClr val="2CA5C3"/>
                </a:solidFill>
              </a:rPr>
              <a:t>6</a:t>
            </a:r>
            <a:endParaRPr lang="en-US" dirty="0">
              <a:solidFill>
                <a:srgbClr val="2CA5C3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8"/>
            <a:ext cx="8229600" cy="1101652"/>
          </a:xfrm>
        </p:spPr>
        <p:txBody>
          <a:bodyPr/>
          <a:lstStyle/>
          <a:p>
            <a:r>
              <a:rPr lang="en-US" dirty="0" smtClean="0"/>
              <a:t>Shorthand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 on the idea of “full shells”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full row is a full shell (end in group 18 with noble gases)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Shorthand notation is also called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noble gas notation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Calcium goes from </a:t>
            </a:r>
            <a:r>
              <a:rPr lang="en-US" dirty="0" smtClean="0">
                <a:solidFill>
                  <a:schemeClr val="tx2"/>
                </a:solidFill>
              </a:rPr>
              <a:t>1s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3p</a:t>
            </a:r>
            <a:r>
              <a:rPr lang="en-US" baseline="30000" dirty="0" smtClean="0">
                <a:solidFill>
                  <a:srgbClr val="2CA5C3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rgbClr val="7600FF"/>
                </a:solidFill>
              </a:rPr>
              <a:t>[</a:t>
            </a:r>
            <a:r>
              <a:rPr lang="en-US" dirty="0" err="1" smtClean="0">
                <a:solidFill>
                  <a:srgbClr val="7600FF"/>
                </a:solidFill>
              </a:rPr>
              <a:t>Ar</a:t>
            </a:r>
            <a:r>
              <a:rPr lang="en-US" dirty="0" smtClean="0">
                <a:solidFill>
                  <a:srgbClr val="7600FF"/>
                </a:solidFill>
              </a:rPr>
              <a:t>]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is the last noble gas before Calcium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Its electron configuration is </a:t>
            </a:r>
            <a:r>
              <a:rPr lang="en-US" sz="1800" dirty="0" smtClean="0">
                <a:solidFill>
                  <a:schemeClr val="tx2"/>
                </a:solidFill>
              </a:rPr>
              <a:t>1s</a:t>
            </a:r>
            <a:r>
              <a:rPr lang="en-US" sz="1800" baseline="30000" dirty="0" smtClean="0">
                <a:solidFill>
                  <a:srgbClr val="2CA5C3"/>
                </a:solidFill>
              </a:rPr>
              <a:t>2</a:t>
            </a:r>
            <a:r>
              <a:rPr lang="en-US" sz="1800" dirty="0" smtClean="0">
                <a:solidFill>
                  <a:srgbClr val="2F5897"/>
                </a:solidFill>
              </a:rPr>
              <a:t>2s</a:t>
            </a:r>
            <a:r>
              <a:rPr lang="en-US" sz="1800" baseline="30000" dirty="0" smtClean="0">
                <a:solidFill>
                  <a:srgbClr val="2CA5C3"/>
                </a:solidFill>
              </a:rPr>
              <a:t>2</a:t>
            </a:r>
            <a:r>
              <a:rPr lang="en-US" sz="1800" dirty="0" smtClean="0">
                <a:solidFill>
                  <a:schemeClr val="accent5"/>
                </a:solidFill>
              </a:rPr>
              <a:t>2p</a:t>
            </a:r>
            <a:r>
              <a:rPr lang="en-US" sz="1800" baseline="30000" dirty="0" smtClean="0">
                <a:solidFill>
                  <a:srgbClr val="2CA5C3"/>
                </a:solidFill>
              </a:rPr>
              <a:t>6</a:t>
            </a:r>
            <a:r>
              <a:rPr lang="en-US" sz="1800" dirty="0" smtClean="0">
                <a:solidFill>
                  <a:srgbClr val="2F5897"/>
                </a:solidFill>
              </a:rPr>
              <a:t>3s</a:t>
            </a:r>
            <a:r>
              <a:rPr lang="en-US" sz="1800" baseline="30000" dirty="0" smtClean="0">
                <a:solidFill>
                  <a:srgbClr val="2CA5C3"/>
                </a:solidFill>
              </a:rPr>
              <a:t>2</a:t>
            </a:r>
            <a:r>
              <a:rPr lang="en-US" sz="1800" dirty="0" smtClean="0">
                <a:solidFill>
                  <a:srgbClr val="63891F"/>
                </a:solidFill>
              </a:rPr>
              <a:t>3p</a:t>
            </a:r>
            <a:r>
              <a:rPr lang="en-US" sz="1800" baseline="30000" dirty="0" smtClean="0">
                <a:solidFill>
                  <a:srgbClr val="2CA5C3"/>
                </a:solidFill>
              </a:rPr>
              <a:t>6</a:t>
            </a:r>
          </a:p>
          <a:p>
            <a:endParaRPr lang="en-US" dirty="0" smtClean="0">
              <a:solidFill>
                <a:srgbClr val="7600FF"/>
              </a:solidFill>
            </a:endParaRPr>
          </a:p>
          <a:p>
            <a:r>
              <a:rPr lang="en-US" dirty="0" smtClean="0">
                <a:solidFill>
                  <a:srgbClr val="7600FF"/>
                </a:solidFill>
              </a:rPr>
              <a:t>1s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2s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2p</a:t>
            </a:r>
            <a:r>
              <a:rPr lang="en-US" baseline="30000" dirty="0" smtClean="0">
                <a:solidFill>
                  <a:srgbClr val="7600FF"/>
                </a:solidFill>
              </a:rPr>
              <a:t>6</a:t>
            </a:r>
            <a:r>
              <a:rPr lang="en-US" dirty="0" smtClean="0">
                <a:solidFill>
                  <a:srgbClr val="7600FF"/>
                </a:solidFill>
              </a:rPr>
              <a:t>3s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3p</a:t>
            </a:r>
            <a:r>
              <a:rPr lang="en-US" baseline="30000" dirty="0" smtClean="0">
                <a:solidFill>
                  <a:srgbClr val="7600FF"/>
                </a:solidFill>
              </a:rPr>
              <a:t>6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b="1" dirty="0">
                <a:solidFill>
                  <a:srgbClr val="7600FF"/>
                </a:solidFill>
              </a:rPr>
              <a:t>[</a:t>
            </a:r>
            <a:r>
              <a:rPr lang="en-US" b="1" dirty="0" err="1">
                <a:solidFill>
                  <a:srgbClr val="7600FF"/>
                </a:solidFill>
              </a:rPr>
              <a:t>Ar</a:t>
            </a:r>
            <a:r>
              <a:rPr lang="en-US" b="1" dirty="0" smtClean="0">
                <a:solidFill>
                  <a:srgbClr val="7600FF"/>
                </a:solidFill>
              </a:rPr>
              <a:t>]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the same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"/>
            <a:ext cx="8229600" cy="1101652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out the shorthand notations for the other 5 elements from example 3.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Bromine (Br)</a:t>
            </a:r>
          </a:p>
          <a:p>
            <a:pPr marL="457200" indent="-457200">
              <a:buAutoNum type="alphaLcPeriod" startAt="2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Nitrogen (N)</a:t>
            </a:r>
          </a:p>
          <a:p>
            <a:pPr marL="457200" indent="-457200">
              <a:buAutoNum type="alphaLcPeriod" startAt="2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Antimony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buAutoNum type="alphaLcPeriod" startAt="2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Rubidium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457200" indent="-457200">
              <a:buAutoNum type="alphaLcPeriod" startAt="2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Iron (Fe)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1652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dirty="0">
                <a:solidFill>
                  <a:srgbClr val="404040"/>
                </a:solidFill>
              </a:rPr>
              <a:t>Br: </a:t>
            </a:r>
            <a:r>
              <a:rPr lang="en-US" dirty="0" smtClean="0">
                <a:solidFill>
                  <a:srgbClr val="7600FF"/>
                </a:solidFill>
              </a:rPr>
              <a:t>1s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2s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2p</a:t>
            </a:r>
            <a:r>
              <a:rPr lang="en-US" baseline="30000" dirty="0" smtClean="0">
                <a:solidFill>
                  <a:srgbClr val="7600FF"/>
                </a:solidFill>
              </a:rPr>
              <a:t>6</a:t>
            </a:r>
            <a:r>
              <a:rPr lang="en-US" dirty="0" smtClean="0">
                <a:solidFill>
                  <a:srgbClr val="7600FF"/>
                </a:solidFill>
              </a:rPr>
              <a:t>3s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3p</a:t>
            </a:r>
            <a:r>
              <a:rPr lang="en-US" baseline="30000" dirty="0" smtClean="0">
                <a:solidFill>
                  <a:srgbClr val="7600FF"/>
                </a:solidFill>
              </a:rPr>
              <a:t>6</a:t>
            </a:r>
            <a:r>
              <a:rPr lang="en-US" dirty="0">
                <a:solidFill>
                  <a:srgbClr val="2F5897"/>
                </a:solidFill>
              </a:rPr>
              <a:t>4s</a:t>
            </a:r>
            <a:r>
              <a:rPr lang="en-US" baseline="30000" dirty="0">
                <a:solidFill>
                  <a:srgbClr val="2CA5C3"/>
                </a:solidFill>
              </a:rPr>
              <a:t>2</a:t>
            </a:r>
            <a:r>
              <a:rPr lang="en-US" dirty="0">
                <a:solidFill>
                  <a:schemeClr val="accent3"/>
                </a:solidFill>
              </a:rPr>
              <a:t>3d</a:t>
            </a:r>
            <a:r>
              <a:rPr lang="en-US" baseline="30000" dirty="0">
                <a:solidFill>
                  <a:srgbClr val="2CA5C3"/>
                </a:solidFill>
              </a:rPr>
              <a:t>10</a:t>
            </a:r>
            <a:r>
              <a:rPr lang="en-US" dirty="0">
                <a:solidFill>
                  <a:srgbClr val="63891F"/>
                </a:solidFill>
              </a:rPr>
              <a:t>4p</a:t>
            </a:r>
            <a:r>
              <a:rPr lang="en-US" baseline="30000" dirty="0">
                <a:solidFill>
                  <a:srgbClr val="2CA5C3"/>
                </a:solidFill>
              </a:rPr>
              <a:t>5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is </a:t>
            </a:r>
            <a:r>
              <a:rPr lang="en-US" dirty="0" smtClean="0">
                <a:solidFill>
                  <a:srgbClr val="7600FF"/>
                </a:solidFill>
              </a:rPr>
              <a:t>[</a:t>
            </a:r>
            <a:r>
              <a:rPr lang="en-US" dirty="0" err="1" smtClean="0">
                <a:solidFill>
                  <a:srgbClr val="7600FF"/>
                </a:solidFill>
              </a:rPr>
              <a:t>Ar</a:t>
            </a:r>
            <a:r>
              <a:rPr lang="en-US" dirty="0" smtClean="0">
                <a:solidFill>
                  <a:srgbClr val="7600FF"/>
                </a:solidFill>
              </a:rPr>
              <a:t>]</a:t>
            </a:r>
            <a:r>
              <a:rPr lang="en-US" dirty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3d</a:t>
            </a:r>
            <a:r>
              <a:rPr lang="en-US" baseline="30000" dirty="0" smtClean="0">
                <a:solidFill>
                  <a:srgbClr val="2CA5C3"/>
                </a:solidFill>
              </a:rPr>
              <a:t>10</a:t>
            </a:r>
            <a:r>
              <a:rPr lang="en-US" dirty="0" smtClean="0">
                <a:solidFill>
                  <a:srgbClr val="63891F"/>
                </a:solidFill>
              </a:rPr>
              <a:t>4p</a:t>
            </a:r>
            <a:r>
              <a:rPr lang="en-US" baseline="30000" dirty="0" smtClean="0">
                <a:solidFill>
                  <a:srgbClr val="2CA5C3"/>
                </a:solidFill>
              </a:rPr>
              <a:t>5</a:t>
            </a:r>
          </a:p>
          <a:p>
            <a:pPr marL="457200" indent="-457200">
              <a:buFont typeface="+mj-lt"/>
              <a:buAutoNum type="alphaLcPeriod" startAt="2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 startAt="2"/>
            </a:pPr>
            <a:r>
              <a:rPr lang="en-US" dirty="0">
                <a:solidFill>
                  <a:srgbClr val="404040"/>
                </a:solidFill>
              </a:rPr>
              <a:t>N: </a:t>
            </a:r>
            <a:r>
              <a:rPr lang="en-US" dirty="0" smtClean="0">
                <a:solidFill>
                  <a:srgbClr val="7600FF"/>
                </a:solidFill>
              </a:rPr>
              <a:t>1s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>
                <a:solidFill>
                  <a:srgbClr val="2F5897"/>
                </a:solidFill>
              </a:rPr>
              <a:t>2s</a:t>
            </a:r>
            <a:r>
              <a:rPr lang="en-US" baseline="30000" dirty="0">
                <a:solidFill>
                  <a:srgbClr val="2CA5C3"/>
                </a:solidFill>
              </a:rPr>
              <a:t>2</a:t>
            </a:r>
            <a:r>
              <a:rPr lang="en-US" dirty="0">
                <a:solidFill>
                  <a:srgbClr val="63891F"/>
                </a:solidFill>
              </a:rPr>
              <a:t>2p</a:t>
            </a:r>
            <a:r>
              <a:rPr lang="en-US" baseline="30000" dirty="0">
                <a:solidFill>
                  <a:srgbClr val="2CA5C3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is </a:t>
            </a:r>
            <a:r>
              <a:rPr lang="en-US" dirty="0" smtClean="0">
                <a:solidFill>
                  <a:srgbClr val="7600FF"/>
                </a:solidFill>
              </a:rPr>
              <a:t>[He</a:t>
            </a:r>
            <a:r>
              <a:rPr lang="en-US" dirty="0" smtClean="0">
                <a:solidFill>
                  <a:srgbClr val="7600FF"/>
                </a:solidFill>
              </a:rPr>
              <a:t>]</a:t>
            </a:r>
            <a:r>
              <a:rPr lang="en-US" dirty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rgbClr val="2F5897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63891F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</a:p>
          <a:p>
            <a:pPr marL="457200" indent="-457200">
              <a:buAutoNum type="alphaLcPeriod" startAt="2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Arial" pitchFamily="34" charset="0"/>
              <a:buAutoNum type="alphaLcPeriod" startAt="2"/>
            </a:pPr>
            <a:r>
              <a:rPr lang="en-US" dirty="0" err="1">
                <a:solidFill>
                  <a:srgbClr val="404040"/>
                </a:solidFill>
              </a:rPr>
              <a:t>Sb</a:t>
            </a:r>
            <a:r>
              <a:rPr lang="en-US" dirty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7600FF"/>
                </a:solidFill>
              </a:rPr>
              <a:t>[Kr</a:t>
            </a:r>
            <a:r>
              <a:rPr lang="en-US" dirty="0" smtClean="0">
                <a:solidFill>
                  <a:srgbClr val="7600FF"/>
                </a:solidFill>
              </a:rPr>
              <a:t>]</a:t>
            </a:r>
            <a:r>
              <a:rPr lang="en-US" dirty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rgbClr val="2F5897"/>
                </a:solidFill>
              </a:rPr>
              <a:t>5s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E68422"/>
                </a:solidFill>
              </a:rPr>
              <a:t>4d</a:t>
            </a:r>
            <a:r>
              <a:rPr lang="en-US" baseline="30000" dirty="0" smtClean="0">
                <a:solidFill>
                  <a:srgbClr val="2CA5C3"/>
                </a:solidFill>
              </a:rPr>
              <a:t>10</a:t>
            </a:r>
            <a:r>
              <a:rPr lang="en-US" dirty="0" smtClean="0">
                <a:solidFill>
                  <a:srgbClr val="63891F"/>
                </a:solidFill>
              </a:rPr>
              <a:t>5p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</a:p>
          <a:p>
            <a:pPr marL="457200" indent="-457200">
              <a:buFont typeface="Arial" pitchFamily="34" charset="0"/>
              <a:buAutoNum type="alphaLcPeriod" startAt="2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 startAt="2"/>
            </a:pPr>
            <a:r>
              <a:rPr lang="en-US" dirty="0" err="1">
                <a:solidFill>
                  <a:srgbClr val="404040"/>
                </a:solidFill>
              </a:rPr>
              <a:t>Rb</a:t>
            </a:r>
            <a:r>
              <a:rPr lang="en-US" dirty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7600FF"/>
                </a:solidFill>
              </a:rPr>
              <a:t>[Kr</a:t>
            </a:r>
            <a:r>
              <a:rPr lang="en-US" dirty="0" smtClean="0">
                <a:solidFill>
                  <a:srgbClr val="7600FF"/>
                </a:solidFill>
              </a:rPr>
              <a:t>]</a:t>
            </a:r>
            <a:r>
              <a:rPr lang="en-US" dirty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rgbClr val="2F5897"/>
                </a:solidFill>
              </a:rPr>
              <a:t>5s</a:t>
            </a:r>
            <a:r>
              <a:rPr lang="en-US" baseline="30000" dirty="0">
                <a:solidFill>
                  <a:srgbClr val="2CA5C3"/>
                </a:solidFill>
              </a:rPr>
              <a:t>1</a:t>
            </a:r>
            <a:endParaRPr lang="en-US" baseline="30000" dirty="0" smtClean="0">
              <a:solidFill>
                <a:srgbClr val="2CA5C3"/>
              </a:solidFill>
            </a:endParaRPr>
          </a:p>
          <a:p>
            <a:pPr marL="457200" indent="-457200">
              <a:buAutoNum type="alphaLcPeriod" startAt="2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 startAt="2"/>
            </a:pPr>
            <a:r>
              <a:rPr lang="en-US" dirty="0">
                <a:solidFill>
                  <a:srgbClr val="404040"/>
                </a:solidFill>
              </a:rPr>
              <a:t>Fe: </a:t>
            </a:r>
            <a:r>
              <a:rPr lang="en-US" dirty="0" smtClean="0">
                <a:solidFill>
                  <a:srgbClr val="7600FF"/>
                </a:solidFill>
              </a:rPr>
              <a:t>[</a:t>
            </a:r>
            <a:r>
              <a:rPr lang="en-US" dirty="0" err="1" smtClean="0">
                <a:solidFill>
                  <a:srgbClr val="7600FF"/>
                </a:solidFill>
              </a:rPr>
              <a:t>Ar</a:t>
            </a:r>
            <a:r>
              <a:rPr lang="en-US" dirty="0" smtClean="0">
                <a:solidFill>
                  <a:srgbClr val="7600FF"/>
                </a:solidFill>
              </a:rPr>
              <a:t>]</a:t>
            </a:r>
            <a:r>
              <a:rPr lang="en-US" dirty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rgbClr val="2F5897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3d</a:t>
            </a:r>
            <a:r>
              <a:rPr lang="en-US" baseline="30000" dirty="0">
                <a:solidFill>
                  <a:srgbClr val="2CA5C3"/>
                </a:solidFill>
              </a:rPr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1652"/>
          </a:xfrm>
        </p:spPr>
        <p:txBody>
          <a:bodyPr/>
          <a:lstStyle/>
          <a:p>
            <a:r>
              <a:rPr lang="en-US" dirty="0" smtClean="0"/>
              <a:t>Types of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two types of electrons in an atom</a:t>
            </a:r>
          </a:p>
          <a:p>
            <a:r>
              <a:rPr lang="en-US" b="1" dirty="0" smtClean="0">
                <a:solidFill>
                  <a:srgbClr val="7600FF"/>
                </a:solidFill>
              </a:rPr>
              <a:t>Inner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 core, electrons and </a:t>
            </a:r>
            <a:r>
              <a:rPr lang="en-US" b="1" dirty="0" smtClean="0">
                <a:solidFill>
                  <a:srgbClr val="2CA5C3"/>
                </a:solidFill>
              </a:rPr>
              <a:t>valence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electrons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Inner electrons are those which are designated by the noble gas in the noble gas shorthand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calcium as an example: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7600FF"/>
                </a:solidFill>
              </a:rPr>
              <a:t>[</a:t>
            </a:r>
            <a:r>
              <a:rPr lang="en-US" dirty="0" err="1">
                <a:solidFill>
                  <a:srgbClr val="7600FF"/>
                </a:solidFill>
              </a:rPr>
              <a:t>Ar</a:t>
            </a:r>
            <a:r>
              <a:rPr lang="en-US" dirty="0">
                <a:solidFill>
                  <a:srgbClr val="7600FF"/>
                </a:solidFill>
              </a:rPr>
              <a:t>]</a:t>
            </a:r>
            <a:r>
              <a:rPr lang="en-US" b="1" dirty="0">
                <a:solidFill>
                  <a:srgbClr val="2F5897"/>
                </a:solidFill>
              </a:rPr>
              <a:t>4s</a:t>
            </a:r>
            <a:r>
              <a:rPr lang="en-US" b="1" baseline="30000" dirty="0">
                <a:solidFill>
                  <a:srgbClr val="2CA5C3"/>
                </a:solidFill>
              </a:rPr>
              <a:t>2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b="1" dirty="0" smtClean="0">
              <a:solidFill>
                <a:srgbClr val="7600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600FF"/>
                </a:solidFill>
              </a:rPr>
              <a:t>1s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2s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2p</a:t>
            </a:r>
            <a:r>
              <a:rPr lang="en-US" baseline="30000" dirty="0" smtClean="0">
                <a:solidFill>
                  <a:srgbClr val="7600FF"/>
                </a:solidFill>
              </a:rPr>
              <a:t>6</a:t>
            </a:r>
            <a:r>
              <a:rPr lang="en-US" dirty="0" smtClean="0">
                <a:solidFill>
                  <a:srgbClr val="7600FF"/>
                </a:solidFill>
              </a:rPr>
              <a:t>3s</a:t>
            </a:r>
            <a:r>
              <a:rPr lang="en-US" baseline="30000" dirty="0" smtClean="0">
                <a:solidFill>
                  <a:srgbClr val="7600FF"/>
                </a:solidFill>
              </a:rPr>
              <a:t>2</a:t>
            </a:r>
            <a:r>
              <a:rPr lang="en-US" dirty="0" smtClean="0">
                <a:solidFill>
                  <a:srgbClr val="7600FF"/>
                </a:solidFill>
              </a:rPr>
              <a:t>3p</a:t>
            </a:r>
            <a:r>
              <a:rPr lang="en-US" baseline="30000" dirty="0" smtClean="0">
                <a:solidFill>
                  <a:srgbClr val="7600FF"/>
                </a:solidFill>
              </a:rPr>
              <a:t>6</a:t>
            </a:r>
            <a:r>
              <a:rPr lang="en-US" b="1" dirty="0" smtClean="0">
                <a:solidFill>
                  <a:schemeClr val="tx2"/>
                </a:solidFill>
              </a:rPr>
              <a:t>4s</a:t>
            </a:r>
            <a:r>
              <a:rPr lang="en-US" b="1" baseline="30000" dirty="0" smtClean="0">
                <a:solidFill>
                  <a:srgbClr val="2CA5C3"/>
                </a:solidFill>
              </a:rPr>
              <a:t>2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do not contribute to chemical properties, only to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2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Outermost electrons in an atom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the most interaction with other atoms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Responsible for the chemical properties of an element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the highest “n” value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in “s” and “p” orbitals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460142" y="4085970"/>
            <a:ext cx="2152085" cy="2147717"/>
            <a:chOff x="5898638" y="3798739"/>
            <a:chExt cx="2152085" cy="2147717"/>
          </a:xfrm>
        </p:grpSpPr>
        <p:grpSp>
          <p:nvGrpSpPr>
            <p:cNvPr id="6" name="Group 5"/>
            <p:cNvGrpSpPr/>
            <p:nvPr/>
          </p:nvGrpSpPr>
          <p:grpSpPr>
            <a:xfrm>
              <a:off x="5898638" y="3798739"/>
              <a:ext cx="2152085" cy="2147717"/>
              <a:chOff x="1555728" y="2727938"/>
              <a:chExt cx="1533594" cy="153133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239818" y="3429000"/>
                <a:ext cx="161636" cy="16163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007205" y="3191234"/>
                <a:ext cx="625497" cy="629700"/>
              </a:xfrm>
              <a:prstGeom prst="ellipse">
                <a:avLst/>
              </a:prstGeom>
              <a:noFill/>
              <a:ln>
                <a:solidFill>
                  <a:schemeClr val="accent3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781466" y="2975069"/>
                <a:ext cx="1072411" cy="1077303"/>
              </a:xfrm>
              <a:prstGeom prst="ellipse">
                <a:avLst/>
              </a:prstGeom>
              <a:noFill/>
              <a:ln>
                <a:solidFill>
                  <a:schemeClr val="accent3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555728" y="2727938"/>
                <a:ext cx="1533594" cy="1531334"/>
              </a:xfrm>
              <a:prstGeom prst="ellipse">
                <a:avLst/>
              </a:prstGeom>
              <a:noFill/>
              <a:ln>
                <a:solidFill>
                  <a:schemeClr val="accent3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6490721" y="4877837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338144" y="4735335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766076" y="4124608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317408" y="4217914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254346" y="4517053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238794" y="5159829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90721" y="5470848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171855" y="5564154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576182" y="5238375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668724" y="4735335"/>
              <a:ext cx="92542" cy="93306"/>
            </a:xfrm>
            <a:prstGeom prst="ellipse">
              <a:avLst/>
            </a:prstGeom>
            <a:solidFill>
              <a:srgbClr val="7600FF"/>
            </a:solidFill>
            <a:ln>
              <a:solidFill>
                <a:srgbClr val="76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529911" y="3935701"/>
              <a:ext cx="92542" cy="93306"/>
            </a:xfrm>
            <a:prstGeom prst="ellipse">
              <a:avLst/>
            </a:prstGeom>
            <a:solidFill>
              <a:srgbClr val="2CA5C3"/>
            </a:solidFill>
            <a:ln>
              <a:solidFill>
                <a:srgbClr val="2CA5C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43870" y="3353099"/>
            <a:ext cx="1936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CA5C3"/>
                </a:solidFill>
                <a:latin typeface="Century Gothic"/>
                <a:cs typeface="Century Gothic"/>
              </a:rPr>
              <a:t>Valence electron</a:t>
            </a:r>
            <a:endParaRPr lang="en-US" sz="1600" dirty="0">
              <a:solidFill>
                <a:srgbClr val="2CA5C3"/>
              </a:solidFill>
              <a:latin typeface="Century Gothic"/>
              <a:cs typeface="Century Gothic"/>
            </a:endParaRPr>
          </a:p>
        </p:txBody>
      </p:sp>
      <p:cxnSp>
        <p:nvCxnSpPr>
          <p:cNvPr id="28" name="Straight Arrow Connector 27"/>
          <p:cNvCxnSpPr>
            <a:stCxn id="23" idx="2"/>
          </p:cNvCxnSpPr>
          <p:nvPr/>
        </p:nvCxnSpPr>
        <p:spPr>
          <a:xfrm flipH="1">
            <a:off x="7183957" y="3691653"/>
            <a:ext cx="428270" cy="531279"/>
          </a:xfrm>
          <a:prstGeom prst="straightConnector1">
            <a:avLst/>
          </a:prstGeom>
          <a:ln>
            <a:solidFill>
              <a:srgbClr val="2CA5C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56838" y="5956886"/>
            <a:ext cx="2636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600FF"/>
                </a:solidFill>
                <a:latin typeface="Century Gothic"/>
                <a:cs typeface="Century Gothic"/>
              </a:rPr>
              <a:t>Rest are inner electrons</a:t>
            </a:r>
            <a:endParaRPr lang="en-US" sz="1600" dirty="0">
              <a:solidFill>
                <a:srgbClr val="7600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5178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0"/>
            <a:ext cx="8229600" cy="1101652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Looking again at calcium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1s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2s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2p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3s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3p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>
                <a:solidFill>
                  <a:srgbClr val="2CA5C3"/>
                </a:solidFill>
              </a:rPr>
              <a:t>4s</a:t>
            </a:r>
            <a:r>
              <a:rPr lang="en-US" baseline="30000" dirty="0">
                <a:solidFill>
                  <a:srgbClr val="2CA5C3"/>
                </a:solidFill>
              </a:rPr>
              <a:t>2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 highest “n” value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2 electrons in the s orbital and none in the p orbital so there are </a:t>
            </a:r>
            <a:r>
              <a:rPr lang="en-US" b="1" dirty="0">
                <a:solidFill>
                  <a:srgbClr val="2CA5C3"/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valence electrons 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calcium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59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look at electron configurations and identify the </a:t>
            </a:r>
            <a:r>
              <a:rPr lang="en-US" dirty="0" smtClean="0">
                <a:solidFill>
                  <a:srgbClr val="404040"/>
                </a:solidFill>
              </a:rPr>
              <a:t>valence electrons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Br: </a:t>
            </a:r>
            <a:r>
              <a:rPr lang="en-US" dirty="0" smtClean="0">
                <a:solidFill>
                  <a:srgbClr val="404040"/>
                </a:solidFill>
              </a:rPr>
              <a:t>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404040"/>
                </a:solidFill>
              </a:rPr>
              <a:t>3s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2CA5C3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3d</a:t>
            </a:r>
            <a:r>
              <a:rPr lang="en-US" baseline="30000" dirty="0" smtClean="0">
                <a:solidFill>
                  <a:srgbClr val="404040"/>
                </a:solidFill>
              </a:rPr>
              <a:t>10</a:t>
            </a:r>
            <a:r>
              <a:rPr lang="en-US" dirty="0" smtClean="0">
                <a:solidFill>
                  <a:srgbClr val="2CA5C3"/>
                </a:solidFill>
              </a:rPr>
              <a:t>4p</a:t>
            </a:r>
            <a:r>
              <a:rPr lang="en-US" baseline="30000" dirty="0" smtClean="0">
                <a:solidFill>
                  <a:srgbClr val="2CA5C3"/>
                </a:solidFill>
              </a:rPr>
              <a:t>5</a:t>
            </a:r>
            <a:r>
              <a:rPr lang="en-US" dirty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		</a:t>
            </a:r>
            <a:r>
              <a:rPr lang="en-US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2CA5C3"/>
                </a:solidFill>
              </a:rPr>
              <a:t>5</a:t>
            </a:r>
            <a:r>
              <a:rPr lang="en-US" dirty="0" smtClean="0">
                <a:solidFill>
                  <a:srgbClr val="404040"/>
                </a:solidFill>
              </a:rPr>
              <a:t>=</a:t>
            </a:r>
            <a:r>
              <a:rPr lang="en-US" dirty="0" smtClean="0">
                <a:solidFill>
                  <a:srgbClr val="2CA5C3"/>
                </a:solidFill>
              </a:rPr>
              <a:t>7</a:t>
            </a:r>
            <a:r>
              <a:rPr lang="en-US" dirty="0" smtClean="0">
                <a:solidFill>
                  <a:srgbClr val="404040"/>
                </a:solidFill>
              </a:rPr>
              <a:t> valence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404040"/>
                </a:solidFill>
              </a:rPr>
              <a:t>Sb</a:t>
            </a:r>
            <a:r>
              <a:rPr lang="en-US" dirty="0" smtClean="0">
                <a:solidFill>
                  <a:srgbClr val="404040"/>
                </a:solidFill>
              </a:rPr>
              <a:t>: </a:t>
            </a:r>
            <a:r>
              <a:rPr lang="en-US" b="1" dirty="0" smtClean="0">
                <a:solidFill>
                  <a:srgbClr val="404040"/>
                </a:solidFill>
              </a:rPr>
              <a:t>[</a:t>
            </a:r>
            <a:r>
              <a:rPr lang="en-US" b="1" dirty="0">
                <a:solidFill>
                  <a:srgbClr val="404040"/>
                </a:solidFill>
              </a:rPr>
              <a:t>Kr]</a:t>
            </a:r>
            <a:r>
              <a:rPr lang="en-US" dirty="0" smtClean="0">
                <a:solidFill>
                  <a:srgbClr val="2CA5C3"/>
                </a:solidFill>
              </a:rPr>
              <a:t>5s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4d</a:t>
            </a:r>
            <a:r>
              <a:rPr lang="en-US" baseline="30000" dirty="0" smtClean="0">
                <a:solidFill>
                  <a:srgbClr val="404040"/>
                </a:solidFill>
              </a:rPr>
              <a:t>10</a:t>
            </a:r>
            <a:r>
              <a:rPr lang="en-US" dirty="0" smtClean="0">
                <a:solidFill>
                  <a:srgbClr val="2CA5C3"/>
                </a:solidFill>
              </a:rPr>
              <a:t>5p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				</a:t>
            </a:r>
            <a:r>
              <a:rPr lang="en-US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2CA5C3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=</a:t>
            </a:r>
            <a:r>
              <a:rPr lang="en-US" dirty="0" smtClean="0">
                <a:solidFill>
                  <a:srgbClr val="2CA5C3"/>
                </a:solidFill>
              </a:rPr>
              <a:t>5</a:t>
            </a:r>
            <a:r>
              <a:rPr lang="en-US" dirty="0" smtClean="0">
                <a:solidFill>
                  <a:srgbClr val="404040"/>
                </a:solidFill>
              </a:rPr>
              <a:t> valence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N: 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2CA5C3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CA5C3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					</a:t>
            </a:r>
            <a:r>
              <a:rPr lang="en-US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+</a:t>
            </a:r>
            <a:r>
              <a:rPr lang="en-US" dirty="0" smtClean="0">
                <a:solidFill>
                  <a:srgbClr val="2CA5C3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=</a:t>
            </a:r>
            <a:r>
              <a:rPr lang="en-US" dirty="0" smtClean="0">
                <a:solidFill>
                  <a:srgbClr val="2CA5C3"/>
                </a:solidFill>
              </a:rPr>
              <a:t>5</a:t>
            </a:r>
            <a:r>
              <a:rPr lang="en-US" dirty="0" smtClean="0">
                <a:solidFill>
                  <a:srgbClr val="404040"/>
                </a:solidFill>
              </a:rPr>
              <a:t> valence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Fe: </a:t>
            </a:r>
            <a:r>
              <a:rPr lang="en-US" b="1" dirty="0">
                <a:solidFill>
                  <a:srgbClr val="404040"/>
                </a:solidFill>
              </a:rPr>
              <a:t>[</a:t>
            </a:r>
            <a:r>
              <a:rPr lang="en-US" b="1" dirty="0" err="1">
                <a:solidFill>
                  <a:srgbClr val="404040"/>
                </a:solidFill>
              </a:rPr>
              <a:t>Ar</a:t>
            </a:r>
            <a:r>
              <a:rPr lang="en-US" b="1" dirty="0">
                <a:solidFill>
                  <a:srgbClr val="404040"/>
                </a:solidFill>
              </a:rPr>
              <a:t>]</a:t>
            </a:r>
            <a:r>
              <a:rPr lang="en-US" dirty="0" smtClean="0">
                <a:solidFill>
                  <a:srgbClr val="2CA5C3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3d</a:t>
            </a:r>
            <a:r>
              <a:rPr lang="en-US" baseline="30000" dirty="0" smtClean="0">
                <a:solidFill>
                  <a:srgbClr val="404040"/>
                </a:solidFill>
              </a:rPr>
              <a:t>6 				</a:t>
            </a:r>
            <a:r>
              <a:rPr lang="en-US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valence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404040"/>
                </a:solidFill>
              </a:rPr>
              <a:t>Rb</a:t>
            </a:r>
            <a:r>
              <a:rPr lang="en-US" dirty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404040"/>
                </a:solidFill>
              </a:rPr>
              <a:t>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404040"/>
                </a:solidFill>
              </a:rPr>
              <a:t>3s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404040"/>
                </a:solidFill>
              </a:rPr>
              <a:t>4s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3d</a:t>
            </a:r>
            <a:r>
              <a:rPr lang="en-US" baseline="30000" dirty="0" smtClean="0">
                <a:solidFill>
                  <a:srgbClr val="404040"/>
                </a:solidFill>
              </a:rPr>
              <a:t>10</a:t>
            </a:r>
            <a:r>
              <a:rPr lang="en-US" dirty="0" smtClean="0">
                <a:solidFill>
                  <a:srgbClr val="404040"/>
                </a:solidFill>
              </a:rPr>
              <a:t>4p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2CA5C3"/>
                </a:solidFill>
              </a:rPr>
              <a:t>5s</a:t>
            </a:r>
            <a:r>
              <a:rPr lang="en-US" baseline="30000" dirty="0" smtClean="0">
                <a:solidFill>
                  <a:srgbClr val="2CA5C3"/>
                </a:solidFill>
              </a:rPr>
              <a:t>1</a:t>
            </a:r>
            <a:r>
              <a:rPr lang="en-US" baseline="30000" dirty="0" smtClean="0">
                <a:solidFill>
                  <a:srgbClr val="404040"/>
                </a:solidFill>
              </a:rPr>
              <a:t> 	</a:t>
            </a:r>
            <a:r>
              <a:rPr lang="en-US" dirty="0" smtClean="0">
                <a:solidFill>
                  <a:srgbClr val="2CA5C3"/>
                </a:solidFill>
              </a:rPr>
              <a:t>1</a:t>
            </a:r>
            <a:r>
              <a:rPr lang="en-US" dirty="0" smtClean="0">
                <a:solidFill>
                  <a:srgbClr val="404040"/>
                </a:solidFill>
              </a:rPr>
              <a:t> valence e</a:t>
            </a:r>
            <a:r>
              <a:rPr lang="en-US" baseline="30000" dirty="0" smtClean="0">
                <a:solidFill>
                  <a:srgbClr val="404040"/>
                </a:solidFill>
              </a:rPr>
              <a:t>-</a:t>
            </a:r>
            <a:endParaRPr lang="en-US" baseline="30000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08" y="11545"/>
            <a:ext cx="8229600" cy="1115291"/>
          </a:xfrm>
        </p:spPr>
        <p:txBody>
          <a:bodyPr/>
          <a:lstStyle/>
          <a:p>
            <a:r>
              <a:rPr lang="en-US" dirty="0" smtClean="0"/>
              <a:t>Address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78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think of electrons as people, you can locate the electron using an address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tart with least specific information,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shell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“city part” of the address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is more specific,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subshell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“street part” of address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Dependent on city number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specific still,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orbital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“house part” of address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Dependent on street letter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orbital holds a maximum of two electrons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people per house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50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1652"/>
          </a:xfrm>
        </p:spPr>
        <p:txBody>
          <a:bodyPr/>
          <a:lstStyle/>
          <a:p>
            <a:r>
              <a:rPr lang="en-US" dirty="0" smtClean="0"/>
              <a:t>Some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a correlation between group number and number of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revisit the 6 elements: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Br,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Fe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Put in order of group number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group 1 – 1 valence electron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group 2 – 2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Fe: group 8 – 2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N: group 15 – 5 valence electron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group 15 – 5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Br: group 17 – 7 valence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2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1652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Groups 1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1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valence electron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2 has 2 valence electrons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Groups 3-12 have only 2 valence electrons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count the “d” electrons, they have a lower “n”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13 has 3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14 has 4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15 has 5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16 has 6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17 has 7 valence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Group 18 has 8 valence electrons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82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Elements in a group have similar chemical properties because they have the same number of valence electrons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They will interact with other atoms in a similar manner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Fluorine (F) and chlorine (</a:t>
            </a:r>
            <a:r>
              <a:rPr lang="en-US" dirty="0" err="1" smtClean="0">
                <a:solidFill>
                  <a:srgbClr val="404040"/>
                </a:solidFill>
              </a:rPr>
              <a:t>Cl</a:t>
            </a:r>
            <a:r>
              <a:rPr lang="en-US" dirty="0" smtClean="0">
                <a:solidFill>
                  <a:srgbClr val="404040"/>
                </a:solidFill>
              </a:rPr>
              <a:t>) are both in group 17 so they both have 7 valence electrons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They have very similar chemical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07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"/>
            <a:ext cx="8229600" cy="1101652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How many valence electrons do the following elements have?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Carbon (C)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Sodium (Na)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Nickel (Ni)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Phosphorus (P)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07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0"/>
            <a:ext cx="8229600" cy="1101652"/>
          </a:xfrm>
        </p:spPr>
        <p:txBody>
          <a:bodyPr/>
          <a:lstStyle/>
          <a:p>
            <a:r>
              <a:rPr lang="en-US" dirty="0" smtClean="0"/>
              <a:t>Example #5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C: </a:t>
            </a:r>
            <a:r>
              <a:rPr lang="en-US" dirty="0" smtClean="0">
                <a:solidFill>
                  <a:srgbClr val="404040"/>
                </a:solidFill>
              </a:rPr>
              <a:t>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2CA5C3"/>
                </a:solidFill>
              </a:rPr>
              <a:t>2s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2CA5C3"/>
                </a:solidFill>
              </a:rPr>
              <a:t>2p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				group 14</a:t>
            </a:r>
            <a:endParaRPr lang="en-US" baseline="300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baseline="30000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4 valence electrons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dirty="0" smtClean="0">
                <a:solidFill>
                  <a:srgbClr val="404040"/>
                </a:solidFill>
              </a:rPr>
              <a:t>Na: </a:t>
            </a:r>
            <a:r>
              <a:rPr lang="en-US" dirty="0" smtClean="0">
                <a:solidFill>
                  <a:srgbClr val="404040"/>
                </a:solidFill>
              </a:rPr>
              <a:t>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2CA5C3"/>
                </a:solidFill>
              </a:rPr>
              <a:t>3s</a:t>
            </a:r>
            <a:r>
              <a:rPr lang="en-US" baseline="30000" dirty="0" smtClean="0">
                <a:solidFill>
                  <a:srgbClr val="2CA5C3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		group 1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1 valence electron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 startAt="3"/>
            </a:pPr>
            <a:r>
              <a:rPr lang="en-US" dirty="0" smtClean="0">
                <a:solidFill>
                  <a:srgbClr val="404040"/>
                </a:solidFill>
              </a:rPr>
              <a:t>Ni: </a:t>
            </a:r>
            <a:r>
              <a:rPr lang="en-US" dirty="0" smtClean="0">
                <a:solidFill>
                  <a:srgbClr val="404040"/>
                </a:solidFill>
              </a:rPr>
              <a:t>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404040"/>
                </a:solidFill>
              </a:rPr>
              <a:t>3s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2CA5C3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3d</a:t>
            </a:r>
            <a:r>
              <a:rPr lang="en-US" baseline="30000" dirty="0" smtClean="0">
                <a:solidFill>
                  <a:srgbClr val="404040"/>
                </a:solidFill>
              </a:rPr>
              <a:t>8</a:t>
            </a:r>
            <a:r>
              <a:rPr lang="en-US" dirty="0" smtClean="0">
                <a:solidFill>
                  <a:srgbClr val="404040"/>
                </a:solidFill>
              </a:rPr>
              <a:t>		group 10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2 valence electrons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lphaLcPeriod" startAt="4"/>
            </a:pPr>
            <a:r>
              <a:rPr lang="en-US" dirty="0" smtClean="0">
                <a:solidFill>
                  <a:srgbClr val="404040"/>
                </a:solidFill>
              </a:rPr>
              <a:t>P: </a:t>
            </a:r>
            <a:r>
              <a:rPr lang="en-US" dirty="0" smtClean="0">
                <a:solidFill>
                  <a:srgbClr val="404040"/>
                </a:solidFill>
              </a:rPr>
              <a:t>1s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2p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404040"/>
                </a:solidFill>
              </a:rPr>
              <a:t>3s</a:t>
            </a:r>
            <a:r>
              <a:rPr lang="en-US" baseline="30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3p</a:t>
            </a:r>
            <a:r>
              <a:rPr lang="en-US" baseline="30000" dirty="0" smtClean="0">
                <a:solidFill>
                  <a:srgbClr val="404040"/>
                </a:solidFill>
              </a:rPr>
              <a:t>6</a:t>
            </a:r>
            <a:r>
              <a:rPr lang="en-US" dirty="0" smtClean="0">
                <a:solidFill>
                  <a:srgbClr val="2CA5C3"/>
                </a:solidFill>
              </a:rPr>
              <a:t>4s</a:t>
            </a:r>
            <a:r>
              <a:rPr lang="en-US" baseline="30000" dirty="0" smtClean="0">
                <a:solidFill>
                  <a:srgbClr val="2CA5C3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3d</a:t>
            </a:r>
            <a:r>
              <a:rPr lang="en-US" baseline="30000" dirty="0" smtClean="0">
                <a:solidFill>
                  <a:srgbClr val="404040"/>
                </a:solidFill>
              </a:rPr>
              <a:t>10</a:t>
            </a:r>
            <a:r>
              <a:rPr lang="en-US" dirty="0" smtClean="0">
                <a:solidFill>
                  <a:srgbClr val="2CA5C3"/>
                </a:solidFill>
              </a:rPr>
              <a:t>4p</a:t>
            </a:r>
            <a:r>
              <a:rPr lang="en-US" baseline="30000" dirty="0" smtClean="0">
                <a:solidFill>
                  <a:srgbClr val="2CA5C3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		group </a:t>
            </a:r>
            <a:r>
              <a:rPr lang="en-US" dirty="0" smtClean="0">
                <a:solidFill>
                  <a:srgbClr val="404040"/>
                </a:solidFill>
              </a:rPr>
              <a:t>15</a:t>
            </a:r>
          </a:p>
          <a:p>
            <a:pPr marL="0" indent="0">
              <a:buNone/>
            </a:pP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5 valence electrons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68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"/>
            <a:ext cx="8229600" cy="1101652"/>
          </a:xfrm>
        </p:spPr>
        <p:txBody>
          <a:bodyPr/>
          <a:lstStyle/>
          <a:p>
            <a:r>
              <a:rPr lang="en-US" dirty="0" smtClean="0"/>
              <a:t>Electron Dot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valence electrons around symbol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dot on each side first then you can pair the dots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57200" y="3454224"/>
            <a:ext cx="8316986" cy="1785104"/>
            <a:chOff x="457200" y="4107084"/>
            <a:chExt cx="8316986" cy="1785104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4107084"/>
              <a:ext cx="8316986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entury Gothic"/>
                  <a:cs typeface="Century Gothic"/>
                </a:rPr>
                <a:t>		</a:t>
              </a:r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		H	C	O	</a:t>
              </a:r>
              <a:r>
                <a:rPr lang="en-US" sz="2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endPara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Number of valence electrons:	1	4	6	7</a:t>
              </a:r>
            </a:p>
            <a:p>
              <a:endPara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  <a:p>
              <a:r>
                <a:rPr 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Electron dot symbol			H</a:t>
              </a:r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	C	O	</a:t>
              </a:r>
              <a:r>
                <a:rPr lang="en-US" sz="2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Cl</a:t>
              </a:r>
              <a:endPara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60212" y="56579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966613" y="56579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134888" y="58103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94272" y="56579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34888" y="54801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896888" y="5594008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997370" y="54801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96888" y="5675139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49288" y="58103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198513" y="56579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072147" y="54801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08113" y="5594008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808113" y="5675139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013671" y="58103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941614" y="54801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034323" y="548019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82914" y="5593371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182914" y="5675139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1932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0"/>
            <a:ext cx="8229600" cy="1101652"/>
          </a:xfrm>
        </p:spPr>
        <p:txBody>
          <a:bodyPr/>
          <a:lstStyle/>
          <a:p>
            <a:r>
              <a:rPr lang="en-US" dirty="0" smtClean="0"/>
              <a:t>Electron Dot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404040"/>
                </a:solidFill>
              </a:rPr>
              <a:t>Doesn</a:t>
            </a:r>
            <a:r>
              <a:rPr lang="fr-FR" dirty="0" smtClean="0">
                <a:solidFill>
                  <a:srgbClr val="404040"/>
                </a:solidFill>
              </a:rPr>
              <a:t>’</a:t>
            </a:r>
            <a:r>
              <a:rPr lang="en-US" dirty="0" smtClean="0">
                <a:solidFill>
                  <a:srgbClr val="404040"/>
                </a:solidFill>
              </a:rPr>
              <a:t>t matter which side you start on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9545" y="2445258"/>
            <a:ext cx="62419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N		N		N		N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Oval 6"/>
          <p:cNvSpPr/>
          <p:nvPr/>
        </p:nvSpPr>
        <p:spPr>
          <a:xfrm>
            <a:off x="3477793" y="26850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54656" y="2639325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54656" y="2730763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07056" y="2509510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07056" y="28374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51527" y="26850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93893" y="2509510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76908" y="2509510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91461" y="26850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42972" y="28374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16792" y="26850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67981" y="2509510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67981" y="28374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19170" y="2639325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19170" y="2730763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41140" y="26850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93540" y="2509510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38010" y="26850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47821" y="28374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39259" y="2837444"/>
            <a:ext cx="45719" cy="457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5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the electron dot symbols 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sulfur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phosphorus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8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70"/>
            <a:ext cx="8229600" cy="1101652"/>
          </a:xfrm>
        </p:spPr>
        <p:txBody>
          <a:bodyPr/>
          <a:lstStyle/>
          <a:p>
            <a:r>
              <a:rPr lang="en-US" dirty="0" smtClean="0"/>
              <a:t>Example #6 Solved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symbol for sulfur is S. S is in group 16 and has six valence electrons.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 dot symbol: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symbol for phosphorus is P. P is in group 15 and has five valence electrons.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 dot symbol: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700031" y="2508892"/>
            <a:ext cx="347344" cy="375919"/>
            <a:chOff x="6896888" y="4827335"/>
            <a:chExt cx="347344" cy="375919"/>
          </a:xfrm>
        </p:grpSpPr>
        <p:sp>
          <p:nvSpPr>
            <p:cNvPr id="14" name="Oval 13"/>
            <p:cNvSpPr/>
            <p:nvPr/>
          </p:nvSpPr>
          <p:spPr>
            <a:xfrm>
              <a:off x="6896888" y="4941148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997370" y="48273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896888" y="5022279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049288" y="51575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198513" y="50051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72147" y="48273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715312" y="2492749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5312" y="4591859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700031" y="4591859"/>
            <a:ext cx="347344" cy="375919"/>
            <a:chOff x="6896888" y="4827335"/>
            <a:chExt cx="347344" cy="375919"/>
          </a:xfrm>
        </p:grpSpPr>
        <p:sp>
          <p:nvSpPr>
            <p:cNvPr id="24" name="Oval 23"/>
            <p:cNvSpPr/>
            <p:nvPr/>
          </p:nvSpPr>
          <p:spPr>
            <a:xfrm>
              <a:off x="6896888" y="4941148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049287" y="48273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896888" y="5022279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049288" y="51575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198513" y="5005135"/>
              <a:ext cx="45719" cy="4571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27977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1652"/>
          </a:xfrm>
        </p:spPr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980"/>
            <a:ext cx="8229600" cy="50743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following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elements determine the following: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 Symbol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#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 #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Atomic #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Atomic Mass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Protons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Electrons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Valence Electrons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Orbital diagram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Electronic configuration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Electronic configuration in shorthand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31129" y="2042462"/>
            <a:ext cx="16126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Carbon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Nickel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Strontium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Antimony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Zinc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Century Gothic"/>
                <a:cs typeface="Century Gothic"/>
              </a:rPr>
              <a:t>Fluorine</a:t>
            </a:r>
            <a:endParaRPr lang="en-US" sz="2400" b="1" dirty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0"/>
            <a:ext cx="8229600" cy="1103745"/>
          </a:xfrm>
        </p:spPr>
        <p:txBody>
          <a:bodyPr/>
          <a:lstStyle/>
          <a:p>
            <a:r>
              <a:rPr lang="en-US" dirty="0" smtClean="0"/>
              <a:t>Shells 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715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 known as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 levels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Numbered n = 1, 2, 3, etc.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Roughly correspond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periods in periodic table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Lower “n” shells are smaller, thus hold fewer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in lower “n” shells are closer to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nucleus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tightly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lower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54253" y="3888028"/>
            <a:ext cx="2789250" cy="2784500"/>
            <a:chOff x="1329988" y="2495077"/>
            <a:chExt cx="1987643" cy="1985364"/>
          </a:xfrm>
        </p:grpSpPr>
        <p:sp>
          <p:nvSpPr>
            <p:cNvPr id="25" name="Oval 24"/>
            <p:cNvSpPr/>
            <p:nvPr/>
          </p:nvSpPr>
          <p:spPr>
            <a:xfrm>
              <a:off x="2239818" y="3429000"/>
              <a:ext cx="161636" cy="16163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007205" y="3191234"/>
              <a:ext cx="625497" cy="629700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81466" y="2975069"/>
              <a:ext cx="1072411" cy="1077303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555728" y="2727938"/>
              <a:ext cx="1533594" cy="153133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329988" y="2495077"/>
              <a:ext cx="1987643" cy="198536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  <a:effectLst>
              <a:glow rad="101600">
                <a:srgbClr val="660066">
                  <a:alpha val="40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9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Subshells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60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 shells are divided into subshells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letters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Always in that order, s is lowest in energy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subshells depends on “n”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Subshells become more complicated as they increase in energy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84867" y="4287552"/>
            <a:ext cx="8534204" cy="1491874"/>
            <a:chOff x="664694" y="4751844"/>
            <a:chExt cx="8534204" cy="149187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139476" y="6243718"/>
              <a:ext cx="902086" cy="0"/>
            </a:xfrm>
            <a:prstGeom prst="line">
              <a:avLst/>
            </a:prstGeom>
            <a:ln>
              <a:solidFill>
                <a:schemeClr val="tx2"/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89524" y="6243718"/>
              <a:ext cx="903990" cy="0"/>
            </a:xfrm>
            <a:prstGeom prst="line">
              <a:avLst/>
            </a:prstGeom>
            <a:ln>
              <a:solidFill>
                <a:schemeClr val="accent5"/>
              </a:solidFill>
              <a:prstDash val="solid"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43258" y="6243718"/>
              <a:ext cx="903990" cy="0"/>
            </a:xfrm>
            <a:prstGeom prst="line">
              <a:avLst/>
            </a:prstGeom>
            <a:ln>
              <a:solidFill>
                <a:schemeClr val="accent3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89524" y="5696569"/>
              <a:ext cx="1758598" cy="0"/>
            </a:xfrm>
            <a:prstGeom prst="line">
              <a:avLst/>
            </a:prstGeom>
            <a:ln>
              <a:solidFill>
                <a:schemeClr val="accent5"/>
              </a:solidFill>
              <a:prstDash val="dot"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43258" y="5696569"/>
              <a:ext cx="1758599" cy="0"/>
            </a:xfrm>
            <a:prstGeom prst="line">
              <a:avLst/>
            </a:prstGeom>
            <a:ln>
              <a:solidFill>
                <a:srgbClr val="E68422"/>
              </a:solidFill>
              <a:prstDash val="dot"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43258" y="5137878"/>
              <a:ext cx="2755640" cy="0"/>
            </a:xfrm>
            <a:prstGeom prst="line">
              <a:avLst/>
            </a:prstGeom>
            <a:ln>
              <a:solidFill>
                <a:schemeClr val="accent3"/>
              </a:solidFill>
              <a:prstDash val="sysDash"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64694" y="5874386"/>
              <a:ext cx="185164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City: 1 Street: s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75870" y="5874386"/>
              <a:ext cx="185164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City: 2 Street: s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75870" y="5310535"/>
              <a:ext cx="1851649" cy="338554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City: 2 Street: p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05871" y="5874386"/>
              <a:ext cx="185164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City: 3 Street: s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5871" y="5310535"/>
              <a:ext cx="185164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City: 3 Street: p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05871" y="4751844"/>
              <a:ext cx="185164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City: 3 Street: d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1"/>
            <a:ext cx="8229600" cy="1101652"/>
          </a:xfrm>
        </p:spPr>
        <p:txBody>
          <a:bodyPr/>
          <a:lstStyle/>
          <a:p>
            <a:r>
              <a:rPr lang="en-US" dirty="0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72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orbital is a region of space where it is statistically probable to find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orbital holds a maximum of two electrons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particular type of subshell contains a specific number of orbitals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45330" y="3198962"/>
            <a:ext cx="8166248" cy="3286988"/>
            <a:chOff x="652823" y="2841245"/>
            <a:chExt cx="8166248" cy="3286988"/>
          </a:xfrm>
        </p:grpSpPr>
        <p:sp>
          <p:nvSpPr>
            <p:cNvPr id="18" name="Rectangle 17"/>
            <p:cNvSpPr/>
            <p:nvPr/>
          </p:nvSpPr>
          <p:spPr>
            <a:xfrm>
              <a:off x="1044520" y="5362614"/>
              <a:ext cx="356086" cy="369332"/>
            </a:xfrm>
            <a:prstGeom prst="rect">
              <a:avLst/>
            </a:prstGeom>
            <a:noFill/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82698" y="5362341"/>
              <a:ext cx="356086" cy="369332"/>
            </a:xfrm>
            <a:prstGeom prst="rect">
              <a:avLst/>
            </a:prstGeom>
            <a:noFill/>
            <a:ln w="28575" cmpd="sng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531412" y="4286293"/>
              <a:ext cx="1264242" cy="370591"/>
              <a:chOff x="3531412" y="4286293"/>
              <a:chExt cx="1264242" cy="37059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531412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988091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63891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39568" y="4286293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63891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275542" y="4287552"/>
              <a:ext cx="1264242" cy="370591"/>
              <a:chOff x="3531412" y="4286293"/>
              <a:chExt cx="1264242" cy="370591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531412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988091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439568" y="4286293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6376135" y="5362614"/>
              <a:ext cx="356086" cy="369332"/>
            </a:xfrm>
            <a:prstGeom prst="rect">
              <a:avLst/>
            </a:prstGeom>
            <a:noFill/>
            <a:ln w="28575" cmpd="sng">
              <a:solidFill>
                <a:srgbClr val="E6842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6333656" y="3175920"/>
              <a:ext cx="2146600" cy="371871"/>
              <a:chOff x="6237674" y="3175920"/>
              <a:chExt cx="2146600" cy="371871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6237674" y="3176213"/>
                <a:ext cx="1264242" cy="370591"/>
                <a:chOff x="3531412" y="4286293"/>
                <a:chExt cx="1264242" cy="370591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3531412" y="4287552"/>
                  <a:ext cx="356086" cy="369332"/>
                </a:xfrm>
                <a:prstGeom prst="rect">
                  <a:avLst/>
                </a:prstGeom>
                <a:noFill/>
                <a:ln w="28575" cmpd="sng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3988091" y="4287552"/>
                  <a:ext cx="356086" cy="369332"/>
                </a:xfrm>
                <a:prstGeom prst="rect">
                  <a:avLst/>
                </a:prstGeom>
                <a:noFill/>
                <a:ln w="28575" cmpd="sng">
                  <a:solidFill>
                    <a:srgbClr val="E6842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439568" y="4286293"/>
                  <a:ext cx="356086" cy="369332"/>
                </a:xfrm>
                <a:prstGeom prst="rect">
                  <a:avLst/>
                </a:prstGeom>
                <a:noFill/>
                <a:ln w="28575" cmpd="sng">
                  <a:solidFill>
                    <a:srgbClr val="E6842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7591039" y="3175920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028188" y="3178459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52823" y="2841245"/>
              <a:ext cx="8166248" cy="3286988"/>
              <a:chOff x="652823" y="2841245"/>
              <a:chExt cx="8166248" cy="328698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652823" y="2841245"/>
                <a:ext cx="8166248" cy="2938181"/>
                <a:chOff x="1032650" y="3305537"/>
                <a:chExt cx="8166248" cy="2938181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1139476" y="6243718"/>
                  <a:ext cx="90208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3689524" y="6243718"/>
                  <a:ext cx="903990" cy="0"/>
                </a:xfrm>
                <a:prstGeom prst="line">
                  <a:avLst/>
                </a:prstGeom>
                <a:ln>
                  <a:solidFill>
                    <a:schemeClr val="accent5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6443258" y="6243718"/>
                  <a:ext cx="903990" cy="0"/>
                </a:xfrm>
                <a:prstGeom prst="line">
                  <a:avLst/>
                </a:prstGeom>
                <a:ln>
                  <a:solidFill>
                    <a:srgbClr val="E68422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3689524" y="5153337"/>
                  <a:ext cx="1758598" cy="0"/>
                </a:xfrm>
                <a:prstGeom prst="line">
                  <a:avLst/>
                </a:prstGeom>
                <a:ln>
                  <a:solidFill>
                    <a:schemeClr val="accent5"/>
                  </a:solidFill>
                  <a:prstDash val="dot"/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6443258" y="5153053"/>
                  <a:ext cx="1758599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  <a:prstDash val="dot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443258" y="4057691"/>
                  <a:ext cx="2755640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  <a:prstDash val="sysDash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1032650" y="5479812"/>
                  <a:ext cx="1115739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s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3594567" y="5479812"/>
                  <a:ext cx="1105773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s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987139" y="4412031"/>
                  <a:ext cx="1117644" cy="338554"/>
                </a:xfrm>
                <a:prstGeom prst="rect">
                  <a:avLst/>
                </a:prstGeom>
                <a:noFill/>
                <a:ln>
                  <a:solidFill>
                    <a:srgbClr val="FFFF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p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368315" y="5480811"/>
                  <a:ext cx="1141377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s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6716265" y="4412031"/>
                  <a:ext cx="1141377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p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251344" y="3305537"/>
                  <a:ext cx="1212596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d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759649" y="5814189"/>
                <a:ext cx="856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1 house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309697" y="5812700"/>
                <a:ext cx="856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1 house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703069" y="4708742"/>
                <a:ext cx="926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entury Gothic"/>
                    <a:cs typeface="Century Gothic"/>
                  </a:rPr>
                  <a:t>3</a:t>
                </a:r>
                <a:r>
                  <a:rPr lang="en-US" sz="1400" dirty="0" smtClean="0">
                    <a:latin typeface="Century Gothic"/>
                    <a:cs typeface="Century Gothic"/>
                  </a:rPr>
                  <a:t> houses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480826" y="4706867"/>
                <a:ext cx="926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entury Gothic"/>
                    <a:cs typeface="Century Gothic"/>
                  </a:rPr>
                  <a:t>3</a:t>
                </a:r>
                <a:r>
                  <a:rPr lang="en-US" sz="1400" dirty="0" smtClean="0">
                    <a:latin typeface="Century Gothic"/>
                    <a:cs typeface="Century Gothic"/>
                  </a:rPr>
                  <a:t> houses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098964" y="5820456"/>
                <a:ext cx="856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1 house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014750" y="3594927"/>
                <a:ext cx="926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5 houses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</p:grp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6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10"/>
            <a:ext cx="8229600" cy="1101652"/>
          </a:xfrm>
        </p:spPr>
        <p:txBody>
          <a:bodyPr/>
          <a:lstStyle/>
          <a:p>
            <a:r>
              <a:rPr lang="en-US" dirty="0" smtClean="0"/>
              <a:t>Orbital Shapes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-3358" r="-3358" b="24154"/>
          <a:stretch/>
        </p:blipFill>
        <p:spPr>
          <a:xfrm>
            <a:off x="457200" y="2264930"/>
            <a:ext cx="8229600" cy="34327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379" y="2264930"/>
            <a:ext cx="5136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s 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d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  <a:p>
            <a:endParaRPr lang="en-US" dirty="0">
              <a:solidFill>
                <a:srgbClr val="758085"/>
              </a:solidFill>
              <a:latin typeface="Century Gothic"/>
              <a:cs typeface="Century Gothic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8"/>
            <a:ext cx="8229600" cy="1101652"/>
          </a:xfrm>
        </p:spPr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Electrons are located inside orbitals, in a subshell, in a shell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 is a maximum of two electrons per orbital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4676" y="3026774"/>
            <a:ext cx="8166248" cy="3286988"/>
            <a:chOff x="652823" y="2841245"/>
            <a:chExt cx="8166248" cy="3286988"/>
          </a:xfrm>
        </p:grpSpPr>
        <p:sp>
          <p:nvSpPr>
            <p:cNvPr id="5" name="Rectangle 4"/>
            <p:cNvSpPr/>
            <p:nvPr/>
          </p:nvSpPr>
          <p:spPr>
            <a:xfrm>
              <a:off x="1044520" y="5362614"/>
              <a:ext cx="356086" cy="369332"/>
            </a:xfrm>
            <a:prstGeom prst="rect">
              <a:avLst/>
            </a:prstGeom>
            <a:noFill/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2698" y="5362341"/>
              <a:ext cx="356086" cy="369332"/>
            </a:xfrm>
            <a:prstGeom prst="rect">
              <a:avLst/>
            </a:prstGeom>
            <a:noFill/>
            <a:ln w="28575" cmpd="sng">
              <a:solidFill>
                <a:srgbClr val="63891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531412" y="4286293"/>
              <a:ext cx="1264242" cy="370591"/>
              <a:chOff x="3531412" y="4286293"/>
              <a:chExt cx="1264242" cy="37059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531412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88091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63891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439568" y="4286293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63891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275542" y="4287552"/>
              <a:ext cx="1264242" cy="370591"/>
              <a:chOff x="3531412" y="4286293"/>
              <a:chExt cx="1264242" cy="370591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531412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988091" y="4287552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439568" y="4286293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6376135" y="5362614"/>
              <a:ext cx="356086" cy="369332"/>
            </a:xfrm>
            <a:prstGeom prst="rect">
              <a:avLst/>
            </a:prstGeom>
            <a:noFill/>
            <a:ln w="28575" cmpd="sng">
              <a:solidFill>
                <a:srgbClr val="E6842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333656" y="3175920"/>
              <a:ext cx="2146600" cy="371871"/>
              <a:chOff x="6237674" y="3175920"/>
              <a:chExt cx="2146600" cy="371871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6237674" y="3176213"/>
                <a:ext cx="1264242" cy="370591"/>
                <a:chOff x="3531412" y="4286293"/>
                <a:chExt cx="1264242" cy="370591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3531412" y="4287552"/>
                  <a:ext cx="356086" cy="369332"/>
                </a:xfrm>
                <a:prstGeom prst="rect">
                  <a:avLst/>
                </a:prstGeom>
                <a:noFill/>
                <a:ln w="28575" cmpd="sng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3988091" y="4287552"/>
                  <a:ext cx="356086" cy="369332"/>
                </a:xfrm>
                <a:prstGeom prst="rect">
                  <a:avLst/>
                </a:prstGeom>
                <a:noFill/>
                <a:ln w="28575" cmpd="sng">
                  <a:solidFill>
                    <a:srgbClr val="E6842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39568" y="4286293"/>
                  <a:ext cx="356086" cy="369332"/>
                </a:xfrm>
                <a:prstGeom prst="rect">
                  <a:avLst/>
                </a:prstGeom>
                <a:noFill/>
                <a:ln w="28575" cmpd="sng">
                  <a:solidFill>
                    <a:srgbClr val="E6842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7591039" y="3175920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028188" y="3178459"/>
                <a:ext cx="356086" cy="369332"/>
              </a:xfrm>
              <a:prstGeom prst="rect">
                <a:avLst/>
              </a:prstGeom>
              <a:noFill/>
              <a:ln w="28575" cmpd="sng">
                <a:solidFill>
                  <a:srgbClr val="E6842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52823" y="2841245"/>
              <a:ext cx="8166248" cy="3286988"/>
              <a:chOff x="652823" y="2841245"/>
              <a:chExt cx="8166248" cy="3286988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52823" y="2841245"/>
                <a:ext cx="8166248" cy="2938181"/>
                <a:chOff x="1032650" y="3305537"/>
                <a:chExt cx="8166248" cy="2938181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39476" y="6243718"/>
                  <a:ext cx="90208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3689524" y="6243718"/>
                  <a:ext cx="903990" cy="0"/>
                </a:xfrm>
                <a:prstGeom prst="line">
                  <a:avLst/>
                </a:prstGeom>
                <a:ln>
                  <a:solidFill>
                    <a:schemeClr val="accent5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6443258" y="6243718"/>
                  <a:ext cx="903990" cy="0"/>
                </a:xfrm>
                <a:prstGeom prst="line">
                  <a:avLst/>
                </a:prstGeom>
                <a:ln>
                  <a:solidFill>
                    <a:srgbClr val="E68422"/>
                  </a:solidFill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689524" y="5153337"/>
                  <a:ext cx="1758598" cy="0"/>
                </a:xfrm>
                <a:prstGeom prst="line">
                  <a:avLst/>
                </a:prstGeom>
                <a:ln>
                  <a:solidFill>
                    <a:schemeClr val="accent5"/>
                  </a:solidFill>
                  <a:prstDash val="dot"/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443258" y="5153053"/>
                  <a:ext cx="1758599" cy="0"/>
                </a:xfrm>
                <a:prstGeom prst="line">
                  <a:avLst/>
                </a:prstGeom>
                <a:ln>
                  <a:solidFill>
                    <a:srgbClr val="E68422"/>
                  </a:solidFill>
                  <a:prstDash val="dot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443258" y="4057691"/>
                  <a:ext cx="2755640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  <a:prstDash val="sysDash"/>
                </a:ln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1032650" y="5479812"/>
                  <a:ext cx="1115739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s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594567" y="5479812"/>
                  <a:ext cx="1105773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s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3987139" y="4412031"/>
                  <a:ext cx="1117644" cy="338554"/>
                </a:xfrm>
                <a:prstGeom prst="rect">
                  <a:avLst/>
                </a:prstGeom>
                <a:noFill/>
                <a:ln>
                  <a:solidFill>
                    <a:srgbClr val="FFFF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p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368315" y="5480811"/>
                  <a:ext cx="1141377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s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716265" y="4412031"/>
                  <a:ext cx="1141377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p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251344" y="3305537"/>
                  <a:ext cx="1212596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Street: d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759649" y="5814189"/>
                <a:ext cx="856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1 house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309697" y="5812700"/>
                <a:ext cx="856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1 house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03069" y="4708742"/>
                <a:ext cx="926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entury Gothic"/>
                    <a:cs typeface="Century Gothic"/>
                  </a:rPr>
                  <a:t>3</a:t>
                </a:r>
                <a:r>
                  <a:rPr lang="en-US" sz="1400" dirty="0" smtClean="0">
                    <a:latin typeface="Century Gothic"/>
                    <a:cs typeface="Century Gothic"/>
                  </a:rPr>
                  <a:t> houses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480826" y="4706867"/>
                <a:ext cx="926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entury Gothic"/>
                    <a:cs typeface="Century Gothic"/>
                  </a:rPr>
                  <a:t>3</a:t>
                </a:r>
                <a:r>
                  <a:rPr lang="en-US" sz="1400" dirty="0" smtClean="0">
                    <a:latin typeface="Century Gothic"/>
                    <a:cs typeface="Century Gothic"/>
                  </a:rPr>
                  <a:t> houses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98964" y="5820456"/>
                <a:ext cx="856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1 house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014750" y="3594927"/>
                <a:ext cx="926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Century Gothic"/>
                    <a:cs typeface="Century Gothic"/>
                  </a:rPr>
                  <a:t>5 houses</a:t>
                </a:r>
                <a:endParaRPr lang="en-US" sz="1400" dirty="0">
                  <a:latin typeface="Century Gothic"/>
                  <a:cs typeface="Century Gothic"/>
                </a:endParaRPr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920113" y="5548143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58723" y="5548416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63598" y="5547870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00619" y="4465597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75627" y="4462743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14879" y="4469077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08501" y="3361449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64073" y="3361449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17405" y="3361449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62614" y="3361449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996241" y="3361723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46378" y="4463017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7814" y="4463017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54534" y="4474613"/>
            <a:ext cx="356086" cy="36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40"/>
            <a:ext cx="8229600" cy="110165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01145"/>
              </p:ext>
            </p:extLst>
          </p:nvPr>
        </p:nvGraphicFramePr>
        <p:xfrm>
          <a:off x="218349" y="1318325"/>
          <a:ext cx="8612591" cy="5062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8658"/>
                <a:gridCol w="1418658"/>
                <a:gridCol w="1418658"/>
                <a:gridCol w="1418658"/>
                <a:gridCol w="2937959"/>
              </a:tblGrid>
              <a:tr h="745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Shell</a:t>
                      </a:r>
                    </a:p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“city”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Subshell</a:t>
                      </a:r>
                    </a:p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“street”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Orbitals</a:t>
                      </a:r>
                    </a:p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“houses”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Electron</a:t>
                      </a:r>
                    </a:p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“people”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Max Electrons in shell</a:t>
                      </a:r>
                    </a:p>
                  </a:txBody>
                  <a:tcPr/>
                </a:tc>
              </a:tr>
              <a:tr h="431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accent5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lang="en-US" dirty="0">
                        <a:solidFill>
                          <a:schemeClr val="accent5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  <a:latin typeface="Chalkduster"/>
                          <a:cs typeface="Chalkduster"/>
                        </a:rPr>
                        <a:t>p</a:t>
                      </a:r>
                      <a:endParaRPr lang="en-US" dirty="0">
                        <a:solidFill>
                          <a:schemeClr val="accent5"/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halkduster"/>
                          <a:cs typeface="Chalkduster"/>
                        </a:rPr>
                        <a:t>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halkduster"/>
                          <a:cs typeface="Chalkduster"/>
                        </a:rPr>
                        <a:t>6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accent3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lang="en-US" dirty="0">
                        <a:solidFill>
                          <a:schemeClr val="accent3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18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halkduster"/>
                          <a:cs typeface="Chalkduster"/>
                        </a:rPr>
                        <a:t>p</a:t>
                      </a:r>
                      <a:endParaRPr lang="en-US" dirty="0">
                        <a:solidFill>
                          <a:schemeClr val="accent3"/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halkduster"/>
                          <a:cs typeface="Chalkduster"/>
                        </a:rPr>
                        <a:t>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halkduster"/>
                          <a:cs typeface="Chalkduster"/>
                        </a:rPr>
                        <a:t>6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Apple Chancery"/>
                          <a:cs typeface="Apple Chancery"/>
                        </a:rPr>
                        <a:t>d</a:t>
                      </a:r>
                      <a:endParaRPr lang="en-US" dirty="0">
                        <a:solidFill>
                          <a:schemeClr val="accent3"/>
                        </a:solidFill>
                        <a:latin typeface="Apple Chancery"/>
                        <a:cs typeface="Apple Chance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pple Chancery"/>
                          <a:cs typeface="Apple Chancery"/>
                        </a:rPr>
                        <a:t>5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pple Chancery"/>
                        <a:cs typeface="Apple Chance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pple Chancery"/>
                          <a:cs typeface="Apple Chancery"/>
                        </a:rPr>
                        <a:t>10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pple Chancery"/>
                        <a:cs typeface="Apple Chancery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lang="en-US" dirty="0">
                        <a:solidFill>
                          <a:srgbClr val="66006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lang="en-US" dirty="0">
                        <a:solidFill>
                          <a:srgbClr val="660066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32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  <a:latin typeface="Chalkduster"/>
                          <a:cs typeface="Chalkduster"/>
                        </a:rPr>
                        <a:t>p</a:t>
                      </a:r>
                      <a:endParaRPr lang="en-US" dirty="0">
                        <a:solidFill>
                          <a:srgbClr val="660066"/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halkduster"/>
                          <a:cs typeface="Chalkduster"/>
                        </a:rPr>
                        <a:t>3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halkduster"/>
                          <a:cs typeface="Chalkduster"/>
                        </a:rPr>
                        <a:t>6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halkduster"/>
                        <a:cs typeface="Chalkduster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  <a:latin typeface="Apple Chancery"/>
                          <a:cs typeface="Apple Chancery"/>
                        </a:rPr>
                        <a:t>d</a:t>
                      </a:r>
                      <a:endParaRPr lang="en-US" dirty="0">
                        <a:solidFill>
                          <a:srgbClr val="660066"/>
                        </a:solidFill>
                        <a:latin typeface="Apple Chancery"/>
                        <a:cs typeface="Apple Chance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pple Chancery"/>
                          <a:cs typeface="Apple Chancery"/>
                        </a:rPr>
                        <a:t>5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pple Chancery"/>
                        <a:cs typeface="Apple Chance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pple Chancery"/>
                          <a:cs typeface="Apple Chancery"/>
                        </a:rPr>
                        <a:t>10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pple Chancery"/>
                        <a:cs typeface="Apple Chancery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431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660066"/>
                          </a:solidFill>
                          <a:latin typeface="Cooper Black"/>
                          <a:cs typeface="Cooper Black"/>
                        </a:rPr>
                        <a:t>f</a:t>
                      </a:r>
                      <a:endParaRPr lang="en-US" dirty="0">
                        <a:solidFill>
                          <a:srgbClr val="660066"/>
                        </a:solidFill>
                        <a:latin typeface="Cooper Black"/>
                        <a:cs typeface="Cooper 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/>
                          <a:cs typeface="Cooper Black"/>
                        </a:rPr>
                        <a:t>7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/>
                        <a:cs typeface="Cooper 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oper Black"/>
                          <a:cs typeface="Cooper Black"/>
                        </a:rPr>
                        <a:t>14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oper Black"/>
                        <a:cs typeface="Cooper Black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05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6109</TotalTime>
  <Words>1607</Words>
  <Application>Microsoft Macintosh PowerPoint</Application>
  <PresentationFormat>On-screen Show (4:3)</PresentationFormat>
  <Paragraphs>494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Executive</vt:lpstr>
      <vt:lpstr>Electrons</vt:lpstr>
      <vt:lpstr>Electrons</vt:lpstr>
      <vt:lpstr>Address Analogy</vt:lpstr>
      <vt:lpstr>Shells (n)</vt:lpstr>
      <vt:lpstr>Subshells</vt:lpstr>
      <vt:lpstr>Orbitals</vt:lpstr>
      <vt:lpstr>Orbital Shapes</vt:lpstr>
      <vt:lpstr>Electrons</vt:lpstr>
      <vt:lpstr>Summary</vt:lpstr>
      <vt:lpstr>Example #1</vt:lpstr>
      <vt:lpstr>Example #1 Solved</vt:lpstr>
      <vt:lpstr>Orbital Diagram</vt:lpstr>
      <vt:lpstr>Order of Orbitals</vt:lpstr>
      <vt:lpstr>Filling Orbitals</vt:lpstr>
      <vt:lpstr>Example #2</vt:lpstr>
      <vt:lpstr>Example #2 Solved</vt:lpstr>
      <vt:lpstr>Electron Configuration</vt:lpstr>
      <vt:lpstr>Written Out Order</vt:lpstr>
      <vt:lpstr>How to Write</vt:lpstr>
      <vt:lpstr>Example #3</vt:lpstr>
      <vt:lpstr>Example #3 Solved</vt:lpstr>
      <vt:lpstr>Example #3 Solved</vt:lpstr>
      <vt:lpstr>Shorthand</vt:lpstr>
      <vt:lpstr>Example #4</vt:lpstr>
      <vt:lpstr>Example #4 Solved</vt:lpstr>
      <vt:lpstr>Types of Electrons</vt:lpstr>
      <vt:lpstr>Valence Electrons</vt:lpstr>
      <vt:lpstr>Valence Electrons</vt:lpstr>
      <vt:lpstr>Valence Electrons</vt:lpstr>
      <vt:lpstr>Some Connections</vt:lpstr>
      <vt:lpstr>Valence Electrons</vt:lpstr>
      <vt:lpstr>Valence Electrons</vt:lpstr>
      <vt:lpstr>Example #5</vt:lpstr>
      <vt:lpstr>Example #5 Solved</vt:lpstr>
      <vt:lpstr>Electron Dot Symbols</vt:lpstr>
      <vt:lpstr>Electron Dot Symbols</vt:lpstr>
      <vt:lpstr>Example #6</vt:lpstr>
      <vt:lpstr>Example #6 Solved</vt:lpstr>
      <vt:lpstr>Example #7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120</cp:revision>
  <dcterms:created xsi:type="dcterms:W3CDTF">2014-03-08T16:53:10Z</dcterms:created>
  <dcterms:modified xsi:type="dcterms:W3CDTF">2015-08-20T22:54:30Z</dcterms:modified>
</cp:coreProperties>
</file>