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3" r:id="rId9"/>
    <p:sldId id="264" r:id="rId10"/>
    <p:sldId id="266" r:id="rId11"/>
    <p:sldId id="267" r:id="rId12"/>
    <p:sldId id="269" r:id="rId13"/>
    <p:sldId id="270" r:id="rId14"/>
    <p:sldId id="268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4A0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E60D6-870A-ED44-8CDF-7BB785080D53}" type="datetimeFigureOut">
              <a:rPr lang="en-US" smtClean="0"/>
              <a:t>12/21/15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B3A4B-7B96-7B4E-81CD-D416682D6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254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B8481-84C5-F84E-8148-DB2A43E73EF3}" type="datetimeFigureOut">
              <a:rPr lang="en-US" smtClean="0"/>
              <a:t>12/21/15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AAB10-BE0D-7A42-A985-3AC6D95FA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7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050B6-55E9-6F4C-B509-C82657FE7DCE}" type="datetime4">
              <a:rPr lang="en-US" smtClean="0"/>
              <a:t>December 21,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EC56-5783-D949-9123-87CD779CD06D}" type="datetime4">
              <a:rPr lang="en-US" smtClean="0"/>
              <a:t>December 21,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8B19B-B3B2-DE46-81C0-07667ECEF1C4}" type="datetime4">
              <a:rPr lang="en-US" smtClean="0"/>
              <a:t>December 21,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9353-77F1-D840-B94F-20EB697AB599}" type="datetime4">
              <a:rPr lang="en-US" smtClean="0"/>
              <a:t>December 21,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6D33D-A2F0-A441-BA24-447D82AB4BA7}" type="datetime4">
              <a:rPr lang="en-US" smtClean="0"/>
              <a:t>December 21,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2D22-DF74-3240-89C1-FA6EA4DB6C95}" type="datetime4">
              <a:rPr lang="en-US" smtClean="0"/>
              <a:t>December 21,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7ECF-43F3-E34A-8ED7-CE8B35846D3E}" type="datetime4">
              <a:rPr lang="en-US" smtClean="0"/>
              <a:t>December 21,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DE73-4DDD-F845-9206-4F8434EBAE23}" type="datetime4">
              <a:rPr lang="en-US" smtClean="0"/>
              <a:t>December 21,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57049-0EC6-0A46-920A-ED7C86C0D62E}" type="datetime4">
              <a:rPr lang="en-US" smtClean="0"/>
              <a:t>December 21,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9806-9BA9-A44D-8241-2EF4169C7F77}" type="datetime4">
              <a:rPr lang="en-US" smtClean="0"/>
              <a:t>December 21,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8955-33EB-FD49-857C-EE1040751734}" type="datetime4">
              <a:rPr lang="en-US" smtClean="0"/>
              <a:t>December 21,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1337396-D5DA-5F4B-83B1-BAEAAB4A2F43}" type="datetime4">
              <a:rPr lang="en-US" smtClean="0"/>
              <a:t>December 21,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4.emf"/><Relationship Id="rId9" Type="http://schemas.openxmlformats.org/officeDocument/2006/relationships/oleObject" Target="../embeddings/oleObject4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Atoms and Isotopes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Sections 2.2-2.3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448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950"/>
            <a:ext cx="8229600" cy="1108952"/>
          </a:xfrm>
        </p:spPr>
        <p:txBody>
          <a:bodyPr/>
          <a:lstStyle/>
          <a:p>
            <a:r>
              <a:rPr lang="en-US" dirty="0" smtClean="0"/>
              <a:t>Isotopes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Atoms of the same element that contain a different number of </a:t>
            </a:r>
            <a:r>
              <a:rPr lang="en-US" dirty="0" smtClean="0">
                <a:solidFill>
                  <a:schemeClr val="accent2"/>
                </a:solidFill>
              </a:rPr>
              <a:t>neutrons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Protons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stay the same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Atomic number stays the same from isotope to isotope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Mass changes as neutrons have a mass of 1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amu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b="1" dirty="0" smtClean="0">
                <a:solidFill>
                  <a:srgbClr val="660066"/>
                </a:solidFill>
              </a:rPr>
              <a:t>Mass number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(A) number of </a:t>
            </a:r>
            <a:r>
              <a:rPr lang="en-US" dirty="0" smtClean="0">
                <a:solidFill>
                  <a:schemeClr val="tx2"/>
                </a:solidFill>
              </a:rPr>
              <a:t>protons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+ number of </a:t>
            </a:r>
            <a:r>
              <a:rPr lang="en-US" dirty="0" smtClean="0">
                <a:solidFill>
                  <a:schemeClr val="accent2"/>
                </a:solidFill>
              </a:rPr>
              <a:t>neutrons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Always going to be a whole number</a:t>
            </a:r>
          </a:p>
          <a:p>
            <a:pPr lvl="1"/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on periodic table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17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68"/>
            <a:ext cx="8229600" cy="1108952"/>
          </a:xfrm>
        </p:spPr>
        <p:txBody>
          <a:bodyPr/>
          <a:lstStyle/>
          <a:p>
            <a:r>
              <a:rPr lang="en-US" dirty="0" smtClean="0"/>
              <a:t>Isotopic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designate which isotope, use </a:t>
            </a:r>
            <a:r>
              <a:rPr lang="en-US" dirty="0" smtClean="0">
                <a:solidFill>
                  <a:srgbClr val="660066"/>
                </a:solidFill>
              </a:rPr>
              <a:t>mass number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and sometimes </a:t>
            </a:r>
            <a:r>
              <a:rPr lang="en-US" dirty="0" smtClean="0">
                <a:solidFill>
                  <a:srgbClr val="2F5897"/>
                </a:solidFill>
              </a:rPr>
              <a:t>atomic number</a:t>
            </a:r>
          </a:p>
          <a:p>
            <a:endParaRPr lang="en-US" dirty="0">
              <a:solidFill>
                <a:srgbClr val="2F5897"/>
              </a:solidFill>
            </a:endParaRPr>
          </a:p>
          <a:p>
            <a:endParaRPr lang="en-US" dirty="0" smtClean="0">
              <a:solidFill>
                <a:srgbClr val="2F5897"/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Two isotopes of the element chlorine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chlorine-35   chlorine-37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782378"/>
              </p:ext>
            </p:extLst>
          </p:nvPr>
        </p:nvGraphicFramePr>
        <p:xfrm>
          <a:off x="3407875" y="2573301"/>
          <a:ext cx="2099501" cy="821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Equation" r:id="rId3" imgW="584200" imgH="228600" progId="Equation.3">
                  <p:embed/>
                </p:oleObj>
              </mc:Choice>
              <mc:Fallback>
                <p:oleObj name="Equation" r:id="rId3" imgW="5842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07875" y="2573301"/>
                        <a:ext cx="2099501" cy="8215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260459"/>
              </p:ext>
            </p:extLst>
          </p:nvPr>
        </p:nvGraphicFramePr>
        <p:xfrm>
          <a:off x="2883206" y="4514283"/>
          <a:ext cx="1049338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Equation" r:id="rId5" imgW="292100" imgH="228600" progId="Equation.3">
                  <p:embed/>
                </p:oleObj>
              </mc:Choice>
              <mc:Fallback>
                <p:oleObj name="Equation" r:id="rId5" imgW="2921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83206" y="4514283"/>
                        <a:ext cx="1049338" cy="820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3029273"/>
              </p:ext>
            </p:extLst>
          </p:nvPr>
        </p:nvGraphicFramePr>
        <p:xfrm>
          <a:off x="4757125" y="4514283"/>
          <a:ext cx="1049338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Equation" r:id="rId7" imgW="292100" imgH="228600" progId="Equation.3">
                  <p:embed/>
                </p:oleObj>
              </mc:Choice>
              <mc:Fallback>
                <p:oleObj name="Equation" r:id="rId7" imgW="2921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57125" y="4514283"/>
                        <a:ext cx="1049338" cy="820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46446" y="4514283"/>
            <a:ext cx="1749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60066"/>
                </a:solidFill>
                <a:latin typeface="Century Gothic"/>
                <a:cs typeface="Century Gothic"/>
              </a:rPr>
              <a:t>m</a:t>
            </a:r>
            <a:r>
              <a:rPr lang="en-US" dirty="0" smtClean="0">
                <a:solidFill>
                  <a:srgbClr val="660066"/>
                </a:solidFill>
                <a:latin typeface="Century Gothic"/>
                <a:cs typeface="Century Gothic"/>
              </a:rPr>
              <a:t>ass number</a:t>
            </a:r>
            <a:endParaRPr lang="en-US" dirty="0">
              <a:solidFill>
                <a:srgbClr val="660066"/>
              </a:solidFill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4662" y="4941724"/>
            <a:ext cx="2012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Century Gothic"/>
                <a:cs typeface="Century Gothic"/>
              </a:rPr>
              <a:t>atomic number</a:t>
            </a:r>
            <a:endParaRPr lang="en-US" dirty="0">
              <a:solidFill>
                <a:schemeClr val="tx2"/>
              </a:solidFill>
              <a:latin typeface="Century Gothic"/>
              <a:cs typeface="Century Gothic"/>
            </a:endParaRPr>
          </a:p>
        </p:txBody>
      </p:sp>
      <p:sp>
        <p:nvSpPr>
          <p:cNvPr id="11" name="Circular Arrow 10"/>
          <p:cNvSpPr/>
          <p:nvPr/>
        </p:nvSpPr>
        <p:spPr>
          <a:xfrm>
            <a:off x="2408048" y="4349341"/>
            <a:ext cx="658920" cy="53427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87025"/>
              <a:gd name="adj5" fmla="val 12500"/>
            </a:avLst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ircular Arrow 12"/>
          <p:cNvSpPr/>
          <p:nvPr/>
        </p:nvSpPr>
        <p:spPr>
          <a:xfrm rot="10800000" flipH="1">
            <a:off x="2408048" y="5036015"/>
            <a:ext cx="658920" cy="53427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87025"/>
              <a:gd name="adj5" fmla="val 12500"/>
            </a:avLst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346415"/>
              </p:ext>
            </p:extLst>
          </p:nvPr>
        </p:nvGraphicFramePr>
        <p:xfrm>
          <a:off x="4909525" y="4666683"/>
          <a:ext cx="1049338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Equation" r:id="rId9" imgW="292100" imgH="228600" progId="Equation.3">
                  <p:embed/>
                </p:oleObj>
              </mc:Choice>
              <mc:Fallback>
                <p:oleObj name="Equation" r:id="rId9" imgW="2921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09525" y="4666683"/>
                        <a:ext cx="1049338" cy="820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9154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950"/>
            <a:ext cx="8229600" cy="1108952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2"/>
            <a:ext cx="8229600" cy="480818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the given atom, determine the number of </a:t>
            </a:r>
            <a:r>
              <a:rPr lang="en-US" dirty="0" smtClean="0">
                <a:solidFill>
                  <a:schemeClr val="tx2"/>
                </a:solidFill>
              </a:rPr>
              <a:t>protons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accent2"/>
                </a:solidFill>
              </a:rPr>
              <a:t>neutrons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and </a:t>
            </a:r>
            <a:r>
              <a:rPr lang="en-US" dirty="0" smtClean="0">
                <a:solidFill>
                  <a:schemeClr val="accent3"/>
                </a:solidFill>
              </a:rPr>
              <a:t>electrons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give the </a:t>
            </a:r>
            <a:r>
              <a:rPr lang="en-US" dirty="0" smtClean="0">
                <a:solidFill>
                  <a:schemeClr val="tx2"/>
                </a:solidFill>
              </a:rPr>
              <a:t>atomic number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en-US" dirty="0" smtClean="0">
                <a:solidFill>
                  <a:srgbClr val="660066"/>
                </a:solidFill>
              </a:rPr>
              <a:t>mass number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and identify the element.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937811" y="3031026"/>
            <a:ext cx="5780396" cy="2958742"/>
            <a:chOff x="5315346" y="4009999"/>
            <a:chExt cx="3259382" cy="1669464"/>
          </a:xfrm>
        </p:grpSpPr>
        <p:grpSp>
          <p:nvGrpSpPr>
            <p:cNvPr id="7" name="Group 6"/>
            <p:cNvGrpSpPr/>
            <p:nvPr/>
          </p:nvGrpSpPr>
          <p:grpSpPr>
            <a:xfrm>
              <a:off x="7426999" y="4508892"/>
              <a:ext cx="662879" cy="725756"/>
              <a:chOff x="6275412" y="3915463"/>
              <a:chExt cx="662879" cy="72575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6275412" y="4034727"/>
                <a:ext cx="266715" cy="268883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6446135" y="4103129"/>
                <a:ext cx="273963" cy="269207"/>
                <a:chOff x="5091267" y="3854265"/>
                <a:chExt cx="273963" cy="269207"/>
              </a:xfrm>
            </p:grpSpPr>
            <p:sp>
              <p:nvSpPr>
                <p:cNvPr id="26" name="Oval 25"/>
                <p:cNvSpPr/>
                <p:nvPr/>
              </p:nvSpPr>
              <p:spPr>
                <a:xfrm>
                  <a:off x="5091267" y="3854265"/>
                  <a:ext cx="273963" cy="269207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5131914" y="3871762"/>
                  <a:ext cx="203200" cy="22576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>
                      <a:solidFill>
                        <a:schemeClr val="bg1"/>
                      </a:solidFill>
                      <a:latin typeface="Century Gothic"/>
                      <a:cs typeface="Century Gothic"/>
                    </a:rPr>
                    <a:t>+</a:t>
                  </a:r>
                  <a:endParaRPr lang="en-US" sz="2000" dirty="0">
                    <a:solidFill>
                      <a:schemeClr val="bg1"/>
                    </a:solidFill>
                    <a:latin typeface="Century Gothic"/>
                    <a:cs typeface="Century Gothic"/>
                  </a:endParaRPr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6664328" y="4184346"/>
                <a:ext cx="273963" cy="269207"/>
                <a:chOff x="5091267" y="3854265"/>
                <a:chExt cx="273963" cy="269207"/>
              </a:xfrm>
            </p:grpSpPr>
            <p:sp>
              <p:nvSpPr>
                <p:cNvPr id="24" name="Oval 23"/>
                <p:cNvSpPr/>
                <p:nvPr/>
              </p:nvSpPr>
              <p:spPr>
                <a:xfrm>
                  <a:off x="5091267" y="3854265"/>
                  <a:ext cx="273963" cy="269207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5142683" y="3864046"/>
                  <a:ext cx="203200" cy="22576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>
                      <a:solidFill>
                        <a:schemeClr val="bg1"/>
                      </a:solidFill>
                      <a:latin typeface="Century Gothic"/>
                      <a:cs typeface="Century Gothic"/>
                    </a:rPr>
                    <a:t>+</a:t>
                  </a:r>
                  <a:endParaRPr lang="en-US" sz="2000" dirty="0">
                    <a:solidFill>
                      <a:schemeClr val="bg1"/>
                    </a:solidFill>
                    <a:latin typeface="Century Gothic"/>
                    <a:cs typeface="Century Gothic"/>
                  </a:endParaRPr>
                </a:p>
              </p:txBody>
            </p:sp>
          </p:grpSp>
          <p:grpSp>
            <p:nvGrpSpPr>
              <p:cNvPr id="16" name="Group 15"/>
              <p:cNvGrpSpPr/>
              <p:nvPr/>
            </p:nvGrpSpPr>
            <p:grpSpPr>
              <a:xfrm>
                <a:off x="6525605" y="4295189"/>
                <a:ext cx="273963" cy="269207"/>
                <a:chOff x="5049559" y="3831557"/>
                <a:chExt cx="273963" cy="269207"/>
              </a:xfrm>
            </p:grpSpPr>
            <p:sp>
              <p:nvSpPr>
                <p:cNvPr id="20" name="Oval 19"/>
                <p:cNvSpPr/>
                <p:nvPr/>
              </p:nvSpPr>
              <p:spPr>
                <a:xfrm>
                  <a:off x="5049559" y="3831557"/>
                  <a:ext cx="273963" cy="269207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5104339" y="3843376"/>
                  <a:ext cx="203200" cy="22576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>
                      <a:solidFill>
                        <a:schemeClr val="bg1"/>
                      </a:solidFill>
                      <a:latin typeface="Century Gothic"/>
                      <a:cs typeface="Century Gothic"/>
                    </a:rPr>
                    <a:t>+</a:t>
                  </a:r>
                  <a:endParaRPr lang="en-US" sz="2000" dirty="0">
                    <a:solidFill>
                      <a:schemeClr val="bg1"/>
                    </a:solidFill>
                    <a:latin typeface="Century Gothic"/>
                    <a:cs typeface="Century Gothic"/>
                  </a:endParaRPr>
                </a:p>
              </p:txBody>
            </p:sp>
          </p:grpSp>
          <p:sp>
            <p:nvSpPr>
              <p:cNvPr id="17" name="Oval 16"/>
              <p:cNvSpPr/>
              <p:nvPr/>
            </p:nvSpPr>
            <p:spPr>
              <a:xfrm>
                <a:off x="6671576" y="3986184"/>
                <a:ext cx="266715" cy="268883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6504924" y="3915463"/>
                <a:ext cx="266715" cy="268883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6370471" y="4372336"/>
                <a:ext cx="266715" cy="268883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Oval 7"/>
            <p:cNvSpPr/>
            <p:nvPr/>
          </p:nvSpPr>
          <p:spPr>
            <a:xfrm>
              <a:off x="6905210" y="4009999"/>
              <a:ext cx="1669518" cy="1669464"/>
            </a:xfrm>
            <a:prstGeom prst="ellipse">
              <a:avLst/>
            </a:prstGeom>
            <a:noFill/>
            <a:ln w="19050" cmpd="sng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315346" y="4628156"/>
              <a:ext cx="114155" cy="116171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>
              <a:glow rad="1663700">
                <a:schemeClr val="accent3">
                  <a:lumMod val="60000"/>
                  <a:lumOff val="40000"/>
                  <a:alpha val="77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Curved Connector 9"/>
            <p:cNvCxnSpPr>
              <a:stCxn id="9" idx="6"/>
              <a:endCxn id="8" idx="0"/>
            </p:cNvCxnSpPr>
            <p:nvPr/>
          </p:nvCxnSpPr>
          <p:spPr>
            <a:xfrm flipV="1">
              <a:off x="5429501" y="4009999"/>
              <a:ext cx="2310468" cy="676243"/>
            </a:xfrm>
            <a:prstGeom prst="curvedConnector4">
              <a:avLst>
                <a:gd name="adj1" fmla="val 18348"/>
                <a:gd name="adj2" fmla="val 101099"/>
              </a:avLst>
            </a:prstGeom>
            <a:ln w="12700" cmpd="sng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urved Connector 10"/>
            <p:cNvCxnSpPr/>
            <p:nvPr/>
          </p:nvCxnSpPr>
          <p:spPr>
            <a:xfrm>
              <a:off x="5429501" y="4696558"/>
              <a:ext cx="2322580" cy="982905"/>
            </a:xfrm>
            <a:prstGeom prst="curvedConnector3">
              <a:avLst>
                <a:gd name="adj1" fmla="val 17745"/>
              </a:avLst>
            </a:prstGeom>
            <a:ln w="12700" cmpd="sng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Oval 27"/>
          <p:cNvSpPr/>
          <p:nvPr/>
        </p:nvSpPr>
        <p:spPr>
          <a:xfrm>
            <a:off x="1988540" y="3802781"/>
            <a:ext cx="45719" cy="45719"/>
          </a:xfrm>
          <a:prstGeom prst="ellipse">
            <a:avLst/>
          </a:prstGeom>
          <a:solidFill>
            <a:schemeClr val="accent3"/>
          </a:solidFill>
          <a:ln>
            <a:solidFill>
              <a:srgbClr val="E6842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570309" y="4167208"/>
            <a:ext cx="45719" cy="45719"/>
          </a:xfrm>
          <a:prstGeom prst="ellipse">
            <a:avLst/>
          </a:prstGeom>
          <a:solidFill>
            <a:schemeClr val="accent3"/>
          </a:solidFill>
          <a:ln>
            <a:solidFill>
              <a:srgbClr val="E6842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892092" y="4595461"/>
            <a:ext cx="45719" cy="45719"/>
          </a:xfrm>
          <a:prstGeom prst="ellipse">
            <a:avLst/>
          </a:prstGeom>
          <a:solidFill>
            <a:schemeClr val="accent3"/>
          </a:solidFill>
          <a:ln>
            <a:solidFill>
              <a:srgbClr val="E6842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216096" y="4399141"/>
            <a:ext cx="45719" cy="45719"/>
          </a:xfrm>
          <a:prstGeom prst="ellipse">
            <a:avLst/>
          </a:prstGeom>
          <a:solidFill>
            <a:schemeClr val="accent3"/>
          </a:solidFill>
          <a:ln>
            <a:solidFill>
              <a:srgbClr val="E6842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655864" y="4450905"/>
            <a:ext cx="485863" cy="477108"/>
          </a:xfrm>
          <a:prstGeom prst="ellipse">
            <a:avLst/>
          </a:prstGeom>
          <a:solidFill>
            <a:schemeClr val="tx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724331" y="4494568"/>
            <a:ext cx="3603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+</a:t>
            </a:r>
            <a:endParaRPr lang="en-US" sz="20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6432125" y="4689746"/>
            <a:ext cx="473010" cy="476534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074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22"/>
            <a:ext cx="8229600" cy="1111760"/>
          </a:xfrm>
        </p:spPr>
        <p:txBody>
          <a:bodyPr/>
          <a:lstStyle/>
          <a:p>
            <a:r>
              <a:rPr lang="en-US" dirty="0" smtClean="0"/>
              <a:t>Example #2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 </a:t>
            </a:r>
            <a:r>
              <a:rPr lang="en-US" dirty="0" smtClean="0">
                <a:solidFill>
                  <a:schemeClr val="tx2"/>
                </a:solidFill>
              </a:rPr>
              <a:t>protons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 </a:t>
            </a:r>
            <a:r>
              <a:rPr lang="en-US" dirty="0" smtClean="0">
                <a:solidFill>
                  <a:schemeClr val="accent3"/>
                </a:solidFill>
              </a:rPr>
              <a:t>electrons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 </a:t>
            </a:r>
            <a:r>
              <a:rPr lang="en-US" dirty="0" smtClean="0">
                <a:solidFill>
                  <a:schemeClr val="accent2"/>
                </a:solidFill>
              </a:rPr>
              <a:t>neutrons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Atomic number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(Z): 4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Mass number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(A): 9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Element: Beryllium (Be)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21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22"/>
            <a:ext cx="8229600" cy="1111760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Determine the number of </a:t>
            </a:r>
            <a:r>
              <a:rPr lang="en-US" dirty="0" smtClean="0">
                <a:solidFill>
                  <a:schemeClr val="accent2"/>
                </a:solidFill>
                <a:latin typeface="Century Gothic"/>
                <a:cs typeface="Century Gothic"/>
              </a:rPr>
              <a:t>neutrons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in each isotope.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514350" indent="-514350">
              <a:buAutoNum type="alphaLcPeriod"/>
            </a:pP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238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</a:t>
            </a:r>
          </a:p>
          <a:p>
            <a:pPr marL="514350" indent="-514350">
              <a:buAutoNum type="alphaLcPeriod"/>
            </a:pP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79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</a:t>
            </a:r>
          </a:p>
          <a:p>
            <a:pPr marL="514350" indent="-514350">
              <a:buAutoNum type="alphaLcPeriod"/>
            </a:pP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234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Th</a:t>
            </a:r>
          </a:p>
          <a:p>
            <a:pPr marL="514350" indent="-514350">
              <a:buAutoNum type="alphaLcPeriod"/>
            </a:pP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16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O</a:t>
            </a:r>
          </a:p>
          <a:p>
            <a:pPr marL="514350" indent="-514350">
              <a:buAutoNum type="alphaLcPeriod"/>
            </a:pP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132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Ba</a:t>
            </a:r>
          </a:p>
          <a:p>
            <a:pPr marL="514350" indent="-514350">
              <a:buAutoNum type="alphaLcPeriod"/>
            </a:pP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99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Tc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58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11"/>
            <a:ext cx="8229600" cy="1111760"/>
          </a:xfrm>
        </p:spPr>
        <p:txBody>
          <a:bodyPr/>
          <a:lstStyle/>
          <a:p>
            <a:r>
              <a:rPr lang="en-US" dirty="0" smtClean="0"/>
              <a:t>Example #3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LcPeriod"/>
            </a:pP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238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U: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A-Z = </a:t>
            </a:r>
            <a:r>
              <a:rPr lang="en-US" dirty="0" smtClean="0">
                <a:solidFill>
                  <a:srgbClr val="660066"/>
                </a:solidFill>
                <a:latin typeface="Century Gothic"/>
                <a:cs typeface="Century Gothic"/>
              </a:rPr>
              <a:t>238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– </a:t>
            </a:r>
            <a:r>
              <a:rPr lang="en-US" dirty="0" smtClean="0">
                <a:solidFill>
                  <a:schemeClr val="tx2"/>
                </a:solidFill>
                <a:latin typeface="Century Gothic"/>
                <a:cs typeface="Century Gothic"/>
              </a:rPr>
              <a:t>92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= </a:t>
            </a:r>
            <a:r>
              <a:rPr lang="en-US" b="1" dirty="0">
                <a:solidFill>
                  <a:schemeClr val="accent2"/>
                </a:solidFill>
                <a:latin typeface="Century Gothic"/>
                <a:cs typeface="Century Gothic"/>
              </a:rPr>
              <a:t>146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neutrons 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514350" indent="-51435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514350" indent="-514350">
              <a:buAutoNum type="alphaLcPeriod"/>
            </a:pP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79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Se: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A-Z = </a:t>
            </a:r>
            <a:r>
              <a:rPr lang="en-US" dirty="0" smtClean="0">
                <a:solidFill>
                  <a:srgbClr val="660066"/>
                </a:solidFill>
                <a:latin typeface="Century Gothic"/>
                <a:cs typeface="Century Gothic"/>
              </a:rPr>
              <a:t>79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– </a:t>
            </a:r>
            <a:r>
              <a:rPr lang="en-US" dirty="0">
                <a:solidFill>
                  <a:srgbClr val="2F5897"/>
                </a:solidFill>
                <a:latin typeface="Century Gothic"/>
                <a:cs typeface="Century Gothic"/>
              </a:rPr>
              <a:t>34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= </a:t>
            </a:r>
            <a:r>
              <a:rPr lang="en-US" b="1" dirty="0">
                <a:solidFill>
                  <a:srgbClr val="9C5252"/>
                </a:solidFill>
                <a:latin typeface="Century Gothic"/>
                <a:cs typeface="Century Gothic"/>
              </a:rPr>
              <a:t>45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neutrons</a:t>
            </a:r>
          </a:p>
          <a:p>
            <a:pPr marL="514350" indent="-51435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514350" indent="-514350">
              <a:buAutoNum type="alphaLcPeriod"/>
            </a:pP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234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Th: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A-Z = </a:t>
            </a:r>
            <a:r>
              <a:rPr lang="en-US" dirty="0" smtClean="0">
                <a:solidFill>
                  <a:srgbClr val="660066"/>
                </a:solidFill>
                <a:latin typeface="Century Gothic"/>
                <a:cs typeface="Century Gothic"/>
              </a:rPr>
              <a:t>234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– </a:t>
            </a:r>
            <a:r>
              <a:rPr lang="en-US" dirty="0">
                <a:solidFill>
                  <a:srgbClr val="2F5897"/>
                </a:solidFill>
                <a:latin typeface="Century Gothic"/>
                <a:cs typeface="Century Gothic"/>
              </a:rPr>
              <a:t>90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= </a:t>
            </a:r>
            <a:r>
              <a:rPr lang="en-US" b="1" dirty="0">
                <a:solidFill>
                  <a:srgbClr val="9C5252"/>
                </a:solidFill>
                <a:latin typeface="Century Gothic"/>
                <a:cs typeface="Century Gothic"/>
              </a:rPr>
              <a:t>144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neutrons</a:t>
            </a:r>
          </a:p>
          <a:p>
            <a:pPr marL="514350" indent="-51435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514350" indent="-514350">
              <a:buAutoNum type="alphaLcPeriod"/>
            </a:pP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16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O: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A-Z = </a:t>
            </a:r>
            <a:r>
              <a:rPr lang="en-US" dirty="0" smtClean="0">
                <a:solidFill>
                  <a:srgbClr val="660066"/>
                </a:solidFill>
                <a:latin typeface="Century Gothic"/>
                <a:cs typeface="Century Gothic"/>
              </a:rPr>
              <a:t>16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– </a:t>
            </a:r>
            <a:r>
              <a:rPr lang="en-US" dirty="0">
                <a:solidFill>
                  <a:srgbClr val="2F5897"/>
                </a:solidFill>
                <a:latin typeface="Century Gothic"/>
                <a:cs typeface="Century Gothic"/>
              </a:rPr>
              <a:t>8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= </a:t>
            </a:r>
            <a:r>
              <a:rPr lang="en-US" b="1" dirty="0">
                <a:solidFill>
                  <a:srgbClr val="9C5252"/>
                </a:solidFill>
                <a:latin typeface="Century Gothic"/>
                <a:cs typeface="Century Gothic"/>
              </a:rPr>
              <a:t>8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neutrons</a:t>
            </a:r>
          </a:p>
          <a:p>
            <a:pPr marL="514350" indent="-51435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514350" indent="-514350">
              <a:buAutoNum type="alphaLcPeriod"/>
            </a:pP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132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Ba: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A-Z = </a:t>
            </a:r>
            <a:r>
              <a:rPr lang="en-US" dirty="0" smtClean="0">
                <a:solidFill>
                  <a:srgbClr val="660066"/>
                </a:solidFill>
                <a:latin typeface="Century Gothic"/>
                <a:cs typeface="Century Gothic"/>
              </a:rPr>
              <a:t>132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– </a:t>
            </a:r>
            <a:r>
              <a:rPr lang="en-US" dirty="0">
                <a:solidFill>
                  <a:srgbClr val="2F5897"/>
                </a:solidFill>
                <a:latin typeface="Century Gothic"/>
                <a:cs typeface="Century Gothic"/>
              </a:rPr>
              <a:t>56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= </a:t>
            </a:r>
            <a:r>
              <a:rPr lang="en-US" b="1" dirty="0">
                <a:solidFill>
                  <a:srgbClr val="9C5252"/>
                </a:solidFill>
                <a:latin typeface="Century Gothic"/>
                <a:cs typeface="Century Gothic"/>
              </a:rPr>
              <a:t>76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neutrons</a:t>
            </a:r>
          </a:p>
          <a:p>
            <a:pPr marL="514350" indent="-51435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514350" indent="-514350">
              <a:buAutoNum type="alphaLcPeriod"/>
            </a:pP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99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Tc: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A-Z = </a:t>
            </a:r>
            <a:r>
              <a:rPr lang="en-US" dirty="0" smtClean="0">
                <a:solidFill>
                  <a:srgbClr val="660066"/>
                </a:solidFill>
                <a:latin typeface="Century Gothic"/>
                <a:cs typeface="Century Gothic"/>
              </a:rPr>
              <a:t>99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– </a:t>
            </a:r>
            <a:r>
              <a:rPr lang="en-US" dirty="0">
                <a:solidFill>
                  <a:srgbClr val="2F5897"/>
                </a:solidFill>
                <a:latin typeface="Century Gothic"/>
                <a:cs typeface="Century Gothic"/>
              </a:rPr>
              <a:t>43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= </a:t>
            </a:r>
            <a:r>
              <a:rPr lang="en-US" b="1" dirty="0">
                <a:solidFill>
                  <a:srgbClr val="9C5252"/>
                </a:solidFill>
                <a:latin typeface="Century Gothic"/>
                <a:cs typeface="Century Gothic"/>
              </a:rPr>
              <a:t>56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neutrons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93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11"/>
            <a:ext cx="8229600" cy="1111760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Atomic Mass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Weighted average of masses of all naturally occurring isotopes of an element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Based off abundance of each isotope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 atomic mass units (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amu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 a whole number, as it is a calculated average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Found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under the symbol on the periodic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table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2955390" y="4664492"/>
            <a:ext cx="3263405" cy="923330"/>
            <a:chOff x="2955390" y="4933134"/>
            <a:chExt cx="3263405" cy="923330"/>
          </a:xfrm>
        </p:grpSpPr>
        <p:sp>
          <p:nvSpPr>
            <p:cNvPr id="6" name="TextBox 5"/>
            <p:cNvSpPr txBox="1"/>
            <p:nvPr/>
          </p:nvSpPr>
          <p:spPr>
            <a:xfrm>
              <a:off x="2955390" y="4933134"/>
              <a:ext cx="867077" cy="92333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accent6">
                      <a:lumMod val="75000"/>
                    </a:schemeClr>
                  </a:solidFill>
                  <a:latin typeface="Century Gothic"/>
                  <a:cs typeface="Century Gothic"/>
                </a:rPr>
                <a:t>47</a:t>
              </a:r>
            </a:p>
            <a:p>
              <a:pPr algn="ctr"/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Century Gothic"/>
                  <a:cs typeface="Century Gothic"/>
                </a:rPr>
                <a:t>Ag</a:t>
              </a:r>
              <a:endParaRPr lang="en-US" dirty="0" smtClean="0"/>
            </a:p>
            <a:p>
              <a:pPr algn="ctr"/>
              <a:r>
                <a:rPr lang="en-US" dirty="0" smtClean="0">
                  <a:solidFill>
                    <a:schemeClr val="accent6">
                      <a:lumMod val="75000"/>
                    </a:schemeClr>
                  </a:solidFill>
                  <a:latin typeface="Century Gothic"/>
                  <a:cs typeface="Century Gothic"/>
                </a:rPr>
                <a:t>107.9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53744" y="4933134"/>
              <a:ext cx="196505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  <a:latin typeface="Century Gothic"/>
                  <a:cs typeface="Century Gothic"/>
                </a:rPr>
                <a:t>a</a:t>
              </a:r>
              <a:r>
                <a:rPr lang="en-US" dirty="0" smtClean="0">
                  <a:solidFill>
                    <a:schemeClr val="tx2"/>
                  </a:solidFill>
                  <a:latin typeface="Century Gothic"/>
                  <a:cs typeface="Century Gothic"/>
                </a:rPr>
                <a:t>tomic number</a:t>
              </a:r>
            </a:p>
            <a:p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e</a:t>
              </a:r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lement symbol</a:t>
              </a:r>
            </a:p>
            <a:p>
              <a:r>
                <a:rPr lang="en-US" dirty="0">
                  <a:solidFill>
                    <a:srgbClr val="846648"/>
                  </a:solidFill>
                  <a:latin typeface="Century Gothic"/>
                  <a:cs typeface="Century Gothic"/>
                </a:rPr>
                <a:t>a</a:t>
              </a:r>
              <a:r>
                <a:rPr lang="en-US" dirty="0" smtClean="0">
                  <a:solidFill>
                    <a:srgbClr val="846648"/>
                  </a:solidFill>
                  <a:latin typeface="Century Gothic"/>
                  <a:cs typeface="Century Gothic"/>
                </a:rPr>
                <a:t>tomic mass</a:t>
              </a:r>
              <a:endParaRPr lang="en-US" dirty="0">
                <a:solidFill>
                  <a:srgbClr val="846648"/>
                </a:solidFill>
                <a:latin typeface="Century Gothic"/>
                <a:cs typeface="Century Gothic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>
              <a:off x="3822468" y="5128618"/>
              <a:ext cx="431276" cy="0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3828324" y="5415339"/>
              <a:ext cx="431276" cy="0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>
              <a:off x="3834180" y="5689849"/>
              <a:ext cx="431276" cy="0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6823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22"/>
            <a:ext cx="8229600" cy="1111760"/>
          </a:xfrm>
        </p:spPr>
        <p:txBody>
          <a:bodyPr/>
          <a:lstStyle/>
          <a:p>
            <a:r>
              <a:rPr lang="en-US" dirty="0" smtClean="0">
                <a:solidFill>
                  <a:srgbClr val="846648"/>
                </a:solidFill>
              </a:rPr>
              <a:t>Atomic Mass </a:t>
            </a:r>
            <a:r>
              <a:rPr lang="en-US" dirty="0" smtClean="0"/>
              <a:t>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4824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Need to know how many isotopes there are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Need to know the precise mass of each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isotope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Need to know relative abundance of each isotope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May be in decimal or percent form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Decimal should add up to 1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Percent should add up to 100</a:t>
            </a:r>
          </a:p>
          <a:p>
            <a:pPr lvl="1"/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 decimal form in calculation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convert: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accent4"/>
                </a:solidFill>
              </a:rPr>
              <a:t>Atomic mass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= sum of (abundance*mass) for each isotope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 descr="smi02788_02_Page43c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99" t="27395" r="13372"/>
          <a:stretch/>
        </p:blipFill>
        <p:spPr>
          <a:xfrm>
            <a:off x="2716636" y="4188371"/>
            <a:ext cx="3248566" cy="64349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360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11"/>
            <a:ext cx="8229600" cy="1111760"/>
          </a:xfrm>
        </p:spPr>
        <p:txBody>
          <a:bodyPr/>
          <a:lstStyle/>
          <a:p>
            <a:r>
              <a:rPr lang="en-US" dirty="0" smtClean="0"/>
              <a:t>Example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Calculate the </a:t>
            </a:r>
            <a:r>
              <a:rPr lang="en-US" dirty="0" smtClean="0">
                <a:solidFill>
                  <a:schemeClr val="accent4"/>
                </a:solidFill>
              </a:rPr>
              <a:t>atomic mass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 the element.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762254"/>
              </p:ext>
            </p:extLst>
          </p:nvPr>
        </p:nvGraphicFramePr>
        <p:xfrm>
          <a:off x="638634" y="2749629"/>
          <a:ext cx="7811745" cy="2512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3915"/>
                <a:gridCol w="2603915"/>
                <a:gridCol w="2603915"/>
              </a:tblGrid>
              <a:tr h="6281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Magnesium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Mass</a:t>
                      </a:r>
                      <a:r>
                        <a:rPr lang="en-US" baseline="0" dirty="0" smtClean="0">
                          <a:latin typeface="Century Gothic"/>
                          <a:cs typeface="Century Gothic"/>
                        </a:rPr>
                        <a:t> (</a:t>
                      </a:r>
                      <a:r>
                        <a:rPr lang="en-US" baseline="0" dirty="0" err="1" smtClean="0">
                          <a:latin typeface="Century Gothic"/>
                          <a:cs typeface="Century Gothic"/>
                        </a:rPr>
                        <a:t>amu</a:t>
                      </a:r>
                      <a:r>
                        <a:rPr lang="en-US" baseline="0" dirty="0" smtClean="0">
                          <a:latin typeface="Century Gothic"/>
                          <a:cs typeface="Century Gothic"/>
                        </a:rPr>
                        <a:t>)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Abundance (%)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  <a:tr h="6281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Mg-24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23.99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78.99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  <a:tr h="6281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Mg-25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24.99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10.00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  <a:tr h="6281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Mg-26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25.98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11.01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180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22"/>
            <a:ext cx="8229600" cy="1111760"/>
          </a:xfrm>
        </p:spPr>
        <p:txBody>
          <a:bodyPr/>
          <a:lstStyle/>
          <a:p>
            <a:r>
              <a:rPr lang="en-US" dirty="0" smtClean="0"/>
              <a:t>Example #4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Convert % to decimal for each isotope, then plug in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Atomic mass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=	(0.7899*23.99) = 18.95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amu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(0.1000*24.99) = 2.499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amu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(0.1101*25.98) = 2.860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amu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846648"/>
                </a:solidFill>
              </a:rPr>
              <a:t>Atomic mass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= 18.95 + 2.499 + 2.860 = </a:t>
            </a:r>
            <a:r>
              <a:rPr lang="en-US" b="1" dirty="0" smtClean="0">
                <a:solidFill>
                  <a:srgbClr val="846648"/>
                </a:solidFill>
              </a:rPr>
              <a:t>24.31 </a:t>
            </a:r>
            <a:r>
              <a:rPr lang="en-US" b="1" dirty="0" err="1" smtClean="0">
                <a:solidFill>
                  <a:srgbClr val="846648"/>
                </a:solidFill>
              </a:rPr>
              <a:t>amu</a:t>
            </a:r>
            <a:endParaRPr lang="en-US" b="1" dirty="0">
              <a:solidFill>
                <a:srgbClr val="846648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158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68"/>
            <a:ext cx="8229600" cy="1108952"/>
          </a:xfrm>
        </p:spPr>
        <p:txBody>
          <a:bodyPr/>
          <a:lstStyle/>
          <a:p>
            <a:r>
              <a:rPr lang="en-US" dirty="0" smtClean="0"/>
              <a:t>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038"/>
            <a:ext cx="8229600" cy="4844126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Building blocks of all matter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Cannot be broken down any further and still maintain properties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Made up of combinations of three subatomic particles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Protons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Neutrons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Electrons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Atoms are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neutral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5315346" y="4009999"/>
            <a:ext cx="3259382" cy="1669464"/>
            <a:chOff x="5315346" y="4009999"/>
            <a:chExt cx="3259382" cy="1669464"/>
          </a:xfrm>
        </p:grpSpPr>
        <p:grpSp>
          <p:nvGrpSpPr>
            <p:cNvPr id="48" name="Group 47"/>
            <p:cNvGrpSpPr/>
            <p:nvPr/>
          </p:nvGrpSpPr>
          <p:grpSpPr>
            <a:xfrm>
              <a:off x="7405110" y="4446205"/>
              <a:ext cx="684768" cy="743983"/>
              <a:chOff x="6253523" y="3852776"/>
              <a:chExt cx="684768" cy="743983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6275412" y="4034727"/>
                <a:ext cx="266715" cy="268883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6444393" y="4074214"/>
                <a:ext cx="275705" cy="307777"/>
                <a:chOff x="5089525" y="3825350"/>
                <a:chExt cx="275705" cy="307777"/>
              </a:xfrm>
            </p:grpSpPr>
            <p:sp>
              <p:nvSpPr>
                <p:cNvPr id="6" name="Oval 5"/>
                <p:cNvSpPr/>
                <p:nvPr/>
              </p:nvSpPr>
              <p:spPr>
                <a:xfrm>
                  <a:off x="5091267" y="3854265"/>
                  <a:ext cx="273963" cy="269207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5089525" y="3825350"/>
                  <a:ext cx="203200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>
                      <a:solidFill>
                        <a:schemeClr val="bg1"/>
                      </a:solidFill>
                      <a:latin typeface="Century Gothic"/>
                      <a:cs typeface="Century Gothic"/>
                    </a:rPr>
                    <a:t>+</a:t>
                  </a:r>
                  <a:endParaRPr lang="en-US" sz="1400" dirty="0">
                    <a:solidFill>
                      <a:schemeClr val="bg1"/>
                    </a:solidFill>
                    <a:latin typeface="Century Gothic"/>
                    <a:cs typeface="Century Gothic"/>
                  </a:endParaRPr>
                </a:p>
              </p:txBody>
            </p:sp>
          </p:grpSp>
          <p:grpSp>
            <p:nvGrpSpPr>
              <p:cNvPr id="26" name="Group 25"/>
              <p:cNvGrpSpPr/>
              <p:nvPr/>
            </p:nvGrpSpPr>
            <p:grpSpPr>
              <a:xfrm>
                <a:off x="6662586" y="4155431"/>
                <a:ext cx="275705" cy="307777"/>
                <a:chOff x="5089525" y="3825350"/>
                <a:chExt cx="275705" cy="307777"/>
              </a:xfrm>
            </p:grpSpPr>
            <p:sp>
              <p:nvSpPr>
                <p:cNvPr id="27" name="Oval 26"/>
                <p:cNvSpPr/>
                <p:nvPr/>
              </p:nvSpPr>
              <p:spPr>
                <a:xfrm>
                  <a:off x="5091267" y="3854265"/>
                  <a:ext cx="273963" cy="269207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5089525" y="3825350"/>
                  <a:ext cx="203200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>
                      <a:solidFill>
                        <a:schemeClr val="bg1"/>
                      </a:solidFill>
                      <a:latin typeface="Century Gothic"/>
                      <a:cs typeface="Century Gothic"/>
                    </a:rPr>
                    <a:t>+</a:t>
                  </a:r>
                  <a:endParaRPr lang="en-US" sz="1400" dirty="0">
                    <a:solidFill>
                      <a:schemeClr val="bg1"/>
                    </a:solidFill>
                    <a:latin typeface="Century Gothic"/>
                    <a:cs typeface="Century Gothic"/>
                  </a:endParaRPr>
                </a:p>
              </p:txBody>
            </p:sp>
          </p:grpSp>
          <p:grpSp>
            <p:nvGrpSpPr>
              <p:cNvPr id="29" name="Group 28"/>
              <p:cNvGrpSpPr/>
              <p:nvPr/>
            </p:nvGrpSpPr>
            <p:grpSpPr>
              <a:xfrm>
                <a:off x="6386881" y="3852776"/>
                <a:ext cx="275705" cy="307777"/>
                <a:chOff x="5089525" y="3825350"/>
                <a:chExt cx="275705" cy="307777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5091267" y="3854265"/>
                  <a:ext cx="273963" cy="269207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5089525" y="3825350"/>
                  <a:ext cx="203200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>
                      <a:solidFill>
                        <a:schemeClr val="bg1"/>
                      </a:solidFill>
                      <a:latin typeface="Century Gothic"/>
                      <a:cs typeface="Century Gothic"/>
                    </a:rPr>
                    <a:t>+</a:t>
                  </a:r>
                  <a:endParaRPr lang="en-US" sz="1400" dirty="0">
                    <a:solidFill>
                      <a:schemeClr val="bg1"/>
                    </a:solidFill>
                    <a:latin typeface="Century Gothic"/>
                    <a:cs typeface="Century Gothic"/>
                  </a:endParaRPr>
                </a:p>
              </p:txBody>
            </p:sp>
          </p:grpSp>
          <p:grpSp>
            <p:nvGrpSpPr>
              <p:cNvPr id="32" name="Group 31"/>
              <p:cNvGrpSpPr/>
              <p:nvPr/>
            </p:nvGrpSpPr>
            <p:grpSpPr>
              <a:xfrm>
                <a:off x="6565571" y="4288982"/>
                <a:ext cx="275705" cy="307777"/>
                <a:chOff x="5089525" y="3825350"/>
                <a:chExt cx="275705" cy="307777"/>
              </a:xfrm>
            </p:grpSpPr>
            <p:sp>
              <p:nvSpPr>
                <p:cNvPr id="33" name="Oval 32"/>
                <p:cNvSpPr/>
                <p:nvPr/>
              </p:nvSpPr>
              <p:spPr>
                <a:xfrm>
                  <a:off x="5091267" y="3854265"/>
                  <a:ext cx="273963" cy="269207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5089525" y="3825350"/>
                  <a:ext cx="203200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>
                      <a:solidFill>
                        <a:schemeClr val="bg1"/>
                      </a:solidFill>
                      <a:latin typeface="Century Gothic"/>
                      <a:cs typeface="Century Gothic"/>
                    </a:rPr>
                    <a:t>+</a:t>
                  </a:r>
                  <a:endParaRPr lang="en-US" sz="1400" dirty="0">
                    <a:solidFill>
                      <a:schemeClr val="bg1"/>
                    </a:solidFill>
                    <a:latin typeface="Century Gothic"/>
                    <a:cs typeface="Century Gothic"/>
                  </a:endParaRPr>
                </a:p>
              </p:txBody>
            </p:sp>
          </p:grpSp>
          <p:sp>
            <p:nvSpPr>
              <p:cNvPr id="44" name="Oval 43"/>
              <p:cNvSpPr/>
              <p:nvPr/>
            </p:nvSpPr>
            <p:spPr>
              <a:xfrm>
                <a:off x="6253523" y="4197704"/>
                <a:ext cx="266715" cy="268883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6600494" y="3973488"/>
                <a:ext cx="266715" cy="268883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6365476" y="4313711"/>
                <a:ext cx="266715" cy="268883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9" name="Oval 48"/>
            <p:cNvSpPr/>
            <p:nvPr/>
          </p:nvSpPr>
          <p:spPr>
            <a:xfrm>
              <a:off x="6905210" y="4009999"/>
              <a:ext cx="1669518" cy="1669464"/>
            </a:xfrm>
            <a:prstGeom prst="ellipse">
              <a:avLst/>
            </a:prstGeom>
            <a:noFill/>
            <a:ln w="19050" cmpd="sng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5315346" y="4628156"/>
              <a:ext cx="114155" cy="116171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>
              <a:glow rad="1663700">
                <a:schemeClr val="accent3">
                  <a:lumMod val="60000"/>
                  <a:lumOff val="40000"/>
                  <a:alpha val="77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Curved Connector 62"/>
            <p:cNvCxnSpPr>
              <a:stCxn id="50" idx="6"/>
              <a:endCxn id="49" idx="0"/>
            </p:cNvCxnSpPr>
            <p:nvPr/>
          </p:nvCxnSpPr>
          <p:spPr>
            <a:xfrm flipV="1">
              <a:off x="5429501" y="4009999"/>
              <a:ext cx="2310468" cy="676243"/>
            </a:xfrm>
            <a:prstGeom prst="curvedConnector4">
              <a:avLst>
                <a:gd name="adj1" fmla="val 18348"/>
                <a:gd name="adj2" fmla="val 101099"/>
              </a:avLst>
            </a:prstGeom>
            <a:ln w="12700" cmpd="sng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urved Connector 66"/>
            <p:cNvCxnSpPr/>
            <p:nvPr/>
          </p:nvCxnSpPr>
          <p:spPr>
            <a:xfrm>
              <a:off x="5429501" y="4696558"/>
              <a:ext cx="2322580" cy="982905"/>
            </a:xfrm>
            <a:prstGeom prst="curvedConnector3">
              <a:avLst>
                <a:gd name="adj1" fmla="val 17745"/>
              </a:avLst>
            </a:prstGeom>
            <a:ln w="12700" cmpd="sng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Right Brace 70"/>
          <p:cNvSpPr/>
          <p:nvPr/>
        </p:nvSpPr>
        <p:spPr>
          <a:xfrm rot="5400000">
            <a:off x="5291391" y="4713603"/>
            <a:ext cx="162069" cy="155634"/>
          </a:xfrm>
          <a:prstGeom prst="rightBrace">
            <a:avLst/>
          </a:prstGeom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4825995" y="4810079"/>
            <a:ext cx="1073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Nucleus</a:t>
            </a:r>
          </a:p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10</a:t>
            </a:r>
            <a:r>
              <a:rPr lang="en-US" sz="1400" baseline="30000" dirty="0" smtClean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-15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 m</a:t>
            </a:r>
            <a:endParaRPr lang="en-US" sz="1400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  <p:cxnSp>
        <p:nvCxnSpPr>
          <p:cNvPr id="75" name="Straight Arrow Connector 74"/>
          <p:cNvCxnSpPr>
            <a:endCxn id="30" idx="7"/>
          </p:cNvCxnSpPr>
          <p:nvPr/>
        </p:nvCxnSpPr>
        <p:spPr>
          <a:xfrm flipH="1">
            <a:off x="7774052" y="3834581"/>
            <a:ext cx="542400" cy="679963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7739969" y="3564195"/>
            <a:ext cx="1199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  <a:latin typeface="Century Gothic"/>
                <a:cs typeface="Century Gothic"/>
              </a:rPr>
              <a:t>proton</a:t>
            </a:r>
            <a:endParaRPr lang="en-US" sz="1400" dirty="0">
              <a:solidFill>
                <a:schemeClr val="tx2"/>
              </a:solidFill>
              <a:latin typeface="Century Gothic"/>
              <a:cs typeface="Century Gothic"/>
            </a:endParaRPr>
          </a:p>
        </p:txBody>
      </p:sp>
      <p:cxnSp>
        <p:nvCxnSpPr>
          <p:cNvPr id="81" name="Straight Arrow Connector 80"/>
          <p:cNvCxnSpPr>
            <a:stCxn id="82" idx="0"/>
          </p:cNvCxnSpPr>
          <p:nvPr/>
        </p:nvCxnSpPr>
        <p:spPr>
          <a:xfrm flipH="1" flipV="1">
            <a:off x="7671825" y="5176024"/>
            <a:ext cx="26163" cy="79966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7161023" y="5975686"/>
            <a:ext cx="10739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2"/>
                </a:solidFill>
                <a:latin typeface="Century Gothic"/>
                <a:cs typeface="Century Gothic"/>
              </a:rPr>
              <a:t>neutron</a:t>
            </a:r>
            <a:endParaRPr lang="en-US" sz="1400" dirty="0">
              <a:solidFill>
                <a:schemeClr val="accent2"/>
              </a:solidFill>
              <a:latin typeface="Century Gothic"/>
              <a:cs typeface="Century Gothic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895742" y="3244646"/>
            <a:ext cx="2536189" cy="2912199"/>
            <a:chOff x="3895742" y="3244646"/>
            <a:chExt cx="2536189" cy="2912199"/>
          </a:xfrm>
        </p:grpSpPr>
        <p:sp>
          <p:nvSpPr>
            <p:cNvPr id="90" name="TextBox 89"/>
            <p:cNvSpPr txBox="1"/>
            <p:nvPr/>
          </p:nvSpPr>
          <p:spPr>
            <a:xfrm>
              <a:off x="3895742" y="5849068"/>
              <a:ext cx="1099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accent3"/>
                  </a:solidFill>
                  <a:latin typeface="Century Gothic"/>
                  <a:cs typeface="Century Gothic"/>
                </a:rPr>
                <a:t>electron</a:t>
              </a:r>
              <a:endParaRPr lang="en-US" sz="1400" dirty="0">
                <a:solidFill>
                  <a:schemeClr val="accent3"/>
                </a:solidFill>
                <a:latin typeface="Century Gothic"/>
                <a:cs typeface="Century Gothic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4331182" y="3244646"/>
              <a:ext cx="2100749" cy="2604422"/>
              <a:chOff x="4331182" y="3244646"/>
              <a:chExt cx="2100749" cy="2604422"/>
            </a:xfrm>
          </p:grpSpPr>
          <p:sp>
            <p:nvSpPr>
              <p:cNvPr id="70" name="Right Brace 69"/>
              <p:cNvSpPr/>
              <p:nvPr/>
            </p:nvSpPr>
            <p:spPr>
              <a:xfrm rot="16200000">
                <a:off x="5216062" y="3018021"/>
                <a:ext cx="293073" cy="1715968"/>
              </a:xfrm>
              <a:prstGeom prst="rightBrace">
                <a:avLst/>
              </a:prstGeom>
              <a:ln/>
              <a:effectLst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4331182" y="3244646"/>
                <a:ext cx="210074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chemeClr val="accent3"/>
                    </a:solidFill>
                    <a:latin typeface="Century Gothic"/>
                    <a:cs typeface="Century Gothic"/>
                  </a:rPr>
                  <a:t>Electron cloud</a:t>
                </a:r>
              </a:p>
              <a:p>
                <a:pPr algn="ctr"/>
                <a:r>
                  <a:rPr lang="en-US" sz="1400" dirty="0" smtClean="0">
                    <a:solidFill>
                      <a:schemeClr val="accent3"/>
                    </a:solidFill>
                    <a:latin typeface="Century Gothic"/>
                    <a:cs typeface="Century Gothic"/>
                  </a:rPr>
                  <a:t>10</a:t>
                </a:r>
                <a:r>
                  <a:rPr lang="en-US" sz="1400" baseline="30000" dirty="0" smtClean="0">
                    <a:solidFill>
                      <a:schemeClr val="accent3"/>
                    </a:solidFill>
                    <a:latin typeface="Century Gothic"/>
                    <a:cs typeface="Century Gothic"/>
                  </a:rPr>
                  <a:t>-10 </a:t>
                </a:r>
                <a:r>
                  <a:rPr lang="en-US" sz="1400" dirty="0" smtClean="0">
                    <a:solidFill>
                      <a:schemeClr val="accent3"/>
                    </a:solidFill>
                    <a:latin typeface="Century Gothic"/>
                    <a:cs typeface="Century Gothic"/>
                  </a:rPr>
                  <a:t>m</a:t>
                </a:r>
                <a:endParaRPr lang="en-US" sz="1400" dirty="0">
                  <a:solidFill>
                    <a:schemeClr val="accent3"/>
                  </a:solidFill>
                  <a:latin typeface="Century Gothic"/>
                  <a:cs typeface="Century Gothic"/>
                </a:endParaRPr>
              </a:p>
            </p:txBody>
          </p:sp>
          <p:cxnSp>
            <p:nvCxnSpPr>
              <p:cNvPr id="86" name="Straight Arrow Connector 85"/>
              <p:cNvCxnSpPr/>
              <p:nvPr/>
            </p:nvCxnSpPr>
            <p:spPr>
              <a:xfrm flipV="1">
                <a:off x="4504614" y="4566917"/>
                <a:ext cx="490239" cy="1282151"/>
              </a:xfrm>
              <a:prstGeom prst="straightConnector1">
                <a:avLst/>
              </a:prstGeom>
              <a:ln>
                <a:solidFill>
                  <a:schemeClr val="accent3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Oval 90"/>
              <p:cNvSpPr/>
              <p:nvPr/>
            </p:nvSpPr>
            <p:spPr>
              <a:xfrm>
                <a:off x="4994853" y="4491155"/>
                <a:ext cx="45719" cy="45719"/>
              </a:xfrm>
              <a:prstGeom prst="ellipse">
                <a:avLst/>
              </a:prstGeom>
              <a:solidFill>
                <a:schemeClr val="accent3"/>
              </a:solidFill>
              <a:ln>
                <a:solidFill>
                  <a:srgbClr val="E6842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0615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22"/>
            <a:ext cx="8229600" cy="1111760"/>
          </a:xfrm>
        </p:spPr>
        <p:txBody>
          <a:bodyPr/>
          <a:lstStyle/>
          <a:p>
            <a:r>
              <a:rPr lang="en-US" dirty="0" smtClean="0"/>
              <a:t>Example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many </a:t>
            </a:r>
            <a:r>
              <a:rPr lang="en-US" dirty="0" smtClean="0">
                <a:solidFill>
                  <a:schemeClr val="tx2"/>
                </a:solidFill>
              </a:rPr>
              <a:t>protons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accent2"/>
                </a:solidFill>
              </a:rPr>
              <a:t>neutrons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and </a:t>
            </a:r>
            <a:r>
              <a:rPr lang="en-US" dirty="0" smtClean="0">
                <a:solidFill>
                  <a:schemeClr val="accent3"/>
                </a:solidFill>
              </a:rPr>
              <a:t>electrons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are contained in each atom with the given </a:t>
            </a:r>
            <a:r>
              <a:rPr lang="en-US" dirty="0" smtClean="0">
                <a:solidFill>
                  <a:srgbClr val="2F5897"/>
                </a:solidFill>
              </a:rPr>
              <a:t>atomic number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 </a:t>
            </a:r>
            <a:r>
              <a:rPr lang="en-US" dirty="0" smtClean="0">
                <a:solidFill>
                  <a:srgbClr val="660066"/>
                </a:solidFill>
              </a:rPr>
              <a:t>mass number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 Identify the element.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 = 17, A = 35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= 28, Z = 14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 = 92, A = 238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= 95, Z = 42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80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22"/>
            <a:ext cx="8229600" cy="1111760"/>
          </a:xfrm>
        </p:spPr>
        <p:txBody>
          <a:bodyPr/>
          <a:lstStyle/>
          <a:p>
            <a:r>
              <a:rPr lang="en-US" dirty="0" smtClean="0"/>
              <a:t>Example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Calculate the </a:t>
            </a:r>
            <a:r>
              <a:rPr lang="en-US" dirty="0" smtClean="0">
                <a:solidFill>
                  <a:schemeClr val="accent4"/>
                </a:solidFill>
              </a:rPr>
              <a:t>atomic mass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Determine the element.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073200"/>
              </p:ext>
            </p:extLst>
          </p:nvPr>
        </p:nvGraphicFramePr>
        <p:xfrm>
          <a:off x="2106622" y="2749629"/>
          <a:ext cx="5207830" cy="1884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3915"/>
                <a:gridCol w="2603915"/>
              </a:tblGrid>
              <a:tr h="6281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Mass</a:t>
                      </a:r>
                      <a:r>
                        <a:rPr lang="en-US" baseline="0" dirty="0" smtClean="0">
                          <a:latin typeface="Century Gothic"/>
                          <a:cs typeface="Century Gothic"/>
                        </a:rPr>
                        <a:t> (</a:t>
                      </a:r>
                      <a:r>
                        <a:rPr lang="en-US" baseline="0" dirty="0" err="1" smtClean="0">
                          <a:latin typeface="Century Gothic"/>
                          <a:cs typeface="Century Gothic"/>
                        </a:rPr>
                        <a:t>amu</a:t>
                      </a:r>
                      <a:r>
                        <a:rPr lang="en-US" baseline="0" dirty="0" smtClean="0">
                          <a:latin typeface="Century Gothic"/>
                          <a:cs typeface="Century Gothic"/>
                        </a:rPr>
                        <a:t>)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Abundance (%)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  <a:tr h="6281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49.95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0.250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  <a:tr h="6281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50.94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99.750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75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950"/>
            <a:ext cx="8229600" cy="1108952"/>
          </a:xfrm>
        </p:spPr>
        <p:txBody>
          <a:bodyPr/>
          <a:lstStyle/>
          <a:p>
            <a:r>
              <a:rPr lang="en-US" dirty="0" smtClean="0"/>
              <a:t>The Atom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Two main sections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Nucleus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Electron cloud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Nucleus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dense core of atom, most of the mass of the atom is located in the nucleus</a:t>
            </a:r>
          </a:p>
          <a:p>
            <a:r>
              <a:rPr lang="en-US" b="1" dirty="0" smtClean="0">
                <a:solidFill>
                  <a:schemeClr val="accent3"/>
                </a:solidFill>
              </a:rPr>
              <a:t>Electron cloud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surrounds nucleus, most of the volume of the atom is part of the electron cloud</a:t>
            </a: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terms of relative size, if the nucleus were a baseball, the electron cloud would be a baseball stadium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352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950"/>
            <a:ext cx="8229600" cy="1108952"/>
          </a:xfrm>
        </p:spPr>
        <p:txBody>
          <a:bodyPr/>
          <a:lstStyle/>
          <a:p>
            <a:r>
              <a:rPr lang="en-US" dirty="0" smtClean="0"/>
              <a:t>The Proton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Located in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nucleus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Has a positive one charge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Has a mass of ~10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-24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g, or 1 atomic mass unit (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amu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Symbol: </a:t>
            </a:r>
            <a:r>
              <a:rPr lang="en-US" b="1" dirty="0" smtClean="0">
                <a:solidFill>
                  <a:schemeClr val="tx2"/>
                </a:solidFill>
              </a:rPr>
              <a:t>p</a:t>
            </a:r>
            <a:r>
              <a:rPr lang="en-US" b="1" baseline="30000" dirty="0" smtClean="0">
                <a:solidFill>
                  <a:schemeClr val="tx2"/>
                </a:solidFill>
              </a:rPr>
              <a:t>+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Atomic number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(Z) number of </a:t>
            </a:r>
            <a:r>
              <a:rPr lang="en-US" dirty="0" smtClean="0">
                <a:solidFill>
                  <a:srgbClr val="2F5897"/>
                </a:solidFill>
              </a:rPr>
              <a:t>protons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etermines the element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bove the symbol on the periodic table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 atoms of the same element have the same number of protons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53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68"/>
            <a:ext cx="8229600" cy="1108952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The Electron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smallest subatomic particle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Located in the </a:t>
            </a:r>
            <a:r>
              <a:rPr lang="en-US" dirty="0" smtClean="0">
                <a:solidFill>
                  <a:srgbClr val="E68422"/>
                </a:solidFill>
              </a:rPr>
              <a:t>electron cloud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Has a negative one charge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Has negligible mass, ~10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-28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g, 0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amu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Symbol: </a:t>
            </a:r>
            <a:r>
              <a:rPr lang="en-US" b="1" dirty="0" smtClean="0">
                <a:solidFill>
                  <a:schemeClr val="accent3"/>
                </a:solidFill>
              </a:rPr>
              <a:t>e</a:t>
            </a:r>
            <a:r>
              <a:rPr lang="en-US" b="1" baseline="30000" dirty="0" smtClean="0">
                <a:solidFill>
                  <a:schemeClr val="accent3"/>
                </a:solidFill>
              </a:rPr>
              <a:t>-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 will look more into electrons a bit later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91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950"/>
            <a:ext cx="8229600" cy="1108952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The Neutron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Located in 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nucleus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Has a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zero, or neutral,  charge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Has a mass of ~10</a:t>
            </a: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-24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g, or 1 atomic mass unit (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Symbol: </a:t>
            </a:r>
            <a:r>
              <a:rPr lang="en-US" b="1" dirty="0" smtClean="0">
                <a:solidFill>
                  <a:schemeClr val="accent2"/>
                </a:solidFill>
              </a:rPr>
              <a:t>n</a:t>
            </a:r>
            <a:r>
              <a:rPr lang="en-US" b="1" baseline="30000" dirty="0">
                <a:solidFill>
                  <a:schemeClr val="accent2"/>
                </a:solidFill>
              </a:rPr>
              <a:t>0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 number of neutrons in an atom can differ from atom to atom</a:t>
            </a:r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Isotopes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atoms of the same element with a different number of neutrons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313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950"/>
            <a:ext cx="8229600" cy="1108952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Complete the following table: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988790"/>
              </p:ext>
            </p:extLst>
          </p:nvPr>
        </p:nvGraphicFramePr>
        <p:xfrm>
          <a:off x="709043" y="2252554"/>
          <a:ext cx="7714196" cy="3538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549"/>
                <a:gridCol w="1928549"/>
                <a:gridCol w="1928549"/>
                <a:gridCol w="1928549"/>
              </a:tblGrid>
              <a:tr h="88461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Particle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Mass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Location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Charge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  <a:tr h="88461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0 </a:t>
                      </a:r>
                      <a:r>
                        <a:rPr lang="en-US" dirty="0" err="1" smtClean="0">
                          <a:latin typeface="Century Gothic"/>
                          <a:cs typeface="Century Gothic"/>
                        </a:rPr>
                        <a:t>amu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  <a:tr h="884613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0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  <a:tr h="884613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In nucleus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19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68"/>
            <a:ext cx="8229600" cy="1108952"/>
          </a:xfrm>
        </p:spPr>
        <p:txBody>
          <a:bodyPr/>
          <a:lstStyle/>
          <a:p>
            <a:r>
              <a:rPr lang="en-US" dirty="0" smtClean="0"/>
              <a:t>Example #1 Solved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689119"/>
              </p:ext>
            </p:extLst>
          </p:nvPr>
        </p:nvGraphicFramePr>
        <p:xfrm>
          <a:off x="708787" y="2036882"/>
          <a:ext cx="7714196" cy="3535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549"/>
                <a:gridCol w="1928549"/>
                <a:gridCol w="1928549"/>
                <a:gridCol w="1928549"/>
              </a:tblGrid>
              <a:tr h="8839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Particle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Mass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Location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Charge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  <a:tr h="8839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3"/>
                          </a:solidFill>
                          <a:latin typeface="Century Gothic"/>
                          <a:cs typeface="Century Gothic"/>
                        </a:rPr>
                        <a:t>electron</a:t>
                      </a:r>
                      <a:endParaRPr lang="en-US" dirty="0">
                        <a:solidFill>
                          <a:schemeClr val="accent3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0 </a:t>
                      </a:r>
                      <a:r>
                        <a:rPr lang="en-US" dirty="0" err="1" smtClean="0">
                          <a:latin typeface="Century Gothic"/>
                          <a:cs typeface="Century Gothic"/>
                        </a:rPr>
                        <a:t>amu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3"/>
                          </a:solidFill>
                          <a:latin typeface="Century Gothic"/>
                          <a:cs typeface="Century Gothic"/>
                        </a:rPr>
                        <a:t>Electron cloud</a:t>
                      </a:r>
                      <a:endParaRPr lang="en-US" dirty="0">
                        <a:solidFill>
                          <a:schemeClr val="accent3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-1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  <a:tr h="8839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entury Gothic"/>
                          <a:cs typeface="Century Gothic"/>
                        </a:rPr>
                        <a:t>neutron</a:t>
                      </a:r>
                      <a:endParaRPr lang="en-US" dirty="0">
                        <a:solidFill>
                          <a:schemeClr val="accent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1 </a:t>
                      </a:r>
                      <a:r>
                        <a:rPr lang="en-US" dirty="0" err="1" smtClean="0">
                          <a:latin typeface="Century Gothic"/>
                          <a:cs typeface="Century Gothic"/>
                        </a:rPr>
                        <a:t>amu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/>
                          <a:cs typeface="Century Gothic"/>
                        </a:rPr>
                        <a:t>In nucleus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0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  <a:tr h="8839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proton</a:t>
                      </a:r>
                      <a:endParaRPr lang="en-US" dirty="0">
                        <a:solidFill>
                          <a:schemeClr val="tx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1</a:t>
                      </a:r>
                      <a:r>
                        <a:rPr lang="en-US" baseline="0" dirty="0" smtClean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baseline="0" dirty="0" err="1" smtClean="0">
                          <a:latin typeface="Century Gothic"/>
                          <a:cs typeface="Century Gothic"/>
                        </a:rPr>
                        <a:t>amu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/>
                          <a:cs typeface="Century Gothic"/>
                        </a:rPr>
                        <a:t>In nucleus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+1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76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68"/>
            <a:ext cx="8229600" cy="1108952"/>
          </a:xfrm>
        </p:spPr>
        <p:txBody>
          <a:bodyPr/>
          <a:lstStyle/>
          <a:p>
            <a:r>
              <a:rPr lang="en-US" dirty="0" smtClean="0"/>
              <a:t>Neutrality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586064"/>
                </a:solidFill>
              </a:rPr>
              <a:t>All atoms are neutral</a:t>
            </a:r>
          </a:p>
          <a:p>
            <a:r>
              <a:rPr lang="en-US" dirty="0" smtClean="0">
                <a:solidFill>
                  <a:srgbClr val="586064"/>
                </a:solidFill>
              </a:rPr>
              <a:t>Number of </a:t>
            </a:r>
            <a:r>
              <a:rPr lang="en-US" dirty="0" smtClean="0">
                <a:solidFill>
                  <a:schemeClr val="tx2"/>
                </a:solidFill>
              </a:rPr>
              <a:t>protons</a:t>
            </a:r>
            <a:r>
              <a:rPr lang="en-US" dirty="0" smtClean="0">
                <a:solidFill>
                  <a:srgbClr val="586064"/>
                </a:solidFill>
              </a:rPr>
              <a:t> = number of </a:t>
            </a:r>
            <a:r>
              <a:rPr lang="en-US" dirty="0" smtClean="0">
                <a:solidFill>
                  <a:schemeClr val="accent3"/>
                </a:solidFill>
              </a:rPr>
              <a:t>electrons</a:t>
            </a:r>
          </a:p>
          <a:p>
            <a:pPr lvl="1"/>
            <a:r>
              <a:rPr lang="en-US" dirty="0" smtClean="0">
                <a:solidFill>
                  <a:srgbClr val="586064"/>
                </a:solidFill>
              </a:rPr>
              <a:t>Number of neutrons can change as they are already neutral</a:t>
            </a:r>
          </a:p>
          <a:p>
            <a:r>
              <a:rPr lang="en-US" dirty="0" smtClean="0">
                <a:solidFill>
                  <a:srgbClr val="2F5897"/>
                </a:solidFill>
              </a:rPr>
              <a:t>Atomic number </a:t>
            </a:r>
            <a:r>
              <a:rPr lang="en-US" dirty="0" smtClean="0">
                <a:solidFill>
                  <a:srgbClr val="586064"/>
                </a:solidFill>
              </a:rPr>
              <a:t>(Z) = </a:t>
            </a:r>
            <a:r>
              <a:rPr lang="en-US" dirty="0" smtClean="0">
                <a:solidFill>
                  <a:schemeClr val="tx2"/>
                </a:solidFill>
              </a:rPr>
              <a:t>protons</a:t>
            </a:r>
            <a:r>
              <a:rPr lang="en-US" dirty="0" smtClean="0">
                <a:solidFill>
                  <a:srgbClr val="586064"/>
                </a:solidFill>
              </a:rPr>
              <a:t> = </a:t>
            </a:r>
            <a:r>
              <a:rPr lang="en-US" dirty="0" smtClean="0">
                <a:solidFill>
                  <a:schemeClr val="accent3"/>
                </a:solidFill>
              </a:rPr>
              <a:t>electrons</a:t>
            </a:r>
            <a:r>
              <a:rPr lang="en-US" dirty="0" smtClean="0">
                <a:solidFill>
                  <a:srgbClr val="586064"/>
                </a:solidFill>
              </a:rPr>
              <a:t> </a:t>
            </a:r>
            <a:endParaRPr lang="en-US" dirty="0">
              <a:solidFill>
                <a:srgbClr val="586064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 rot="5136757">
            <a:off x="5427418" y="3027361"/>
            <a:ext cx="3259382" cy="1669464"/>
            <a:chOff x="5315346" y="4009999"/>
            <a:chExt cx="3259382" cy="1669464"/>
          </a:xfrm>
        </p:grpSpPr>
        <p:grpSp>
          <p:nvGrpSpPr>
            <p:cNvPr id="52" name="Group 51"/>
            <p:cNvGrpSpPr/>
            <p:nvPr/>
          </p:nvGrpSpPr>
          <p:grpSpPr>
            <a:xfrm>
              <a:off x="7405110" y="4446205"/>
              <a:ext cx="684768" cy="751574"/>
              <a:chOff x="6253523" y="3852776"/>
              <a:chExt cx="684768" cy="751574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6275412" y="4034727"/>
                <a:ext cx="266715" cy="268883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8" name="Group 57"/>
              <p:cNvGrpSpPr/>
              <p:nvPr/>
            </p:nvGrpSpPr>
            <p:grpSpPr>
              <a:xfrm>
                <a:off x="6444393" y="4074214"/>
                <a:ext cx="275705" cy="307777"/>
                <a:chOff x="5089525" y="3825350"/>
                <a:chExt cx="275705" cy="307777"/>
              </a:xfrm>
            </p:grpSpPr>
            <p:sp>
              <p:nvSpPr>
                <p:cNvPr id="71" name="Oval 70"/>
                <p:cNvSpPr/>
                <p:nvPr/>
              </p:nvSpPr>
              <p:spPr>
                <a:xfrm>
                  <a:off x="5091267" y="3854265"/>
                  <a:ext cx="273963" cy="269207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TextBox 71"/>
                <p:cNvSpPr txBox="1"/>
                <p:nvPr/>
              </p:nvSpPr>
              <p:spPr>
                <a:xfrm>
                  <a:off x="5089525" y="3825350"/>
                  <a:ext cx="203200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>
                      <a:solidFill>
                        <a:schemeClr val="bg1"/>
                      </a:solidFill>
                      <a:latin typeface="Century Gothic"/>
                      <a:cs typeface="Century Gothic"/>
                    </a:rPr>
                    <a:t>+</a:t>
                  </a:r>
                  <a:endParaRPr lang="en-US" sz="1400" dirty="0">
                    <a:solidFill>
                      <a:schemeClr val="bg1"/>
                    </a:solidFill>
                    <a:latin typeface="Century Gothic"/>
                    <a:cs typeface="Century Gothic"/>
                  </a:endParaRPr>
                </a:p>
              </p:txBody>
            </p:sp>
          </p:grpSp>
          <p:grpSp>
            <p:nvGrpSpPr>
              <p:cNvPr id="59" name="Group 58"/>
              <p:cNvGrpSpPr/>
              <p:nvPr/>
            </p:nvGrpSpPr>
            <p:grpSpPr>
              <a:xfrm>
                <a:off x="6662586" y="4155431"/>
                <a:ext cx="275705" cy="307777"/>
                <a:chOff x="5089525" y="3825350"/>
                <a:chExt cx="275705" cy="307777"/>
              </a:xfrm>
            </p:grpSpPr>
            <p:sp>
              <p:nvSpPr>
                <p:cNvPr id="69" name="Oval 68"/>
                <p:cNvSpPr/>
                <p:nvPr/>
              </p:nvSpPr>
              <p:spPr>
                <a:xfrm>
                  <a:off x="5091267" y="3854265"/>
                  <a:ext cx="273963" cy="269207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5089525" y="3825350"/>
                  <a:ext cx="203200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>
                      <a:solidFill>
                        <a:schemeClr val="bg1"/>
                      </a:solidFill>
                      <a:latin typeface="Century Gothic"/>
                      <a:cs typeface="Century Gothic"/>
                    </a:rPr>
                    <a:t>+</a:t>
                  </a:r>
                  <a:endParaRPr lang="en-US" sz="1400" dirty="0">
                    <a:solidFill>
                      <a:schemeClr val="bg1"/>
                    </a:solidFill>
                    <a:latin typeface="Century Gothic"/>
                    <a:cs typeface="Century Gothic"/>
                  </a:endParaRPr>
                </a:p>
              </p:txBody>
            </p:sp>
          </p:grpSp>
          <p:grpSp>
            <p:nvGrpSpPr>
              <p:cNvPr id="60" name="Group 59"/>
              <p:cNvGrpSpPr/>
              <p:nvPr/>
            </p:nvGrpSpPr>
            <p:grpSpPr>
              <a:xfrm>
                <a:off x="6386881" y="3852776"/>
                <a:ext cx="275705" cy="307777"/>
                <a:chOff x="5089525" y="3825350"/>
                <a:chExt cx="275705" cy="307777"/>
              </a:xfrm>
            </p:grpSpPr>
            <p:sp>
              <p:nvSpPr>
                <p:cNvPr id="67" name="Oval 66"/>
                <p:cNvSpPr/>
                <p:nvPr/>
              </p:nvSpPr>
              <p:spPr>
                <a:xfrm>
                  <a:off x="5091267" y="3854265"/>
                  <a:ext cx="273963" cy="269207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TextBox 67"/>
                <p:cNvSpPr txBox="1"/>
                <p:nvPr/>
              </p:nvSpPr>
              <p:spPr>
                <a:xfrm>
                  <a:off x="5089525" y="3825350"/>
                  <a:ext cx="203200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>
                      <a:solidFill>
                        <a:schemeClr val="bg1"/>
                      </a:solidFill>
                      <a:latin typeface="Century Gothic"/>
                      <a:cs typeface="Century Gothic"/>
                    </a:rPr>
                    <a:t>+</a:t>
                  </a:r>
                  <a:endParaRPr lang="en-US" sz="1400" dirty="0">
                    <a:solidFill>
                      <a:schemeClr val="bg1"/>
                    </a:solidFill>
                    <a:latin typeface="Century Gothic"/>
                    <a:cs typeface="Century Gothic"/>
                  </a:endParaRPr>
                </a:p>
              </p:txBody>
            </p:sp>
          </p:grpSp>
          <p:sp>
            <p:nvSpPr>
              <p:cNvPr id="62" name="Oval 61"/>
              <p:cNvSpPr/>
              <p:nvPr/>
            </p:nvSpPr>
            <p:spPr>
              <a:xfrm>
                <a:off x="6253523" y="4197704"/>
                <a:ext cx="266715" cy="268883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600494" y="3973488"/>
                <a:ext cx="266715" cy="268883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6453723" y="4335467"/>
                <a:ext cx="266715" cy="268883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Oval 52"/>
            <p:cNvSpPr/>
            <p:nvPr/>
          </p:nvSpPr>
          <p:spPr>
            <a:xfrm>
              <a:off x="6905210" y="4009999"/>
              <a:ext cx="1669518" cy="1669464"/>
            </a:xfrm>
            <a:prstGeom prst="ellipse">
              <a:avLst/>
            </a:prstGeom>
            <a:noFill/>
            <a:ln w="19050" cmpd="sng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315346" y="4628156"/>
              <a:ext cx="114155" cy="116171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>
              <a:glow rad="1663700">
                <a:schemeClr val="accent3">
                  <a:lumMod val="60000"/>
                  <a:lumOff val="40000"/>
                  <a:alpha val="77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Curved Connector 54"/>
            <p:cNvCxnSpPr>
              <a:stCxn id="54" idx="6"/>
              <a:endCxn id="53" idx="0"/>
            </p:cNvCxnSpPr>
            <p:nvPr/>
          </p:nvCxnSpPr>
          <p:spPr>
            <a:xfrm flipV="1">
              <a:off x="5429501" y="4009999"/>
              <a:ext cx="2310468" cy="676243"/>
            </a:xfrm>
            <a:prstGeom prst="curvedConnector4">
              <a:avLst>
                <a:gd name="adj1" fmla="val 18348"/>
                <a:gd name="adj2" fmla="val 101099"/>
              </a:avLst>
            </a:prstGeom>
            <a:ln w="12700" cmpd="sng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urved Connector 55"/>
            <p:cNvCxnSpPr/>
            <p:nvPr/>
          </p:nvCxnSpPr>
          <p:spPr>
            <a:xfrm>
              <a:off x="5429501" y="4696558"/>
              <a:ext cx="2322580" cy="982905"/>
            </a:xfrm>
            <a:prstGeom prst="curvedConnector3">
              <a:avLst>
                <a:gd name="adj1" fmla="val 17745"/>
              </a:avLst>
            </a:prstGeom>
            <a:ln w="12700" cmpd="sng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Oval 72"/>
          <p:cNvSpPr/>
          <p:nvPr/>
        </p:nvSpPr>
        <p:spPr>
          <a:xfrm>
            <a:off x="6748431" y="1966530"/>
            <a:ext cx="45719" cy="45719"/>
          </a:xfrm>
          <a:prstGeom prst="ellipse">
            <a:avLst/>
          </a:prstGeom>
          <a:solidFill>
            <a:schemeClr val="accent3"/>
          </a:solidFill>
          <a:ln>
            <a:solidFill>
              <a:srgbClr val="E6842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7416251" y="2114624"/>
            <a:ext cx="45719" cy="45719"/>
          </a:xfrm>
          <a:prstGeom prst="ellipse">
            <a:avLst/>
          </a:prstGeom>
          <a:solidFill>
            <a:schemeClr val="accent3"/>
          </a:solidFill>
          <a:ln>
            <a:solidFill>
              <a:srgbClr val="E6842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6847668" y="2486925"/>
            <a:ext cx="45719" cy="45719"/>
          </a:xfrm>
          <a:prstGeom prst="ellipse">
            <a:avLst/>
          </a:prstGeom>
          <a:solidFill>
            <a:schemeClr val="accent3"/>
          </a:solidFill>
          <a:ln>
            <a:solidFill>
              <a:srgbClr val="E6842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6688558" y="1404264"/>
            <a:ext cx="11560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E68422"/>
                </a:solidFill>
                <a:latin typeface="Century Gothic"/>
                <a:cs typeface="Century Gothic"/>
              </a:rPr>
              <a:t>3 electrons</a:t>
            </a:r>
            <a:endParaRPr lang="en-US" sz="1400" dirty="0">
              <a:solidFill>
                <a:srgbClr val="E68422"/>
              </a:solidFill>
              <a:latin typeface="Century Gothic"/>
              <a:cs typeface="Century Gothic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549723" y="5071121"/>
            <a:ext cx="11560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  <a:latin typeface="Century Gothic"/>
                <a:cs typeface="Century Gothic"/>
              </a:rPr>
              <a:t>3 protons</a:t>
            </a:r>
            <a:endParaRPr lang="en-US" sz="1400" dirty="0">
              <a:solidFill>
                <a:schemeClr val="tx2"/>
              </a:solidFill>
              <a:latin typeface="Century Gothic"/>
              <a:cs typeface="Century Gothic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900308" y="4554209"/>
            <a:ext cx="11560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2"/>
                </a:solidFill>
                <a:latin typeface="Century Gothic"/>
                <a:cs typeface="Century Gothic"/>
              </a:rPr>
              <a:t>4 neutrons</a:t>
            </a:r>
            <a:endParaRPr lang="en-US" sz="1400" dirty="0">
              <a:solidFill>
                <a:schemeClr val="accent2"/>
              </a:solidFill>
              <a:latin typeface="Century Gothic"/>
              <a:cs typeface="Century Gothic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677332" y="3296861"/>
            <a:ext cx="867077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3</a:t>
            </a:r>
          </a:p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Li</a:t>
            </a:r>
          </a:p>
          <a:p>
            <a:pPr algn="ctr"/>
            <a:endParaRPr lang="en-US" dirty="0"/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5135295" y="2569277"/>
            <a:ext cx="0" cy="764217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5129191" y="3895307"/>
            <a:ext cx="0" cy="74726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469728" y="2016936"/>
            <a:ext cx="1294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2F5897"/>
                </a:solidFill>
                <a:latin typeface="Century Gothic"/>
                <a:cs typeface="Century Gothic"/>
              </a:rPr>
              <a:t>a</a:t>
            </a:r>
            <a:r>
              <a:rPr lang="en-US" sz="1400" dirty="0" smtClean="0">
                <a:solidFill>
                  <a:srgbClr val="2F5897"/>
                </a:solidFill>
                <a:latin typeface="Century Gothic"/>
                <a:cs typeface="Century Gothic"/>
              </a:rPr>
              <a:t>tomic </a:t>
            </a:r>
          </a:p>
          <a:p>
            <a:pPr algn="ctr"/>
            <a:r>
              <a:rPr lang="en-US" sz="1400" dirty="0">
                <a:solidFill>
                  <a:srgbClr val="2F5897"/>
                </a:solidFill>
                <a:latin typeface="Century Gothic"/>
                <a:cs typeface="Century Gothic"/>
              </a:rPr>
              <a:t>n</a:t>
            </a:r>
            <a:r>
              <a:rPr lang="en-US" sz="1400" dirty="0" smtClean="0">
                <a:solidFill>
                  <a:srgbClr val="2F5897"/>
                </a:solidFill>
                <a:latin typeface="Century Gothic"/>
                <a:cs typeface="Century Gothic"/>
              </a:rPr>
              <a:t>umber</a:t>
            </a:r>
            <a:endParaRPr lang="en-US" sz="1400" dirty="0">
              <a:solidFill>
                <a:srgbClr val="2F5897"/>
              </a:solidFill>
              <a:latin typeface="Century Gothic"/>
              <a:cs typeface="Century Gothic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488046" y="4612578"/>
            <a:ext cx="1294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e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lement symbol</a:t>
            </a:r>
            <a:endParaRPr lang="en-US" sz="1400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  <p:cxnSp>
        <p:nvCxnSpPr>
          <p:cNvPr id="93" name="Straight Arrow Connector 92"/>
          <p:cNvCxnSpPr>
            <a:stCxn id="91" idx="2"/>
          </p:cNvCxnSpPr>
          <p:nvPr/>
        </p:nvCxnSpPr>
        <p:spPr>
          <a:xfrm>
            <a:off x="5116977" y="2540156"/>
            <a:ext cx="1571581" cy="258343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91" idx="2"/>
          </p:cNvCxnSpPr>
          <p:nvPr/>
        </p:nvCxnSpPr>
        <p:spPr>
          <a:xfrm flipV="1">
            <a:off x="5116977" y="2233609"/>
            <a:ext cx="1677173" cy="306547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99108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476</TotalTime>
  <Words>908</Words>
  <Application>Microsoft Macintosh PowerPoint</Application>
  <PresentationFormat>On-screen Show (4:3)</PresentationFormat>
  <Paragraphs>230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Executive</vt:lpstr>
      <vt:lpstr>Equation</vt:lpstr>
      <vt:lpstr>Atoms and Isotopes</vt:lpstr>
      <vt:lpstr>Atoms</vt:lpstr>
      <vt:lpstr>The Atom</vt:lpstr>
      <vt:lpstr>The Proton</vt:lpstr>
      <vt:lpstr>The Electron</vt:lpstr>
      <vt:lpstr>The Neutron</vt:lpstr>
      <vt:lpstr>Example #1</vt:lpstr>
      <vt:lpstr>Example #1 Solved</vt:lpstr>
      <vt:lpstr>Neutrality</vt:lpstr>
      <vt:lpstr>Isotopes</vt:lpstr>
      <vt:lpstr>Isotopic Symbols</vt:lpstr>
      <vt:lpstr>Example #2</vt:lpstr>
      <vt:lpstr>Example #2 Solved</vt:lpstr>
      <vt:lpstr>Example #3</vt:lpstr>
      <vt:lpstr>Example #3 Solved</vt:lpstr>
      <vt:lpstr>Atomic Mass</vt:lpstr>
      <vt:lpstr>Atomic Mass Calculations</vt:lpstr>
      <vt:lpstr>Example #4</vt:lpstr>
      <vt:lpstr>Example #4 Solved</vt:lpstr>
      <vt:lpstr>Example #5</vt:lpstr>
      <vt:lpstr>Example #6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emily sprafka</dc:creator>
  <cp:lastModifiedBy>Emily</cp:lastModifiedBy>
  <cp:revision>51</cp:revision>
  <dcterms:created xsi:type="dcterms:W3CDTF">2014-03-08T16:53:10Z</dcterms:created>
  <dcterms:modified xsi:type="dcterms:W3CDTF">2015-12-22T03:25:28Z</dcterms:modified>
</cp:coreProperties>
</file>