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3" r:id="rId3"/>
    <p:sldId id="260" r:id="rId4"/>
    <p:sldId id="257" r:id="rId5"/>
    <p:sldId id="258" r:id="rId6"/>
    <p:sldId id="265" r:id="rId7"/>
    <p:sldId id="269" r:id="rId8"/>
    <p:sldId id="261" r:id="rId9"/>
    <p:sldId id="262" r:id="rId10"/>
    <p:sldId id="264" r:id="rId11"/>
    <p:sldId id="270" r:id="rId12"/>
    <p:sldId id="266" r:id="rId13"/>
    <p:sldId id="267" r:id="rId14"/>
    <p:sldId id="25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9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August 18,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August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18,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18,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18,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18,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D0EFEE-2756-4A20-BF2A-63F0A94F99AC}" type="datetime4">
              <a:rPr lang="en-US" smtClean="0"/>
              <a:pPr/>
              <a:t>August 18,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Periodic 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Sections 2.1 and 2.4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All elements in a period are similar in size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We’ll look at trends as we go across the period table (usually go wonky when we hit the transition metals in the middle)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Bottom two rows are known as the lanthanides (row starting with La) and the actinides (row starting with Ac)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856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8"/>
            <a:ext cx="8229600" cy="1101652"/>
          </a:xfrm>
        </p:spPr>
        <p:txBody>
          <a:bodyPr/>
          <a:lstStyle/>
          <a:p>
            <a:r>
              <a:rPr lang="en-US" dirty="0" smtClean="0"/>
              <a:t>Groups and Periods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11511" y="1519385"/>
            <a:ext cx="7780264" cy="4995214"/>
            <a:chOff x="457200" y="1152072"/>
            <a:chExt cx="7996581" cy="5457487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1152072"/>
              <a:ext cx="7996581" cy="5457487"/>
              <a:chOff x="457200" y="1152072"/>
              <a:chExt cx="7996581" cy="5457487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457200" y="1152072"/>
                <a:ext cx="7996581" cy="4881757"/>
                <a:chOff x="457200" y="1250849"/>
                <a:chExt cx="7996581" cy="4881757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457200" y="1250849"/>
                  <a:ext cx="7996581" cy="4037912"/>
                  <a:chOff x="457200" y="1250849"/>
                  <a:chExt cx="7996581" cy="4037912"/>
                </a:xfrm>
              </p:grpSpPr>
              <p:grpSp>
                <p:nvGrpSpPr>
                  <p:cNvPr id="40" name="Group 39"/>
                  <p:cNvGrpSpPr/>
                  <p:nvPr/>
                </p:nvGrpSpPr>
                <p:grpSpPr>
                  <a:xfrm>
                    <a:off x="457200" y="1250849"/>
                    <a:ext cx="7994571" cy="3459356"/>
                    <a:chOff x="457200" y="1250849"/>
                    <a:chExt cx="7994571" cy="3459356"/>
                  </a:xfrm>
                </p:grpSpPr>
                <p:grpSp>
                  <p:nvGrpSpPr>
                    <p:cNvPr id="59" name="Group 58"/>
                    <p:cNvGrpSpPr/>
                    <p:nvPr/>
                  </p:nvGrpSpPr>
                  <p:grpSpPr>
                    <a:xfrm>
                      <a:off x="457200" y="1250849"/>
                      <a:ext cx="7994571" cy="3459356"/>
                      <a:chOff x="375116" y="2728379"/>
                      <a:chExt cx="7994571" cy="3459356"/>
                    </a:xfrm>
                  </p:grpSpPr>
                  <p:grpSp>
                    <p:nvGrpSpPr>
                      <p:cNvPr id="65" name="Group 64"/>
                      <p:cNvGrpSpPr/>
                      <p:nvPr/>
                    </p:nvGrpSpPr>
                    <p:grpSpPr>
                      <a:xfrm>
                        <a:off x="375116" y="2728379"/>
                        <a:ext cx="7994571" cy="2888193"/>
                        <a:chOff x="375116" y="3191309"/>
                        <a:chExt cx="7994571" cy="2888193"/>
                      </a:xfrm>
                    </p:grpSpPr>
                    <p:grpSp>
                      <p:nvGrpSpPr>
                        <p:cNvPr id="85" name="Group 84"/>
                        <p:cNvGrpSpPr/>
                        <p:nvPr/>
                      </p:nvGrpSpPr>
                      <p:grpSpPr>
                        <a:xfrm>
                          <a:off x="375116" y="3191309"/>
                          <a:ext cx="7994571" cy="2888193"/>
                          <a:chOff x="375116" y="3191309"/>
                          <a:chExt cx="7994571" cy="2888193"/>
                        </a:xfrm>
                      </p:grpSpPr>
                      <p:sp>
                        <p:nvSpPr>
                          <p:cNvPr id="101" name="Rectangle 100"/>
                          <p:cNvSpPr/>
                          <p:nvPr/>
                        </p:nvSpPr>
                        <p:spPr>
                          <a:xfrm>
                            <a:off x="375930" y="3191309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2" name="Rectangle 101"/>
                          <p:cNvSpPr/>
                          <p:nvPr/>
                        </p:nvSpPr>
                        <p:spPr>
                          <a:xfrm>
                            <a:off x="375116" y="3767368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3" name="Rectangle 102"/>
                          <p:cNvSpPr/>
                          <p:nvPr/>
                        </p:nvSpPr>
                        <p:spPr>
                          <a:xfrm>
                            <a:off x="376225" y="4344349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4" name="Rectangle 103"/>
                          <p:cNvSpPr/>
                          <p:nvPr/>
                        </p:nvSpPr>
                        <p:spPr>
                          <a:xfrm>
                            <a:off x="376225" y="4921330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5" name="Rectangle 104"/>
                          <p:cNvSpPr/>
                          <p:nvPr/>
                        </p:nvSpPr>
                        <p:spPr>
                          <a:xfrm>
                            <a:off x="375116" y="5494165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6" name="Rectangle 105"/>
                          <p:cNvSpPr/>
                          <p:nvPr/>
                        </p:nvSpPr>
                        <p:spPr>
                          <a:xfrm>
                            <a:off x="820016" y="3768290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7" name="Rectangle 106"/>
                          <p:cNvSpPr/>
                          <p:nvPr/>
                        </p:nvSpPr>
                        <p:spPr>
                          <a:xfrm>
                            <a:off x="820016" y="4343908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8" name="Rectangle 107"/>
                          <p:cNvSpPr/>
                          <p:nvPr/>
                        </p:nvSpPr>
                        <p:spPr>
                          <a:xfrm>
                            <a:off x="820016" y="4921330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9" name="Rectangle 108"/>
                          <p:cNvSpPr/>
                          <p:nvPr/>
                        </p:nvSpPr>
                        <p:spPr>
                          <a:xfrm>
                            <a:off x="820992" y="5501804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10" name="Rectangle 109"/>
                          <p:cNvSpPr/>
                          <p:nvPr/>
                        </p:nvSpPr>
                        <p:spPr>
                          <a:xfrm>
                            <a:off x="1264783" y="4920632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grpSp>
                        <p:nvGrpSpPr>
                          <p:cNvPr id="111" name="Group 110"/>
                          <p:cNvGrpSpPr/>
                          <p:nvPr/>
                        </p:nvGrpSpPr>
                        <p:grpSpPr>
                          <a:xfrm>
                            <a:off x="1708574" y="4920137"/>
                            <a:ext cx="6661113" cy="580271"/>
                            <a:chOff x="1708574" y="4920137"/>
                            <a:chExt cx="6661113" cy="580271"/>
                          </a:xfrm>
                        </p:grpSpPr>
                        <p:sp>
                          <p:nvSpPr>
                            <p:cNvPr id="129" name="Rectangle 128"/>
                            <p:cNvSpPr/>
                            <p:nvPr/>
                          </p:nvSpPr>
                          <p:spPr>
                            <a:xfrm>
                              <a:off x="1708574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0" name="Rectangle 129"/>
                            <p:cNvSpPr/>
                            <p:nvPr/>
                          </p:nvSpPr>
                          <p:spPr>
                            <a:xfrm>
                              <a:off x="2600109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1" name="Rectangle 130"/>
                            <p:cNvSpPr/>
                            <p:nvPr/>
                          </p:nvSpPr>
                          <p:spPr>
                            <a:xfrm>
                              <a:off x="3044195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2" name="Rectangle 131"/>
                            <p:cNvSpPr/>
                            <p:nvPr/>
                          </p:nvSpPr>
                          <p:spPr>
                            <a:xfrm>
                              <a:off x="3487986" y="492342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3" name="Rectangle 132"/>
                            <p:cNvSpPr/>
                            <p:nvPr/>
                          </p:nvSpPr>
                          <p:spPr>
                            <a:xfrm>
                              <a:off x="4819359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4" name="Rectangle 133"/>
                            <p:cNvSpPr/>
                            <p:nvPr/>
                          </p:nvSpPr>
                          <p:spPr>
                            <a:xfrm>
                              <a:off x="5263150" y="4921375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5" name="Rectangle 134"/>
                            <p:cNvSpPr/>
                            <p:nvPr/>
                          </p:nvSpPr>
                          <p:spPr>
                            <a:xfrm>
                              <a:off x="4375568" y="492342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6" name="Rectangle 135"/>
                            <p:cNvSpPr/>
                            <p:nvPr/>
                          </p:nvSpPr>
                          <p:spPr>
                            <a:xfrm>
                              <a:off x="3931777" y="492088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7" name="Rectangle 136"/>
                            <p:cNvSpPr/>
                            <p:nvPr/>
                          </p:nvSpPr>
                          <p:spPr>
                            <a:xfrm>
                              <a:off x="2153342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8" name="Rectangle 137"/>
                            <p:cNvSpPr/>
                            <p:nvPr/>
                          </p:nvSpPr>
                          <p:spPr>
                            <a:xfrm>
                              <a:off x="5706941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9" name="Rectangle 138"/>
                            <p:cNvSpPr/>
                            <p:nvPr/>
                          </p:nvSpPr>
                          <p:spPr>
                            <a:xfrm>
                              <a:off x="6150732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FAE6D3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0" name="Rectangle 139"/>
                            <p:cNvSpPr/>
                            <p:nvPr/>
                          </p:nvSpPr>
                          <p:spPr>
                            <a:xfrm>
                              <a:off x="6594523" y="4921781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FAE6D3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1" name="Rectangle 140"/>
                            <p:cNvSpPr/>
                            <p:nvPr/>
                          </p:nvSpPr>
                          <p:spPr>
                            <a:xfrm>
                              <a:off x="7038314" y="4921781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CFDCF0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2" name="Rectangle 141"/>
                            <p:cNvSpPr/>
                            <p:nvPr/>
                          </p:nvSpPr>
                          <p:spPr>
                            <a:xfrm>
                              <a:off x="7482105" y="492013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CFDCF0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3" name="Rectangle 142"/>
                            <p:cNvSpPr/>
                            <p:nvPr/>
                          </p:nvSpPr>
                          <p:spPr>
                            <a:xfrm>
                              <a:off x="7925896" y="492013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CFDCF0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112" name="Rectangle 111"/>
                          <p:cNvSpPr/>
                          <p:nvPr/>
                        </p:nvSpPr>
                        <p:spPr>
                          <a:xfrm>
                            <a:off x="1264783" y="5498762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grpSp>
                        <p:nvGrpSpPr>
                          <p:cNvPr id="113" name="Group 112"/>
                          <p:cNvGrpSpPr/>
                          <p:nvPr/>
                        </p:nvGrpSpPr>
                        <p:grpSpPr>
                          <a:xfrm>
                            <a:off x="1708574" y="5499231"/>
                            <a:ext cx="6661113" cy="580271"/>
                            <a:chOff x="1708574" y="4920137"/>
                            <a:chExt cx="6661113" cy="580271"/>
                          </a:xfrm>
                        </p:grpSpPr>
                        <p:sp>
                          <p:nvSpPr>
                            <p:cNvPr id="114" name="Rectangle 113"/>
                            <p:cNvSpPr/>
                            <p:nvPr/>
                          </p:nvSpPr>
                          <p:spPr>
                            <a:xfrm>
                              <a:off x="1708574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15" name="Rectangle 114"/>
                            <p:cNvSpPr/>
                            <p:nvPr/>
                          </p:nvSpPr>
                          <p:spPr>
                            <a:xfrm>
                              <a:off x="2600109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16" name="Rectangle 115"/>
                            <p:cNvSpPr/>
                            <p:nvPr/>
                          </p:nvSpPr>
                          <p:spPr>
                            <a:xfrm>
                              <a:off x="3044195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17" name="Rectangle 116"/>
                            <p:cNvSpPr/>
                            <p:nvPr/>
                          </p:nvSpPr>
                          <p:spPr>
                            <a:xfrm>
                              <a:off x="3487986" y="492342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18" name="Rectangle 117"/>
                            <p:cNvSpPr/>
                            <p:nvPr/>
                          </p:nvSpPr>
                          <p:spPr>
                            <a:xfrm>
                              <a:off x="4819359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19" name="Rectangle 118"/>
                            <p:cNvSpPr/>
                            <p:nvPr/>
                          </p:nvSpPr>
                          <p:spPr>
                            <a:xfrm>
                              <a:off x="5263150" y="4921375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0" name="Rectangle 119"/>
                            <p:cNvSpPr/>
                            <p:nvPr/>
                          </p:nvSpPr>
                          <p:spPr>
                            <a:xfrm>
                              <a:off x="4375568" y="492342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1" name="Rectangle 120"/>
                            <p:cNvSpPr/>
                            <p:nvPr/>
                          </p:nvSpPr>
                          <p:spPr>
                            <a:xfrm>
                              <a:off x="3931777" y="492088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2" name="Rectangle 121"/>
                            <p:cNvSpPr/>
                            <p:nvPr/>
                          </p:nvSpPr>
                          <p:spPr>
                            <a:xfrm>
                              <a:off x="2153342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3" name="Rectangle 122"/>
                            <p:cNvSpPr/>
                            <p:nvPr/>
                          </p:nvSpPr>
                          <p:spPr>
                            <a:xfrm>
                              <a:off x="5706941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4" name="Rectangle 123"/>
                            <p:cNvSpPr/>
                            <p:nvPr/>
                          </p:nvSpPr>
                          <p:spPr>
                            <a:xfrm>
                              <a:off x="6150732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5" name="Rectangle 124"/>
                            <p:cNvSpPr/>
                            <p:nvPr/>
                          </p:nvSpPr>
                          <p:spPr>
                            <a:xfrm>
                              <a:off x="6594523" y="4921781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FAE6D3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6" name="Rectangle 125"/>
                            <p:cNvSpPr/>
                            <p:nvPr/>
                          </p:nvSpPr>
                          <p:spPr>
                            <a:xfrm>
                              <a:off x="7038314" y="4921781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FAE6D3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7" name="Rectangle 126"/>
                            <p:cNvSpPr/>
                            <p:nvPr/>
                          </p:nvSpPr>
                          <p:spPr>
                            <a:xfrm>
                              <a:off x="7482105" y="492013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CFDCF0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8" name="Rectangle 127"/>
                            <p:cNvSpPr/>
                            <p:nvPr/>
                          </p:nvSpPr>
                          <p:spPr>
                            <a:xfrm>
                              <a:off x="7925896" y="492013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CFDCF0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86" name="Group 85"/>
                        <p:cNvGrpSpPr/>
                        <p:nvPr/>
                      </p:nvGrpSpPr>
                      <p:grpSpPr>
                        <a:xfrm>
                          <a:off x="5706941" y="4343156"/>
                          <a:ext cx="2662746" cy="580271"/>
                          <a:chOff x="5706941" y="4343156"/>
                          <a:chExt cx="2662746" cy="580271"/>
                        </a:xfrm>
                      </p:grpSpPr>
                      <p:sp>
                        <p:nvSpPr>
                          <p:cNvPr id="95" name="Rectangle 94"/>
                          <p:cNvSpPr/>
                          <p:nvPr/>
                        </p:nvSpPr>
                        <p:spPr>
                          <a:xfrm>
                            <a:off x="7925896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6" name="Rectangle 95"/>
                          <p:cNvSpPr/>
                          <p:nvPr/>
                        </p:nvSpPr>
                        <p:spPr>
                          <a:xfrm>
                            <a:off x="7482105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7" name="Rectangle 96"/>
                          <p:cNvSpPr/>
                          <p:nvPr/>
                        </p:nvSpPr>
                        <p:spPr>
                          <a:xfrm>
                            <a:off x="7038314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8" name="Rectangle 97"/>
                          <p:cNvSpPr/>
                          <p:nvPr/>
                        </p:nvSpPr>
                        <p:spPr>
                          <a:xfrm>
                            <a:off x="6594523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9" name="Rectangle 98"/>
                          <p:cNvSpPr/>
                          <p:nvPr/>
                        </p:nvSpPr>
                        <p:spPr>
                          <a:xfrm>
                            <a:off x="6150732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FAE6D3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0" name="Rectangle 99"/>
                          <p:cNvSpPr/>
                          <p:nvPr/>
                        </p:nvSpPr>
                        <p:spPr>
                          <a:xfrm>
                            <a:off x="5706941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87" name="Group 86"/>
                        <p:cNvGrpSpPr/>
                        <p:nvPr/>
                      </p:nvGrpSpPr>
                      <p:grpSpPr>
                        <a:xfrm>
                          <a:off x="5706941" y="3762885"/>
                          <a:ext cx="2662746" cy="580271"/>
                          <a:chOff x="5706941" y="4343156"/>
                          <a:chExt cx="2662746" cy="580271"/>
                        </a:xfrm>
                      </p:grpSpPr>
                      <p:sp>
                        <p:nvSpPr>
                          <p:cNvPr id="89" name="Rectangle 88"/>
                          <p:cNvSpPr/>
                          <p:nvPr/>
                        </p:nvSpPr>
                        <p:spPr>
                          <a:xfrm>
                            <a:off x="7925896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0" name="Rectangle 89"/>
                          <p:cNvSpPr/>
                          <p:nvPr/>
                        </p:nvSpPr>
                        <p:spPr>
                          <a:xfrm>
                            <a:off x="7482105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1" name="Rectangle 90"/>
                          <p:cNvSpPr/>
                          <p:nvPr/>
                        </p:nvSpPr>
                        <p:spPr>
                          <a:xfrm>
                            <a:off x="7038314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2" name="Rectangle 91"/>
                          <p:cNvSpPr/>
                          <p:nvPr/>
                        </p:nvSpPr>
                        <p:spPr>
                          <a:xfrm>
                            <a:off x="6594523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3" name="Rectangle 92"/>
                          <p:cNvSpPr/>
                          <p:nvPr/>
                        </p:nvSpPr>
                        <p:spPr>
                          <a:xfrm>
                            <a:off x="6150732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4" name="Rectangle 93"/>
                          <p:cNvSpPr/>
                          <p:nvPr/>
                        </p:nvSpPr>
                        <p:spPr>
                          <a:xfrm>
                            <a:off x="5706941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FAE6D3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88" name="Rectangle 87"/>
                        <p:cNvSpPr/>
                        <p:nvPr/>
                      </p:nvSpPr>
                      <p:spPr>
                        <a:xfrm>
                          <a:off x="7925896" y="319270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>
                        <a:off x="375116" y="5602398"/>
                        <a:ext cx="7994571" cy="585337"/>
                        <a:chOff x="375116" y="5602398"/>
                        <a:chExt cx="7994571" cy="585337"/>
                      </a:xfrm>
                    </p:grpSpPr>
                    <p:sp>
                      <p:nvSpPr>
                        <p:cNvPr id="67" name="Rectangle 66"/>
                        <p:cNvSpPr/>
                        <p:nvPr/>
                      </p:nvSpPr>
                      <p:spPr>
                        <a:xfrm>
                          <a:off x="375116" y="5602398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8" name="Rectangle 67"/>
                        <p:cNvSpPr/>
                        <p:nvPr/>
                      </p:nvSpPr>
                      <p:spPr>
                        <a:xfrm>
                          <a:off x="820992" y="561003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1264783" y="5606995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0" name="Rectangle 69"/>
                        <p:cNvSpPr/>
                        <p:nvPr/>
                      </p:nvSpPr>
                      <p:spPr>
                        <a:xfrm>
                          <a:off x="1708574" y="560865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E3F2C7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1" name="Rectangle 70"/>
                        <p:cNvSpPr/>
                        <p:nvPr/>
                      </p:nvSpPr>
                      <p:spPr>
                        <a:xfrm>
                          <a:off x="2600109" y="560795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E3F2C7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2" name="Rectangle 71"/>
                        <p:cNvSpPr/>
                        <p:nvPr/>
                      </p:nvSpPr>
                      <p:spPr>
                        <a:xfrm>
                          <a:off x="3044195" y="560865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E3F2C7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3" name="Rectangle 72"/>
                        <p:cNvSpPr/>
                        <p:nvPr/>
                      </p:nvSpPr>
                      <p:spPr>
                        <a:xfrm>
                          <a:off x="3487986" y="5610754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E3F2C7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4" name="Rectangle 73"/>
                        <p:cNvSpPr/>
                        <p:nvPr/>
                      </p:nvSpPr>
                      <p:spPr>
                        <a:xfrm>
                          <a:off x="4819359" y="560795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E3F2C7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5" name="Rectangle 74"/>
                        <p:cNvSpPr/>
                        <p:nvPr/>
                      </p:nvSpPr>
                      <p:spPr>
                        <a:xfrm>
                          <a:off x="5263150" y="5608702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E3F2C7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6" name="Rectangle 75"/>
                        <p:cNvSpPr/>
                        <p:nvPr/>
                      </p:nvSpPr>
                      <p:spPr>
                        <a:xfrm>
                          <a:off x="4375568" y="5610754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E3F2C7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7" name="Rectangle 76"/>
                        <p:cNvSpPr/>
                        <p:nvPr/>
                      </p:nvSpPr>
                      <p:spPr>
                        <a:xfrm>
                          <a:off x="3931777" y="5608216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E3F2C7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8" name="Rectangle 77"/>
                        <p:cNvSpPr/>
                        <p:nvPr/>
                      </p:nvSpPr>
                      <p:spPr>
                        <a:xfrm>
                          <a:off x="2153342" y="560865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E3F2C7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9" name="Rectangle 78"/>
                        <p:cNvSpPr/>
                        <p:nvPr/>
                      </p:nvSpPr>
                      <p:spPr>
                        <a:xfrm>
                          <a:off x="5706941" y="560795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E3F2C7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0" name="Rectangle 79"/>
                        <p:cNvSpPr/>
                        <p:nvPr/>
                      </p:nvSpPr>
                      <p:spPr>
                        <a:xfrm>
                          <a:off x="6150732" y="560795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E3F2C7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1" name="Rectangle 80"/>
                        <p:cNvSpPr/>
                        <p:nvPr/>
                      </p:nvSpPr>
                      <p:spPr>
                        <a:xfrm>
                          <a:off x="6594523" y="5609108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E3F2C7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2" name="Rectangle 81"/>
                        <p:cNvSpPr/>
                        <p:nvPr/>
                      </p:nvSpPr>
                      <p:spPr>
                        <a:xfrm>
                          <a:off x="7038314" y="5609108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E3F2C7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3" name="Rectangle 82"/>
                        <p:cNvSpPr/>
                        <p:nvPr/>
                      </p:nvSpPr>
                      <p:spPr>
                        <a:xfrm>
                          <a:off x="7925896" y="5607464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4" name="Rectangle 83"/>
                        <p:cNvSpPr/>
                        <p:nvPr/>
                      </p:nvSpPr>
                      <p:spPr>
                        <a:xfrm>
                          <a:off x="7482105" y="561052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>
                      <a:off x="5789025" y="1822425"/>
                      <a:ext cx="0" cy="576981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>
                      <a:off x="6232816" y="2405986"/>
                      <a:ext cx="0" cy="576981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>
                      <a:off x="6682828" y="2976724"/>
                      <a:ext cx="0" cy="576981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>
                      <a:off x="7120398" y="3553448"/>
                      <a:ext cx="0" cy="576981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>
                      <a:off x="7564189" y="4124868"/>
                      <a:ext cx="0" cy="576981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1" name="Rectangle 40"/>
                  <p:cNvSpPr/>
                  <p:nvPr/>
                </p:nvSpPr>
                <p:spPr>
                  <a:xfrm>
                    <a:off x="459210" y="4703424"/>
                    <a:ext cx="443791" cy="576981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>
                  <a:xfrm>
                    <a:off x="905086" y="4711063"/>
                    <a:ext cx="443791" cy="576981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>
                  <a:xfrm>
                    <a:off x="1348877" y="4708021"/>
                    <a:ext cx="443791" cy="576981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>
                  <a:xfrm>
                    <a:off x="1792668" y="4709683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2684203" y="4708985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>
                  <a:xfrm>
                    <a:off x="3128289" y="4709683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Rectangle 46"/>
                  <p:cNvSpPr/>
                  <p:nvPr/>
                </p:nvSpPr>
                <p:spPr>
                  <a:xfrm>
                    <a:off x="3572080" y="4711780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Rectangle 47"/>
                  <p:cNvSpPr/>
                  <p:nvPr/>
                </p:nvSpPr>
                <p:spPr>
                  <a:xfrm>
                    <a:off x="4903453" y="4708985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Rectangle 48"/>
                  <p:cNvSpPr/>
                  <p:nvPr/>
                </p:nvSpPr>
                <p:spPr>
                  <a:xfrm>
                    <a:off x="5347244" y="4709728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Rectangle 49"/>
                  <p:cNvSpPr/>
                  <p:nvPr/>
                </p:nvSpPr>
                <p:spPr>
                  <a:xfrm>
                    <a:off x="4459662" y="4711780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>
                  <a:xfrm>
                    <a:off x="4015871" y="4709242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Rectangle 51"/>
                  <p:cNvSpPr/>
                  <p:nvPr/>
                </p:nvSpPr>
                <p:spPr>
                  <a:xfrm>
                    <a:off x="2237436" y="4709683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>
                  <a:xfrm>
                    <a:off x="5791035" y="4708985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>
                  <a:xfrm>
                    <a:off x="6234826" y="4708985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6678617" y="4710134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7122408" y="4710134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>
                  <a:xfrm>
                    <a:off x="8009990" y="4708490"/>
                    <a:ext cx="443791" cy="576981"/>
                  </a:xfrm>
                  <a:prstGeom prst="rect">
                    <a:avLst/>
                  </a:prstGeom>
                  <a:solidFill>
                    <a:srgbClr val="CFDCF0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7566199" y="4711553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6" name="Rectangle 25"/>
                <p:cNvSpPr/>
                <p:nvPr/>
              </p:nvSpPr>
              <p:spPr>
                <a:xfrm>
                  <a:off x="1346792" y="5547269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792668" y="5554908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2236459" y="5551866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680250" y="5553528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3571785" y="5552830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4015871" y="5553528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4459662" y="5555625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5791035" y="5552830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6234826" y="5553573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5347244" y="5555625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903453" y="5553087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3125018" y="5553528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6678617" y="5552830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7122408" y="5552830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Rectangle 10"/>
              <p:cNvSpPr/>
              <p:nvPr/>
            </p:nvSpPr>
            <p:spPr>
              <a:xfrm>
                <a:off x="1343971" y="6024222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789847" y="6031861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233638" y="6028819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677429" y="6030481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568964" y="6029783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013050" y="6030481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456841" y="6032578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788214" y="6029783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232005" y="6030526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344423" y="6032578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00632" y="6030040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122197" y="6030481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675796" y="6029783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119587" y="6029783"/>
                <a:ext cx="443791" cy="576981"/>
              </a:xfrm>
              <a:prstGeom prst="rect">
                <a:avLst/>
              </a:prstGeom>
              <a:solidFill>
                <a:srgbClr val="E3F2C7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5788214" y="2300629"/>
              <a:ext cx="446612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236216" y="2877947"/>
              <a:ext cx="446612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682828" y="3454538"/>
              <a:ext cx="446612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16766" y="4033730"/>
              <a:ext cx="446612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/>
          <p:cNvSpPr txBox="1"/>
          <p:nvPr/>
        </p:nvSpPr>
        <p:spPr>
          <a:xfrm>
            <a:off x="335426" y="1521949"/>
            <a:ext cx="2435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1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2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3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4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5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6</a:t>
            </a:r>
          </a:p>
          <a:p>
            <a:r>
              <a:rPr lang="en-US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578974" y="1151410"/>
            <a:ext cx="78128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 1      								 18</a:t>
            </a:r>
          </a:p>
          <a:p>
            <a:endParaRPr lang="en-US" dirty="0">
              <a:latin typeface="Century Gothic"/>
              <a:cs typeface="Century Gothic"/>
            </a:endParaRPr>
          </a:p>
          <a:p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       2					          13   14   15   16   17</a:t>
            </a:r>
          </a:p>
          <a:p>
            <a:endParaRPr lang="en-US" dirty="0">
              <a:latin typeface="Century Gothic"/>
              <a:cs typeface="Century Gothic"/>
            </a:endParaRPr>
          </a:p>
          <a:p>
            <a:endParaRPr lang="en-US" dirty="0" smtClean="0">
              <a:latin typeface="Century Gothic"/>
              <a:cs typeface="Century Gothic"/>
            </a:endParaRPr>
          </a:p>
          <a:p>
            <a:endParaRPr lang="en-US" dirty="0">
              <a:latin typeface="Century Gothic"/>
              <a:cs typeface="Century Gothic"/>
            </a:endParaRPr>
          </a:p>
          <a:p>
            <a:r>
              <a:rPr lang="en-US" dirty="0">
                <a:latin typeface="Century Gothic"/>
                <a:cs typeface="Century Gothic"/>
              </a:rPr>
              <a:t>	</a:t>
            </a:r>
            <a:r>
              <a:rPr lang="en-US" dirty="0" smtClean="0">
                <a:latin typeface="Century Gothic"/>
                <a:cs typeface="Century Gothic"/>
              </a:rPr>
              <a:t> 3     4    5     6     7     8     9   10   11   12</a:t>
            </a:r>
            <a:endParaRPr lang="en-US" dirty="0">
              <a:latin typeface="Century Gothic"/>
              <a:cs typeface="Century Gothic"/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>
            <a:off x="1913734" y="4149962"/>
            <a:ext cx="0" cy="1031666"/>
          </a:xfrm>
          <a:prstGeom prst="line">
            <a:avLst/>
          </a:prstGeom>
          <a:ln w="38100" cmpd="sng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1474294" y="5451880"/>
            <a:ext cx="0" cy="1031666"/>
          </a:xfrm>
          <a:prstGeom prst="line">
            <a:avLst/>
          </a:prstGeom>
          <a:ln w="38100" cmpd="sng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272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Which symbols correspond to the following locations?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Period 5, Group 8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Period 2, Group 1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Period 4, Group 15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Period 3, Group 13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35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Period 5, Group </a:t>
            </a:r>
            <a:r>
              <a:rPr lang="en-US" dirty="0" smtClean="0">
                <a:solidFill>
                  <a:srgbClr val="404040"/>
                </a:solidFill>
              </a:rPr>
              <a:t>8 - </a:t>
            </a:r>
            <a:r>
              <a:rPr lang="en-US" b="1" dirty="0" err="1" smtClean="0">
                <a:solidFill>
                  <a:srgbClr val="404040"/>
                </a:solidFill>
              </a:rPr>
              <a:t>Ru</a:t>
            </a: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Period 2, Group </a:t>
            </a:r>
            <a:r>
              <a:rPr lang="en-US" dirty="0" smtClean="0">
                <a:solidFill>
                  <a:srgbClr val="404040"/>
                </a:solidFill>
              </a:rPr>
              <a:t>1 - </a:t>
            </a:r>
            <a:r>
              <a:rPr lang="en-US" b="1" dirty="0" smtClean="0">
                <a:solidFill>
                  <a:srgbClr val="404040"/>
                </a:solidFill>
              </a:rPr>
              <a:t>Li</a:t>
            </a: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Period 4, Group </a:t>
            </a:r>
            <a:r>
              <a:rPr lang="en-US" dirty="0" smtClean="0">
                <a:solidFill>
                  <a:srgbClr val="404040"/>
                </a:solidFill>
              </a:rPr>
              <a:t>15 - </a:t>
            </a:r>
            <a:r>
              <a:rPr lang="en-US" b="1" dirty="0" smtClean="0">
                <a:solidFill>
                  <a:srgbClr val="404040"/>
                </a:solidFill>
              </a:rPr>
              <a:t>As</a:t>
            </a: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Period 3, Group </a:t>
            </a:r>
            <a:r>
              <a:rPr lang="en-US" dirty="0" smtClean="0">
                <a:solidFill>
                  <a:srgbClr val="404040"/>
                </a:solidFill>
              </a:rPr>
              <a:t>13 - </a:t>
            </a:r>
            <a:r>
              <a:rPr lang="en-US" b="1" dirty="0" smtClean="0">
                <a:solidFill>
                  <a:srgbClr val="404040"/>
                </a:solidFill>
              </a:rPr>
              <a:t>Al</a:t>
            </a:r>
            <a:endParaRPr lang="en-US" b="1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629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Even More Classifications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04040"/>
                </a:solidFill>
              </a:rPr>
              <a:t>Main group</a:t>
            </a:r>
            <a:r>
              <a:rPr lang="en-US" dirty="0" smtClean="0">
                <a:solidFill>
                  <a:srgbClr val="404040"/>
                </a:solidFill>
              </a:rPr>
              <a:t>, or representative, </a:t>
            </a:r>
            <a:r>
              <a:rPr lang="en-US" b="1" dirty="0" smtClean="0">
                <a:solidFill>
                  <a:srgbClr val="404040"/>
                </a:solidFill>
              </a:rPr>
              <a:t>elements</a:t>
            </a:r>
            <a:r>
              <a:rPr lang="en-US" dirty="0" smtClean="0">
                <a:solidFill>
                  <a:srgbClr val="404040"/>
                </a:solidFill>
              </a:rPr>
              <a:t> consist of groups 1,2, 13, 14, 15, 16, 17, 18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For groups 14-16, the main groups elements are on top of the staircase</a:t>
            </a: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r>
              <a:rPr lang="en-US" b="1" dirty="0" smtClean="0">
                <a:solidFill>
                  <a:srgbClr val="404040"/>
                </a:solidFill>
              </a:rPr>
              <a:t>Transition metal elements</a:t>
            </a:r>
            <a:r>
              <a:rPr lang="en-US" dirty="0" smtClean="0">
                <a:solidFill>
                  <a:srgbClr val="404040"/>
                </a:solidFill>
              </a:rPr>
              <a:t> consist of groups 3-12 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and under the staircase for groups 14-16</a:t>
            </a: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r>
              <a:rPr lang="en-US" b="1" dirty="0" smtClean="0">
                <a:solidFill>
                  <a:srgbClr val="404040"/>
                </a:solidFill>
              </a:rPr>
              <a:t>Inner transition metal elements</a:t>
            </a:r>
            <a:r>
              <a:rPr lang="en-US" dirty="0" smtClean="0">
                <a:solidFill>
                  <a:srgbClr val="404040"/>
                </a:solidFill>
              </a:rPr>
              <a:t> consist of the lanthanide and actinide series, but these are not assigned group numbers</a:t>
            </a:r>
            <a:endParaRPr lang="en-US" b="1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719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8"/>
            <a:ext cx="8229600" cy="1101652"/>
          </a:xfrm>
        </p:spPr>
        <p:txBody>
          <a:bodyPr/>
          <a:lstStyle/>
          <a:p>
            <a:r>
              <a:rPr lang="en-US" dirty="0" smtClean="0"/>
              <a:t>Main vs. Transition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11511" y="1519385"/>
            <a:ext cx="7780264" cy="4995214"/>
            <a:chOff x="457200" y="1152072"/>
            <a:chExt cx="7996581" cy="5457487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1152072"/>
              <a:ext cx="7996581" cy="5457487"/>
              <a:chOff x="457200" y="1152072"/>
              <a:chExt cx="7996581" cy="5457487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457200" y="1152072"/>
                <a:ext cx="7996581" cy="4881757"/>
                <a:chOff x="457200" y="1250849"/>
                <a:chExt cx="7996581" cy="4881757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457200" y="1250849"/>
                  <a:ext cx="7996581" cy="4037912"/>
                  <a:chOff x="457200" y="1250849"/>
                  <a:chExt cx="7996581" cy="4037912"/>
                </a:xfrm>
              </p:grpSpPr>
              <p:grpSp>
                <p:nvGrpSpPr>
                  <p:cNvPr id="40" name="Group 39"/>
                  <p:cNvGrpSpPr/>
                  <p:nvPr/>
                </p:nvGrpSpPr>
                <p:grpSpPr>
                  <a:xfrm>
                    <a:off x="457200" y="1250849"/>
                    <a:ext cx="7994571" cy="3459356"/>
                    <a:chOff x="457200" y="1250849"/>
                    <a:chExt cx="7994571" cy="3459356"/>
                  </a:xfrm>
                </p:grpSpPr>
                <p:grpSp>
                  <p:nvGrpSpPr>
                    <p:cNvPr id="59" name="Group 58"/>
                    <p:cNvGrpSpPr/>
                    <p:nvPr/>
                  </p:nvGrpSpPr>
                  <p:grpSpPr>
                    <a:xfrm>
                      <a:off x="457200" y="1250849"/>
                      <a:ext cx="7994571" cy="3459356"/>
                      <a:chOff x="375116" y="2728379"/>
                      <a:chExt cx="7994571" cy="3459356"/>
                    </a:xfrm>
                  </p:grpSpPr>
                  <p:grpSp>
                    <p:nvGrpSpPr>
                      <p:cNvPr id="65" name="Group 64"/>
                      <p:cNvGrpSpPr/>
                      <p:nvPr/>
                    </p:nvGrpSpPr>
                    <p:grpSpPr>
                      <a:xfrm>
                        <a:off x="375116" y="2728379"/>
                        <a:ext cx="7994571" cy="2888193"/>
                        <a:chOff x="375116" y="3191309"/>
                        <a:chExt cx="7994571" cy="2888193"/>
                      </a:xfrm>
                    </p:grpSpPr>
                    <p:grpSp>
                      <p:nvGrpSpPr>
                        <p:cNvPr id="85" name="Group 84"/>
                        <p:cNvGrpSpPr/>
                        <p:nvPr/>
                      </p:nvGrpSpPr>
                      <p:grpSpPr>
                        <a:xfrm>
                          <a:off x="375116" y="3191309"/>
                          <a:ext cx="7994571" cy="2888193"/>
                          <a:chOff x="375116" y="3191309"/>
                          <a:chExt cx="7994571" cy="2888193"/>
                        </a:xfrm>
                      </p:grpSpPr>
                      <p:sp>
                        <p:nvSpPr>
                          <p:cNvPr id="101" name="Rectangle 100"/>
                          <p:cNvSpPr/>
                          <p:nvPr/>
                        </p:nvSpPr>
                        <p:spPr>
                          <a:xfrm>
                            <a:off x="375930" y="3191309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2" name="Rectangle 101"/>
                          <p:cNvSpPr/>
                          <p:nvPr/>
                        </p:nvSpPr>
                        <p:spPr>
                          <a:xfrm>
                            <a:off x="375116" y="3767368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3" name="Rectangle 102"/>
                          <p:cNvSpPr/>
                          <p:nvPr/>
                        </p:nvSpPr>
                        <p:spPr>
                          <a:xfrm>
                            <a:off x="376225" y="4344349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4" name="Rectangle 103"/>
                          <p:cNvSpPr/>
                          <p:nvPr/>
                        </p:nvSpPr>
                        <p:spPr>
                          <a:xfrm>
                            <a:off x="376225" y="4921330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5" name="Rectangle 104"/>
                          <p:cNvSpPr/>
                          <p:nvPr/>
                        </p:nvSpPr>
                        <p:spPr>
                          <a:xfrm>
                            <a:off x="375116" y="5494165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6" name="Rectangle 105"/>
                          <p:cNvSpPr/>
                          <p:nvPr/>
                        </p:nvSpPr>
                        <p:spPr>
                          <a:xfrm>
                            <a:off x="820016" y="3768290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7" name="Rectangle 106"/>
                          <p:cNvSpPr/>
                          <p:nvPr/>
                        </p:nvSpPr>
                        <p:spPr>
                          <a:xfrm>
                            <a:off x="820016" y="4343908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8" name="Rectangle 107"/>
                          <p:cNvSpPr/>
                          <p:nvPr/>
                        </p:nvSpPr>
                        <p:spPr>
                          <a:xfrm>
                            <a:off x="820016" y="4921330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9" name="Rectangle 108"/>
                          <p:cNvSpPr/>
                          <p:nvPr/>
                        </p:nvSpPr>
                        <p:spPr>
                          <a:xfrm>
                            <a:off x="820992" y="5501804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10" name="Rectangle 109"/>
                          <p:cNvSpPr/>
                          <p:nvPr/>
                        </p:nvSpPr>
                        <p:spPr>
                          <a:xfrm>
                            <a:off x="1264783" y="4920632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grpSp>
                        <p:nvGrpSpPr>
                          <p:cNvPr id="111" name="Group 110"/>
                          <p:cNvGrpSpPr/>
                          <p:nvPr/>
                        </p:nvGrpSpPr>
                        <p:grpSpPr>
                          <a:xfrm>
                            <a:off x="1708574" y="4920137"/>
                            <a:ext cx="6661113" cy="580271"/>
                            <a:chOff x="1708574" y="4920137"/>
                            <a:chExt cx="6661113" cy="580271"/>
                          </a:xfrm>
                        </p:grpSpPr>
                        <p:sp>
                          <p:nvSpPr>
                            <p:cNvPr id="129" name="Rectangle 128"/>
                            <p:cNvSpPr/>
                            <p:nvPr/>
                          </p:nvSpPr>
                          <p:spPr>
                            <a:xfrm>
                              <a:off x="1708574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0" name="Rectangle 129"/>
                            <p:cNvSpPr/>
                            <p:nvPr/>
                          </p:nvSpPr>
                          <p:spPr>
                            <a:xfrm>
                              <a:off x="2600109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1" name="Rectangle 130"/>
                            <p:cNvSpPr/>
                            <p:nvPr/>
                          </p:nvSpPr>
                          <p:spPr>
                            <a:xfrm>
                              <a:off x="3044195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2" name="Rectangle 131"/>
                            <p:cNvSpPr/>
                            <p:nvPr/>
                          </p:nvSpPr>
                          <p:spPr>
                            <a:xfrm>
                              <a:off x="3487986" y="492342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3" name="Rectangle 132"/>
                            <p:cNvSpPr/>
                            <p:nvPr/>
                          </p:nvSpPr>
                          <p:spPr>
                            <a:xfrm>
                              <a:off x="4819359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4" name="Rectangle 133"/>
                            <p:cNvSpPr/>
                            <p:nvPr/>
                          </p:nvSpPr>
                          <p:spPr>
                            <a:xfrm>
                              <a:off x="5263150" y="4921375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5" name="Rectangle 134"/>
                            <p:cNvSpPr/>
                            <p:nvPr/>
                          </p:nvSpPr>
                          <p:spPr>
                            <a:xfrm>
                              <a:off x="4375568" y="492342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6" name="Rectangle 135"/>
                            <p:cNvSpPr/>
                            <p:nvPr/>
                          </p:nvSpPr>
                          <p:spPr>
                            <a:xfrm>
                              <a:off x="3931777" y="492088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7" name="Rectangle 136"/>
                            <p:cNvSpPr/>
                            <p:nvPr/>
                          </p:nvSpPr>
                          <p:spPr>
                            <a:xfrm>
                              <a:off x="2153342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8" name="Rectangle 137"/>
                            <p:cNvSpPr/>
                            <p:nvPr/>
                          </p:nvSpPr>
                          <p:spPr>
                            <a:xfrm>
                              <a:off x="5706941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9" name="Rectangle 138"/>
                            <p:cNvSpPr/>
                            <p:nvPr/>
                          </p:nvSpPr>
                          <p:spPr>
                            <a:xfrm>
                              <a:off x="6150732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DAB8B8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0" name="Rectangle 139"/>
                            <p:cNvSpPr/>
                            <p:nvPr/>
                          </p:nvSpPr>
                          <p:spPr>
                            <a:xfrm>
                              <a:off x="6594523" y="4921781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DAB8B8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1" name="Rectangle 140"/>
                            <p:cNvSpPr/>
                            <p:nvPr/>
                          </p:nvSpPr>
                          <p:spPr>
                            <a:xfrm>
                              <a:off x="7038314" y="4921781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DAB8B8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2" name="Rectangle 141"/>
                            <p:cNvSpPr/>
                            <p:nvPr/>
                          </p:nvSpPr>
                          <p:spPr>
                            <a:xfrm>
                              <a:off x="7482105" y="492013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DAB8B8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3" name="Rectangle 142"/>
                            <p:cNvSpPr/>
                            <p:nvPr/>
                          </p:nvSpPr>
                          <p:spPr>
                            <a:xfrm>
                              <a:off x="7925896" y="492013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DAB8B8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112" name="Rectangle 111"/>
                          <p:cNvSpPr/>
                          <p:nvPr/>
                        </p:nvSpPr>
                        <p:spPr>
                          <a:xfrm>
                            <a:off x="1264783" y="5498762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grpSp>
                        <p:nvGrpSpPr>
                          <p:cNvPr id="113" name="Group 112"/>
                          <p:cNvGrpSpPr/>
                          <p:nvPr/>
                        </p:nvGrpSpPr>
                        <p:grpSpPr>
                          <a:xfrm>
                            <a:off x="1708574" y="5499231"/>
                            <a:ext cx="6661113" cy="580271"/>
                            <a:chOff x="1708574" y="4920137"/>
                            <a:chExt cx="6661113" cy="580271"/>
                          </a:xfrm>
                        </p:grpSpPr>
                        <p:sp>
                          <p:nvSpPr>
                            <p:cNvPr id="114" name="Rectangle 113"/>
                            <p:cNvSpPr/>
                            <p:nvPr/>
                          </p:nvSpPr>
                          <p:spPr>
                            <a:xfrm>
                              <a:off x="1708574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15" name="Rectangle 114"/>
                            <p:cNvSpPr/>
                            <p:nvPr/>
                          </p:nvSpPr>
                          <p:spPr>
                            <a:xfrm>
                              <a:off x="2600109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16" name="Rectangle 115"/>
                            <p:cNvSpPr/>
                            <p:nvPr/>
                          </p:nvSpPr>
                          <p:spPr>
                            <a:xfrm>
                              <a:off x="3044195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17" name="Rectangle 116"/>
                            <p:cNvSpPr/>
                            <p:nvPr/>
                          </p:nvSpPr>
                          <p:spPr>
                            <a:xfrm>
                              <a:off x="3487986" y="492342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18" name="Rectangle 117"/>
                            <p:cNvSpPr/>
                            <p:nvPr/>
                          </p:nvSpPr>
                          <p:spPr>
                            <a:xfrm>
                              <a:off x="4819359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19" name="Rectangle 118"/>
                            <p:cNvSpPr/>
                            <p:nvPr/>
                          </p:nvSpPr>
                          <p:spPr>
                            <a:xfrm>
                              <a:off x="5263150" y="4921375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0" name="Rectangle 119"/>
                            <p:cNvSpPr/>
                            <p:nvPr/>
                          </p:nvSpPr>
                          <p:spPr>
                            <a:xfrm>
                              <a:off x="4375568" y="492342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1" name="Rectangle 120"/>
                            <p:cNvSpPr/>
                            <p:nvPr/>
                          </p:nvSpPr>
                          <p:spPr>
                            <a:xfrm>
                              <a:off x="3931777" y="492088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2" name="Rectangle 121"/>
                            <p:cNvSpPr/>
                            <p:nvPr/>
                          </p:nvSpPr>
                          <p:spPr>
                            <a:xfrm>
                              <a:off x="2153342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3" name="Rectangle 122"/>
                            <p:cNvSpPr/>
                            <p:nvPr/>
                          </p:nvSpPr>
                          <p:spPr>
                            <a:xfrm>
                              <a:off x="5706941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4" name="Rectangle 123"/>
                            <p:cNvSpPr/>
                            <p:nvPr/>
                          </p:nvSpPr>
                          <p:spPr>
                            <a:xfrm>
                              <a:off x="6150732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5" name="Rectangle 124"/>
                            <p:cNvSpPr/>
                            <p:nvPr/>
                          </p:nvSpPr>
                          <p:spPr>
                            <a:xfrm>
                              <a:off x="6594523" y="4921781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DAB8B8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6" name="Rectangle 125"/>
                            <p:cNvSpPr/>
                            <p:nvPr/>
                          </p:nvSpPr>
                          <p:spPr>
                            <a:xfrm>
                              <a:off x="7038314" y="4921781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DAB8B8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7" name="Rectangle 126"/>
                            <p:cNvSpPr/>
                            <p:nvPr/>
                          </p:nvSpPr>
                          <p:spPr>
                            <a:xfrm>
                              <a:off x="7482105" y="492013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DAB8B8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8" name="Rectangle 127"/>
                            <p:cNvSpPr/>
                            <p:nvPr/>
                          </p:nvSpPr>
                          <p:spPr>
                            <a:xfrm>
                              <a:off x="7925896" y="492013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DAB8B8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86" name="Group 85"/>
                        <p:cNvGrpSpPr/>
                        <p:nvPr/>
                      </p:nvGrpSpPr>
                      <p:grpSpPr>
                        <a:xfrm>
                          <a:off x="5706941" y="4343156"/>
                          <a:ext cx="2662746" cy="580271"/>
                          <a:chOff x="5706941" y="4343156"/>
                          <a:chExt cx="2662746" cy="580271"/>
                        </a:xfrm>
                      </p:grpSpPr>
                      <p:sp>
                        <p:nvSpPr>
                          <p:cNvPr id="95" name="Rectangle 94"/>
                          <p:cNvSpPr/>
                          <p:nvPr/>
                        </p:nvSpPr>
                        <p:spPr>
                          <a:xfrm>
                            <a:off x="7925896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DAB8B8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6" name="Rectangle 95"/>
                          <p:cNvSpPr/>
                          <p:nvPr/>
                        </p:nvSpPr>
                        <p:spPr>
                          <a:xfrm>
                            <a:off x="7482105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DAB8B8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7" name="Rectangle 96"/>
                          <p:cNvSpPr/>
                          <p:nvPr/>
                        </p:nvSpPr>
                        <p:spPr>
                          <a:xfrm>
                            <a:off x="7038314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DAB8B8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8" name="Rectangle 97"/>
                          <p:cNvSpPr/>
                          <p:nvPr/>
                        </p:nvSpPr>
                        <p:spPr>
                          <a:xfrm>
                            <a:off x="6594523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DAB8B8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9" name="Rectangle 98"/>
                          <p:cNvSpPr/>
                          <p:nvPr/>
                        </p:nvSpPr>
                        <p:spPr>
                          <a:xfrm>
                            <a:off x="6150732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DAB8B8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0" name="Rectangle 99"/>
                          <p:cNvSpPr/>
                          <p:nvPr/>
                        </p:nvSpPr>
                        <p:spPr>
                          <a:xfrm>
                            <a:off x="5706941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DAB8B8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87" name="Group 86"/>
                        <p:cNvGrpSpPr/>
                        <p:nvPr/>
                      </p:nvGrpSpPr>
                      <p:grpSpPr>
                        <a:xfrm>
                          <a:off x="5706941" y="3762885"/>
                          <a:ext cx="2662746" cy="580271"/>
                          <a:chOff x="5706941" y="4343156"/>
                          <a:chExt cx="2662746" cy="580271"/>
                        </a:xfrm>
                      </p:grpSpPr>
                      <p:sp>
                        <p:nvSpPr>
                          <p:cNvPr id="89" name="Rectangle 88"/>
                          <p:cNvSpPr/>
                          <p:nvPr/>
                        </p:nvSpPr>
                        <p:spPr>
                          <a:xfrm>
                            <a:off x="7925896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DAB8B8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0" name="Rectangle 89"/>
                          <p:cNvSpPr/>
                          <p:nvPr/>
                        </p:nvSpPr>
                        <p:spPr>
                          <a:xfrm>
                            <a:off x="7482105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DAB8B8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1" name="Rectangle 90"/>
                          <p:cNvSpPr/>
                          <p:nvPr/>
                        </p:nvSpPr>
                        <p:spPr>
                          <a:xfrm>
                            <a:off x="7038314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DAB8B8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2" name="Rectangle 91"/>
                          <p:cNvSpPr/>
                          <p:nvPr/>
                        </p:nvSpPr>
                        <p:spPr>
                          <a:xfrm>
                            <a:off x="6594523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DAB8B8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3" name="Rectangle 92"/>
                          <p:cNvSpPr/>
                          <p:nvPr/>
                        </p:nvSpPr>
                        <p:spPr>
                          <a:xfrm>
                            <a:off x="6150732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DAB8B8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4" name="Rectangle 93"/>
                          <p:cNvSpPr/>
                          <p:nvPr/>
                        </p:nvSpPr>
                        <p:spPr>
                          <a:xfrm>
                            <a:off x="5706941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DAB8B8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88" name="Rectangle 87"/>
                        <p:cNvSpPr/>
                        <p:nvPr/>
                      </p:nvSpPr>
                      <p:spPr>
                        <a:xfrm>
                          <a:off x="7925896" y="319270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DAB8B8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>
                        <a:off x="375116" y="5602398"/>
                        <a:ext cx="7994571" cy="585337"/>
                        <a:chOff x="375116" y="5602398"/>
                        <a:chExt cx="7994571" cy="585337"/>
                      </a:xfrm>
                    </p:grpSpPr>
                    <p:sp>
                      <p:nvSpPr>
                        <p:cNvPr id="67" name="Rectangle 66"/>
                        <p:cNvSpPr/>
                        <p:nvPr/>
                      </p:nvSpPr>
                      <p:spPr>
                        <a:xfrm>
                          <a:off x="375116" y="5602398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8" name="Rectangle 67"/>
                        <p:cNvSpPr/>
                        <p:nvPr/>
                      </p:nvSpPr>
                      <p:spPr>
                        <a:xfrm>
                          <a:off x="820992" y="561003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1264783" y="5606995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0" name="Rectangle 69"/>
                        <p:cNvSpPr/>
                        <p:nvPr/>
                      </p:nvSpPr>
                      <p:spPr>
                        <a:xfrm>
                          <a:off x="1708574" y="560865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ACB3B6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1" name="Rectangle 70"/>
                        <p:cNvSpPr/>
                        <p:nvPr/>
                      </p:nvSpPr>
                      <p:spPr>
                        <a:xfrm>
                          <a:off x="2600109" y="560795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ACB3B6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2" name="Rectangle 71"/>
                        <p:cNvSpPr/>
                        <p:nvPr/>
                      </p:nvSpPr>
                      <p:spPr>
                        <a:xfrm>
                          <a:off x="3044195" y="560865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ACB3B6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3" name="Rectangle 72"/>
                        <p:cNvSpPr/>
                        <p:nvPr/>
                      </p:nvSpPr>
                      <p:spPr>
                        <a:xfrm>
                          <a:off x="3487986" y="5610754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ACB3B6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4" name="Rectangle 73"/>
                        <p:cNvSpPr/>
                        <p:nvPr/>
                      </p:nvSpPr>
                      <p:spPr>
                        <a:xfrm>
                          <a:off x="4819359" y="560795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ACB3B6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5" name="Rectangle 74"/>
                        <p:cNvSpPr/>
                        <p:nvPr/>
                      </p:nvSpPr>
                      <p:spPr>
                        <a:xfrm>
                          <a:off x="5263150" y="5608702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ACB3B6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6" name="Rectangle 75"/>
                        <p:cNvSpPr/>
                        <p:nvPr/>
                      </p:nvSpPr>
                      <p:spPr>
                        <a:xfrm>
                          <a:off x="4375568" y="5610754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ACB3B6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7" name="Rectangle 76"/>
                        <p:cNvSpPr/>
                        <p:nvPr/>
                      </p:nvSpPr>
                      <p:spPr>
                        <a:xfrm>
                          <a:off x="3931777" y="5608216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ACB3B6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8" name="Rectangle 77"/>
                        <p:cNvSpPr/>
                        <p:nvPr/>
                      </p:nvSpPr>
                      <p:spPr>
                        <a:xfrm>
                          <a:off x="2153342" y="560865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ACB3B6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9" name="Rectangle 78"/>
                        <p:cNvSpPr/>
                        <p:nvPr/>
                      </p:nvSpPr>
                      <p:spPr>
                        <a:xfrm>
                          <a:off x="5706941" y="560795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ACB3B6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0" name="Rectangle 79"/>
                        <p:cNvSpPr/>
                        <p:nvPr/>
                      </p:nvSpPr>
                      <p:spPr>
                        <a:xfrm>
                          <a:off x="6150732" y="560795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ACB3B6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1" name="Rectangle 80"/>
                        <p:cNvSpPr/>
                        <p:nvPr/>
                      </p:nvSpPr>
                      <p:spPr>
                        <a:xfrm>
                          <a:off x="6594523" y="5609108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ACB3B6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2" name="Rectangle 81"/>
                        <p:cNvSpPr/>
                        <p:nvPr/>
                      </p:nvSpPr>
                      <p:spPr>
                        <a:xfrm>
                          <a:off x="7038314" y="5609108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ACB3B6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3" name="Rectangle 82"/>
                        <p:cNvSpPr/>
                        <p:nvPr/>
                      </p:nvSpPr>
                      <p:spPr>
                        <a:xfrm>
                          <a:off x="7925896" y="5607464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DAB8B8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4" name="Rectangle 83"/>
                        <p:cNvSpPr/>
                        <p:nvPr/>
                      </p:nvSpPr>
                      <p:spPr>
                        <a:xfrm>
                          <a:off x="7482105" y="561052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DAB8B8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>
                      <a:off x="5789025" y="1822425"/>
                      <a:ext cx="0" cy="576981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>
                      <a:off x="6232816" y="2405986"/>
                      <a:ext cx="0" cy="576981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>
                      <a:off x="6682828" y="2976724"/>
                      <a:ext cx="0" cy="576981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>
                      <a:off x="7120398" y="3553448"/>
                      <a:ext cx="0" cy="576981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>
                      <a:off x="7564189" y="4124868"/>
                      <a:ext cx="0" cy="576981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1" name="Rectangle 40"/>
                  <p:cNvSpPr/>
                  <p:nvPr/>
                </p:nvSpPr>
                <p:spPr>
                  <a:xfrm>
                    <a:off x="459210" y="4703424"/>
                    <a:ext cx="443791" cy="57698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>
                  <a:xfrm>
                    <a:off x="905086" y="4711063"/>
                    <a:ext cx="443791" cy="57698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>
                  <a:xfrm>
                    <a:off x="1348877" y="4708021"/>
                    <a:ext cx="443791" cy="576981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>
                  <a:xfrm>
                    <a:off x="1792668" y="4709683"/>
                    <a:ext cx="443791" cy="576981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2684203" y="4708985"/>
                    <a:ext cx="443791" cy="576981"/>
                  </a:xfrm>
                  <a:prstGeom prst="rect">
                    <a:avLst/>
                  </a:prstGeom>
                  <a:solidFill>
                    <a:srgbClr val="ACB3B6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>
                  <a:xfrm>
                    <a:off x="3128289" y="4709683"/>
                    <a:ext cx="443791" cy="576981"/>
                  </a:xfrm>
                  <a:prstGeom prst="rect">
                    <a:avLst/>
                  </a:prstGeom>
                  <a:solidFill>
                    <a:srgbClr val="ACB3B6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Rectangle 46"/>
                  <p:cNvSpPr/>
                  <p:nvPr/>
                </p:nvSpPr>
                <p:spPr>
                  <a:xfrm>
                    <a:off x="3572080" y="4711780"/>
                    <a:ext cx="443791" cy="576981"/>
                  </a:xfrm>
                  <a:prstGeom prst="rect">
                    <a:avLst/>
                  </a:prstGeom>
                  <a:solidFill>
                    <a:srgbClr val="ACB3B6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Rectangle 47"/>
                  <p:cNvSpPr/>
                  <p:nvPr/>
                </p:nvSpPr>
                <p:spPr>
                  <a:xfrm>
                    <a:off x="4903453" y="4708985"/>
                    <a:ext cx="443791" cy="576981"/>
                  </a:xfrm>
                  <a:prstGeom prst="rect">
                    <a:avLst/>
                  </a:prstGeom>
                  <a:solidFill>
                    <a:srgbClr val="ACB3B6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Rectangle 48"/>
                  <p:cNvSpPr/>
                  <p:nvPr/>
                </p:nvSpPr>
                <p:spPr>
                  <a:xfrm>
                    <a:off x="5347244" y="4709728"/>
                    <a:ext cx="443791" cy="576981"/>
                  </a:xfrm>
                  <a:prstGeom prst="rect">
                    <a:avLst/>
                  </a:prstGeom>
                  <a:solidFill>
                    <a:srgbClr val="ACB3B6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Rectangle 49"/>
                  <p:cNvSpPr/>
                  <p:nvPr/>
                </p:nvSpPr>
                <p:spPr>
                  <a:xfrm>
                    <a:off x="4459662" y="4711780"/>
                    <a:ext cx="443791" cy="576981"/>
                  </a:xfrm>
                  <a:prstGeom prst="rect">
                    <a:avLst/>
                  </a:prstGeom>
                  <a:solidFill>
                    <a:srgbClr val="ACB3B6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>
                  <a:xfrm>
                    <a:off x="4015871" y="4709242"/>
                    <a:ext cx="443791" cy="576981"/>
                  </a:xfrm>
                  <a:prstGeom prst="rect">
                    <a:avLst/>
                  </a:prstGeom>
                  <a:solidFill>
                    <a:srgbClr val="ACB3B6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Rectangle 51"/>
                  <p:cNvSpPr/>
                  <p:nvPr/>
                </p:nvSpPr>
                <p:spPr>
                  <a:xfrm>
                    <a:off x="2237436" y="4709683"/>
                    <a:ext cx="443791" cy="576981"/>
                  </a:xfrm>
                  <a:prstGeom prst="rect">
                    <a:avLst/>
                  </a:prstGeom>
                  <a:solidFill>
                    <a:srgbClr val="ACB3B6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>
                  <a:xfrm>
                    <a:off x="5791035" y="4708985"/>
                    <a:ext cx="443791" cy="576981"/>
                  </a:xfrm>
                  <a:prstGeom prst="rect">
                    <a:avLst/>
                  </a:prstGeom>
                  <a:solidFill>
                    <a:srgbClr val="ACB3B6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>
                  <a:xfrm>
                    <a:off x="6234826" y="4708985"/>
                    <a:ext cx="443791" cy="576981"/>
                  </a:xfrm>
                  <a:prstGeom prst="rect">
                    <a:avLst/>
                  </a:prstGeom>
                  <a:solidFill>
                    <a:srgbClr val="ACB3B6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6678617" y="4710134"/>
                    <a:ext cx="443791" cy="576981"/>
                  </a:xfrm>
                  <a:prstGeom prst="rect">
                    <a:avLst/>
                  </a:prstGeom>
                  <a:solidFill>
                    <a:srgbClr val="ACB3B6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7122408" y="4710134"/>
                    <a:ext cx="443791" cy="576981"/>
                  </a:xfrm>
                  <a:prstGeom prst="rect">
                    <a:avLst/>
                  </a:prstGeom>
                  <a:solidFill>
                    <a:srgbClr val="ACB3B6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>
                  <a:xfrm>
                    <a:off x="8009990" y="4708490"/>
                    <a:ext cx="443791" cy="576981"/>
                  </a:xfrm>
                  <a:prstGeom prst="rect">
                    <a:avLst/>
                  </a:prstGeom>
                  <a:solidFill>
                    <a:srgbClr val="DAB8B8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7566199" y="4711553"/>
                    <a:ext cx="443791" cy="576981"/>
                  </a:xfrm>
                  <a:prstGeom prst="rect">
                    <a:avLst/>
                  </a:prstGeom>
                  <a:solidFill>
                    <a:srgbClr val="ACB3B6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6" name="Rectangle 25"/>
                <p:cNvSpPr/>
                <p:nvPr/>
              </p:nvSpPr>
              <p:spPr>
                <a:xfrm>
                  <a:off x="1346792" y="5547269"/>
                  <a:ext cx="443791" cy="576981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792668" y="5554908"/>
                  <a:ext cx="443791" cy="576981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2236459" y="5551866"/>
                  <a:ext cx="443791" cy="576981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680250" y="5553528"/>
                  <a:ext cx="443791" cy="576981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3571785" y="5552830"/>
                  <a:ext cx="443791" cy="576981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4015871" y="5553528"/>
                  <a:ext cx="443791" cy="576981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4459662" y="5555625"/>
                  <a:ext cx="443791" cy="576981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5791035" y="5552830"/>
                  <a:ext cx="443791" cy="576981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6234826" y="5553573"/>
                  <a:ext cx="443791" cy="576981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5347244" y="5555625"/>
                  <a:ext cx="443791" cy="576981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903453" y="5553087"/>
                  <a:ext cx="443791" cy="576981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3125018" y="5553528"/>
                  <a:ext cx="443791" cy="576981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6678617" y="5552830"/>
                  <a:ext cx="443791" cy="576981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7122408" y="5552830"/>
                  <a:ext cx="443791" cy="576981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Rectangle 10"/>
              <p:cNvSpPr/>
              <p:nvPr/>
            </p:nvSpPr>
            <p:spPr>
              <a:xfrm>
                <a:off x="1343971" y="6024222"/>
                <a:ext cx="443791" cy="57698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789847" y="6031861"/>
                <a:ext cx="443791" cy="57698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233638" y="6028819"/>
                <a:ext cx="443791" cy="57698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677429" y="6030481"/>
                <a:ext cx="443791" cy="57698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568964" y="6029783"/>
                <a:ext cx="443791" cy="57698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013050" y="6030481"/>
                <a:ext cx="443791" cy="57698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456841" y="6032578"/>
                <a:ext cx="443791" cy="57698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788214" y="6029783"/>
                <a:ext cx="443791" cy="57698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232005" y="6030526"/>
                <a:ext cx="443791" cy="57698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344423" y="6032578"/>
                <a:ext cx="443791" cy="57698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00632" y="6030040"/>
                <a:ext cx="443791" cy="57698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122197" y="6030481"/>
                <a:ext cx="443791" cy="57698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675796" y="6029783"/>
                <a:ext cx="443791" cy="57698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119587" y="6029783"/>
                <a:ext cx="443791" cy="57698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5788214" y="2300629"/>
              <a:ext cx="446612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236216" y="2877947"/>
              <a:ext cx="446612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682828" y="3454538"/>
              <a:ext cx="446612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16766" y="4033730"/>
              <a:ext cx="446612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Straight Connector 145"/>
          <p:cNvCxnSpPr/>
          <p:nvPr/>
        </p:nvCxnSpPr>
        <p:spPr>
          <a:xfrm>
            <a:off x="1913734" y="4149962"/>
            <a:ext cx="0" cy="1031666"/>
          </a:xfrm>
          <a:prstGeom prst="line">
            <a:avLst/>
          </a:prstGeom>
          <a:ln w="38100" cmpd="sng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481313" y="5475285"/>
            <a:ext cx="0" cy="1031666"/>
          </a:xfrm>
          <a:prstGeom prst="line">
            <a:avLst/>
          </a:prstGeom>
          <a:ln w="38100" cmpd="sng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110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04"/>
            <a:ext cx="8229600" cy="1105335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Indicate all you can about the following elements (e.g. group/period number, common name, metal/nonmetal, properties)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Oxygen (O)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Potassium (K)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Manganese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68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04"/>
            <a:ext cx="8229600" cy="1105335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Which elements correspond to the following locations? Are they metals/nonmetals/metalloids?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Period 4, Group 12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Period 2, Group 17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Period 5, Group 3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Period 3, Group 14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72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Took modern shape in 1869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Russian chemist Dmitri Mendeleev is considered creator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Started with ~60 elements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Organized and categorized known elements and left spaces for predicting elements yet to be discovered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Crazy accurate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Organized by properties and by mass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45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8"/>
            <a:ext cx="8229600" cy="1101652"/>
          </a:xfrm>
        </p:spPr>
        <p:txBody>
          <a:bodyPr/>
          <a:lstStyle/>
          <a:p>
            <a:r>
              <a:rPr lang="en-US" dirty="0" smtClean="0"/>
              <a:t>Modern Periodic Table</a:t>
            </a:r>
            <a:endParaRPr lang="en-US" dirty="0"/>
          </a:p>
        </p:txBody>
      </p:sp>
      <p:grpSp>
        <p:nvGrpSpPr>
          <p:cNvPr id="177" name="Group 176"/>
          <p:cNvGrpSpPr/>
          <p:nvPr/>
        </p:nvGrpSpPr>
        <p:grpSpPr>
          <a:xfrm>
            <a:off x="457200" y="1152072"/>
            <a:ext cx="7996581" cy="5457487"/>
            <a:chOff x="457200" y="1152072"/>
            <a:chExt cx="7996581" cy="5457487"/>
          </a:xfrm>
        </p:grpSpPr>
        <p:grpSp>
          <p:nvGrpSpPr>
            <p:cNvPr id="172" name="Group 171"/>
            <p:cNvGrpSpPr/>
            <p:nvPr/>
          </p:nvGrpSpPr>
          <p:grpSpPr>
            <a:xfrm>
              <a:off x="457200" y="1152072"/>
              <a:ext cx="7996581" cy="5457487"/>
              <a:chOff x="457200" y="1152072"/>
              <a:chExt cx="7996581" cy="5457487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457200" y="1152072"/>
                <a:ext cx="7996581" cy="5457487"/>
                <a:chOff x="457200" y="1152072"/>
                <a:chExt cx="7996581" cy="5457487"/>
              </a:xfrm>
            </p:grpSpPr>
            <p:grpSp>
              <p:nvGrpSpPr>
                <p:cNvPr id="149" name="Group 148"/>
                <p:cNvGrpSpPr/>
                <p:nvPr/>
              </p:nvGrpSpPr>
              <p:grpSpPr>
                <a:xfrm>
                  <a:off x="457200" y="1152072"/>
                  <a:ext cx="7996581" cy="4881757"/>
                  <a:chOff x="457200" y="1250849"/>
                  <a:chExt cx="7996581" cy="4881757"/>
                </a:xfrm>
              </p:grpSpPr>
              <p:grpSp>
                <p:nvGrpSpPr>
                  <p:cNvPr id="118" name="Group 117"/>
                  <p:cNvGrpSpPr/>
                  <p:nvPr/>
                </p:nvGrpSpPr>
                <p:grpSpPr>
                  <a:xfrm>
                    <a:off x="457200" y="1250849"/>
                    <a:ext cx="7996581" cy="4037912"/>
                    <a:chOff x="457200" y="1250849"/>
                    <a:chExt cx="7996581" cy="4037912"/>
                  </a:xfrm>
                </p:grpSpPr>
                <p:grpSp>
                  <p:nvGrpSpPr>
                    <p:cNvPr id="98" name="Group 97"/>
                    <p:cNvGrpSpPr/>
                    <p:nvPr/>
                  </p:nvGrpSpPr>
                  <p:grpSpPr>
                    <a:xfrm>
                      <a:off x="457200" y="1250849"/>
                      <a:ext cx="7994571" cy="3459356"/>
                      <a:chOff x="457200" y="1250849"/>
                      <a:chExt cx="7994571" cy="3459356"/>
                    </a:xfrm>
                  </p:grpSpPr>
                  <p:grpSp>
                    <p:nvGrpSpPr>
                      <p:cNvPr id="5" name="Group 4"/>
                      <p:cNvGrpSpPr/>
                      <p:nvPr/>
                    </p:nvGrpSpPr>
                    <p:grpSpPr>
                      <a:xfrm>
                        <a:off x="457200" y="1250849"/>
                        <a:ext cx="7994571" cy="3459356"/>
                        <a:chOff x="375116" y="2728379"/>
                        <a:chExt cx="7994571" cy="3459356"/>
                      </a:xfrm>
                    </p:grpSpPr>
                    <p:grpSp>
                      <p:nvGrpSpPr>
                        <p:cNvPr id="26" name="Group 25"/>
                        <p:cNvGrpSpPr/>
                        <p:nvPr/>
                      </p:nvGrpSpPr>
                      <p:grpSpPr>
                        <a:xfrm>
                          <a:off x="375116" y="2728379"/>
                          <a:ext cx="7994571" cy="2888193"/>
                          <a:chOff x="375116" y="3191309"/>
                          <a:chExt cx="7994571" cy="2888193"/>
                        </a:xfrm>
                      </p:grpSpPr>
                      <p:grpSp>
                        <p:nvGrpSpPr>
                          <p:cNvPr id="34" name="Group 33"/>
                          <p:cNvGrpSpPr/>
                          <p:nvPr/>
                        </p:nvGrpSpPr>
                        <p:grpSpPr>
                          <a:xfrm>
                            <a:off x="375116" y="3191309"/>
                            <a:ext cx="7994571" cy="2888193"/>
                            <a:chOff x="375116" y="3191309"/>
                            <a:chExt cx="7994571" cy="2888193"/>
                          </a:xfrm>
                        </p:grpSpPr>
                        <p:sp>
                          <p:nvSpPr>
                            <p:cNvPr id="50" name="Rectangle 49"/>
                            <p:cNvSpPr/>
                            <p:nvPr/>
                          </p:nvSpPr>
                          <p:spPr>
                            <a:xfrm>
                              <a:off x="375930" y="319130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tx2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>
                            <a:xfrm>
                              <a:off x="375116" y="3767368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52" name="Rectangle 51"/>
                            <p:cNvSpPr/>
                            <p:nvPr/>
                          </p:nvSpPr>
                          <p:spPr>
                            <a:xfrm>
                              <a:off x="376225" y="434434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53" name="Rectangle 52"/>
                            <p:cNvSpPr/>
                            <p:nvPr/>
                          </p:nvSpPr>
                          <p:spPr>
                            <a:xfrm>
                              <a:off x="376225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54" name="Rectangle 53"/>
                            <p:cNvSpPr/>
                            <p:nvPr/>
                          </p:nvSpPr>
                          <p:spPr>
                            <a:xfrm>
                              <a:off x="375116" y="5494165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55" name="Rectangle 54"/>
                            <p:cNvSpPr/>
                            <p:nvPr/>
                          </p:nvSpPr>
                          <p:spPr>
                            <a:xfrm>
                              <a:off x="820016" y="376829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56" name="Rectangle 55"/>
                            <p:cNvSpPr/>
                            <p:nvPr/>
                          </p:nvSpPr>
                          <p:spPr>
                            <a:xfrm>
                              <a:off x="820016" y="4343908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57" name="Rectangle 56"/>
                            <p:cNvSpPr/>
                            <p:nvPr/>
                          </p:nvSpPr>
                          <p:spPr>
                            <a:xfrm>
                              <a:off x="820016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58" name="Rectangle 57"/>
                            <p:cNvSpPr/>
                            <p:nvPr/>
                          </p:nvSpPr>
                          <p:spPr>
                            <a:xfrm>
                              <a:off x="820992" y="5501804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59" name="Rectangle 58"/>
                            <p:cNvSpPr/>
                            <p:nvPr/>
                          </p:nvSpPr>
                          <p:spPr>
                            <a:xfrm>
                              <a:off x="1264783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60" name="Group 59"/>
                            <p:cNvGrpSpPr/>
                            <p:nvPr/>
                          </p:nvGrpSpPr>
                          <p:grpSpPr>
                            <a:xfrm>
                              <a:off x="1708574" y="4920137"/>
                              <a:ext cx="6661113" cy="580271"/>
                              <a:chOff x="1708574" y="4920137"/>
                              <a:chExt cx="6661113" cy="580271"/>
                            </a:xfrm>
                          </p:grpSpPr>
                          <p:sp>
                            <p:nvSpPr>
                              <p:cNvPr id="78" name="Rectangle 77"/>
                              <p:cNvSpPr/>
                              <p:nvPr/>
                            </p:nvSpPr>
                            <p:spPr>
                              <a:xfrm>
                                <a:off x="1708574" y="4921330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79" name="Rectangle 78"/>
                              <p:cNvSpPr/>
                              <p:nvPr/>
                            </p:nvSpPr>
                            <p:spPr>
                              <a:xfrm>
                                <a:off x="2600109" y="4920632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0" name="Rectangle 79"/>
                              <p:cNvSpPr/>
                              <p:nvPr/>
                            </p:nvSpPr>
                            <p:spPr>
                              <a:xfrm>
                                <a:off x="3044195" y="4921330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1" name="Rectangle 80"/>
                              <p:cNvSpPr/>
                              <p:nvPr/>
                            </p:nvSpPr>
                            <p:spPr>
                              <a:xfrm>
                                <a:off x="3487986" y="4923427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2" name="Rectangle 81"/>
                              <p:cNvSpPr/>
                              <p:nvPr/>
                            </p:nvSpPr>
                            <p:spPr>
                              <a:xfrm>
                                <a:off x="4819359" y="4920632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3" name="Rectangle 82"/>
                              <p:cNvSpPr/>
                              <p:nvPr/>
                            </p:nvSpPr>
                            <p:spPr>
                              <a:xfrm>
                                <a:off x="5263150" y="4921375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4" name="Rectangle 83"/>
                              <p:cNvSpPr/>
                              <p:nvPr/>
                            </p:nvSpPr>
                            <p:spPr>
                              <a:xfrm>
                                <a:off x="4375568" y="4923427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5" name="Rectangle 84"/>
                              <p:cNvSpPr/>
                              <p:nvPr/>
                            </p:nvSpPr>
                            <p:spPr>
                              <a:xfrm>
                                <a:off x="3931777" y="4920889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6" name="Rectangle 85"/>
                              <p:cNvSpPr/>
                              <p:nvPr/>
                            </p:nvSpPr>
                            <p:spPr>
                              <a:xfrm>
                                <a:off x="2153342" y="4921330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7" name="Rectangle 86"/>
                              <p:cNvSpPr/>
                              <p:nvPr/>
                            </p:nvSpPr>
                            <p:spPr>
                              <a:xfrm>
                                <a:off x="5706941" y="4920632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8" name="Rectangle 87"/>
                              <p:cNvSpPr/>
                              <p:nvPr/>
                            </p:nvSpPr>
                            <p:spPr>
                              <a:xfrm>
                                <a:off x="6150732" y="4920632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FAE6D3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" name="Rectangle 88"/>
                              <p:cNvSpPr/>
                              <p:nvPr/>
                            </p:nvSpPr>
                            <p:spPr>
                              <a:xfrm>
                                <a:off x="6594523" y="4921781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FAE6D3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90" name="Rectangle 89"/>
                              <p:cNvSpPr/>
                              <p:nvPr/>
                            </p:nvSpPr>
                            <p:spPr>
                              <a:xfrm>
                                <a:off x="7038314" y="4921781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CFDCF0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91" name="Rectangle 90"/>
                              <p:cNvSpPr/>
                              <p:nvPr/>
                            </p:nvSpPr>
                            <p:spPr>
                              <a:xfrm>
                                <a:off x="7482105" y="4920137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CFDCF0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92" name="Rectangle 91"/>
                              <p:cNvSpPr/>
                              <p:nvPr/>
                            </p:nvSpPr>
                            <p:spPr>
                              <a:xfrm>
                                <a:off x="7925896" y="4920137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CFDCF0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61" name="Rectangle 60"/>
                            <p:cNvSpPr/>
                            <p:nvPr/>
                          </p:nvSpPr>
                          <p:spPr>
                            <a:xfrm>
                              <a:off x="1264783" y="549876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62" name="Group 61"/>
                            <p:cNvGrpSpPr/>
                            <p:nvPr/>
                          </p:nvGrpSpPr>
                          <p:grpSpPr>
                            <a:xfrm>
                              <a:off x="1708574" y="5499231"/>
                              <a:ext cx="6661113" cy="580271"/>
                              <a:chOff x="1708574" y="4920137"/>
                              <a:chExt cx="6661113" cy="580271"/>
                            </a:xfrm>
                          </p:grpSpPr>
                          <p:sp>
                            <p:nvSpPr>
                              <p:cNvPr id="63" name="Rectangle 62"/>
                              <p:cNvSpPr/>
                              <p:nvPr/>
                            </p:nvSpPr>
                            <p:spPr>
                              <a:xfrm>
                                <a:off x="1708574" y="4921330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64" name="Rectangle 63"/>
                              <p:cNvSpPr/>
                              <p:nvPr/>
                            </p:nvSpPr>
                            <p:spPr>
                              <a:xfrm>
                                <a:off x="2600109" y="4920632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65" name="Rectangle 64"/>
                              <p:cNvSpPr/>
                              <p:nvPr/>
                            </p:nvSpPr>
                            <p:spPr>
                              <a:xfrm>
                                <a:off x="3044195" y="4921330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66" name="Rectangle 65"/>
                              <p:cNvSpPr/>
                              <p:nvPr/>
                            </p:nvSpPr>
                            <p:spPr>
                              <a:xfrm>
                                <a:off x="3487986" y="4923427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67" name="Rectangle 66"/>
                              <p:cNvSpPr/>
                              <p:nvPr/>
                            </p:nvSpPr>
                            <p:spPr>
                              <a:xfrm>
                                <a:off x="4819359" y="4920632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68" name="Rectangle 67"/>
                              <p:cNvSpPr/>
                              <p:nvPr/>
                            </p:nvSpPr>
                            <p:spPr>
                              <a:xfrm>
                                <a:off x="5263150" y="4921375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69" name="Rectangle 68"/>
                              <p:cNvSpPr/>
                              <p:nvPr/>
                            </p:nvSpPr>
                            <p:spPr>
                              <a:xfrm>
                                <a:off x="4375568" y="4923427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70" name="Rectangle 69"/>
                              <p:cNvSpPr/>
                              <p:nvPr/>
                            </p:nvSpPr>
                            <p:spPr>
                              <a:xfrm>
                                <a:off x="3931777" y="4920889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71" name="Rectangle 70"/>
                              <p:cNvSpPr/>
                              <p:nvPr/>
                            </p:nvSpPr>
                            <p:spPr>
                              <a:xfrm>
                                <a:off x="2153342" y="4921330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72" name="Rectangle 71"/>
                              <p:cNvSpPr/>
                              <p:nvPr/>
                            </p:nvSpPr>
                            <p:spPr>
                              <a:xfrm>
                                <a:off x="5706941" y="4920632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E3F2C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73" name="Rectangle 72"/>
                              <p:cNvSpPr/>
                              <p:nvPr/>
                            </p:nvSpPr>
                            <p:spPr>
                              <a:xfrm>
                                <a:off x="6150732" y="4920632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74" name="Rectangle 73"/>
                              <p:cNvSpPr/>
                              <p:nvPr/>
                            </p:nvSpPr>
                            <p:spPr>
                              <a:xfrm>
                                <a:off x="6594523" y="4921781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FAE6D3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75" name="Rectangle 74"/>
                              <p:cNvSpPr/>
                              <p:nvPr/>
                            </p:nvSpPr>
                            <p:spPr>
                              <a:xfrm>
                                <a:off x="7038314" y="4921781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FAE6D3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76" name="Rectangle 75"/>
                              <p:cNvSpPr/>
                              <p:nvPr/>
                            </p:nvSpPr>
                            <p:spPr>
                              <a:xfrm>
                                <a:off x="7482105" y="4920137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CFDCF0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77" name="Rectangle 76"/>
                              <p:cNvSpPr/>
                              <p:nvPr/>
                            </p:nvSpPr>
                            <p:spPr>
                              <a:xfrm>
                                <a:off x="7925896" y="4920137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CFDCF0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5" name="Group 34"/>
                          <p:cNvGrpSpPr/>
                          <p:nvPr/>
                        </p:nvGrpSpPr>
                        <p:grpSpPr>
                          <a:xfrm>
                            <a:off x="5706941" y="4343156"/>
                            <a:ext cx="2662746" cy="580271"/>
                            <a:chOff x="5706941" y="4343156"/>
                            <a:chExt cx="2662746" cy="580271"/>
                          </a:xfrm>
                        </p:grpSpPr>
                        <p:sp>
                          <p:nvSpPr>
                            <p:cNvPr id="44" name="Rectangle 43"/>
                            <p:cNvSpPr/>
                            <p:nvPr/>
                          </p:nvSpPr>
                          <p:spPr>
                            <a:xfrm>
                              <a:off x="7925896" y="4346446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CFDCF0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45" name="Rectangle 44"/>
                            <p:cNvSpPr/>
                            <p:nvPr/>
                          </p:nvSpPr>
                          <p:spPr>
                            <a:xfrm>
                              <a:off x="7482105" y="4343156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CFDCF0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46" name="Rectangle 45"/>
                            <p:cNvSpPr/>
                            <p:nvPr/>
                          </p:nvSpPr>
                          <p:spPr>
                            <a:xfrm>
                              <a:off x="7038314" y="4343156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CFDCF0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>
                            <a:xfrm>
                              <a:off x="6594523" y="4343156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CFDCF0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48" name="Rectangle 47"/>
                            <p:cNvSpPr/>
                            <p:nvPr/>
                          </p:nvSpPr>
                          <p:spPr>
                            <a:xfrm>
                              <a:off x="6150732" y="4346446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FAE6D3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49" name="Rectangle 48"/>
                            <p:cNvSpPr/>
                            <p:nvPr/>
                          </p:nvSpPr>
                          <p:spPr>
                            <a:xfrm>
                              <a:off x="5706941" y="4346446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E3F2C7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36" name="Group 35"/>
                          <p:cNvGrpSpPr/>
                          <p:nvPr/>
                        </p:nvGrpSpPr>
                        <p:grpSpPr>
                          <a:xfrm>
                            <a:off x="5706941" y="3762885"/>
                            <a:ext cx="2662746" cy="580271"/>
                            <a:chOff x="5706941" y="4343156"/>
                            <a:chExt cx="2662746" cy="580271"/>
                          </a:xfrm>
                        </p:grpSpPr>
                        <p:sp>
                          <p:nvSpPr>
                            <p:cNvPr id="38" name="Rectangle 37"/>
                            <p:cNvSpPr/>
                            <p:nvPr/>
                          </p:nvSpPr>
                          <p:spPr>
                            <a:xfrm>
                              <a:off x="7925896" y="4346446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CFDCF0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39" name="Rectangle 38"/>
                            <p:cNvSpPr/>
                            <p:nvPr/>
                          </p:nvSpPr>
                          <p:spPr>
                            <a:xfrm>
                              <a:off x="7482105" y="4343156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CFDCF0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40" name="Rectangle 39"/>
                            <p:cNvSpPr/>
                            <p:nvPr/>
                          </p:nvSpPr>
                          <p:spPr>
                            <a:xfrm>
                              <a:off x="7038314" y="4343156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CFDCF0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41" name="Rectangle 40"/>
                            <p:cNvSpPr/>
                            <p:nvPr/>
                          </p:nvSpPr>
                          <p:spPr>
                            <a:xfrm>
                              <a:off x="6594523" y="4343156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CFDCF0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42" name="Rectangle 41"/>
                            <p:cNvSpPr/>
                            <p:nvPr/>
                          </p:nvSpPr>
                          <p:spPr>
                            <a:xfrm>
                              <a:off x="6150732" y="4346446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CFDCF0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43" name="Rectangle 42"/>
                            <p:cNvSpPr/>
                            <p:nvPr/>
                          </p:nvSpPr>
                          <p:spPr>
                            <a:xfrm>
                              <a:off x="5706941" y="4346446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FAE6D3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37" name="Rectangle 36"/>
                          <p:cNvSpPr/>
                          <p:nvPr/>
                        </p:nvSpPr>
                        <p:spPr>
                          <a:xfrm>
                            <a:off x="7925896" y="3192709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7" name="Group 6"/>
                        <p:cNvGrpSpPr/>
                        <p:nvPr/>
                      </p:nvGrpSpPr>
                      <p:grpSpPr>
                        <a:xfrm>
                          <a:off x="375116" y="5602398"/>
                          <a:ext cx="7994571" cy="585337"/>
                          <a:chOff x="375116" y="5602398"/>
                          <a:chExt cx="7994571" cy="585337"/>
                        </a:xfrm>
                      </p:grpSpPr>
                      <p:sp>
                        <p:nvSpPr>
                          <p:cNvPr id="8" name="Rectangle 7"/>
                          <p:cNvSpPr/>
                          <p:nvPr/>
                        </p:nvSpPr>
                        <p:spPr>
                          <a:xfrm>
                            <a:off x="375116" y="5602398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" name="Rectangle 8"/>
                          <p:cNvSpPr/>
                          <p:nvPr/>
                        </p:nvSpPr>
                        <p:spPr>
                          <a:xfrm>
                            <a:off x="820992" y="5610037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" name="Rectangle 9"/>
                          <p:cNvSpPr/>
                          <p:nvPr/>
                        </p:nvSpPr>
                        <p:spPr>
                          <a:xfrm>
                            <a:off x="1264783" y="5606995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1" name="Rectangle 10"/>
                          <p:cNvSpPr/>
                          <p:nvPr/>
                        </p:nvSpPr>
                        <p:spPr>
                          <a:xfrm>
                            <a:off x="1708574" y="5608657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2" name="Rectangle 11"/>
                          <p:cNvSpPr/>
                          <p:nvPr/>
                        </p:nvSpPr>
                        <p:spPr>
                          <a:xfrm>
                            <a:off x="2600109" y="5607959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3" name="Rectangle 12"/>
                          <p:cNvSpPr/>
                          <p:nvPr/>
                        </p:nvSpPr>
                        <p:spPr>
                          <a:xfrm>
                            <a:off x="3044195" y="5608657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4" name="Rectangle 13"/>
                          <p:cNvSpPr/>
                          <p:nvPr/>
                        </p:nvSpPr>
                        <p:spPr>
                          <a:xfrm>
                            <a:off x="3487986" y="5610754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5" name="Rectangle 14"/>
                          <p:cNvSpPr/>
                          <p:nvPr/>
                        </p:nvSpPr>
                        <p:spPr>
                          <a:xfrm>
                            <a:off x="4819359" y="5607959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6" name="Rectangle 15"/>
                          <p:cNvSpPr/>
                          <p:nvPr/>
                        </p:nvSpPr>
                        <p:spPr>
                          <a:xfrm>
                            <a:off x="5263150" y="5608702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7" name="Rectangle 16"/>
                          <p:cNvSpPr/>
                          <p:nvPr/>
                        </p:nvSpPr>
                        <p:spPr>
                          <a:xfrm>
                            <a:off x="4375568" y="5610754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8" name="Rectangle 17"/>
                          <p:cNvSpPr/>
                          <p:nvPr/>
                        </p:nvSpPr>
                        <p:spPr>
                          <a:xfrm>
                            <a:off x="3931777" y="560821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9" name="Rectangle 18"/>
                          <p:cNvSpPr/>
                          <p:nvPr/>
                        </p:nvSpPr>
                        <p:spPr>
                          <a:xfrm>
                            <a:off x="2153342" y="5608657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20" name="Rectangle 19"/>
                          <p:cNvSpPr/>
                          <p:nvPr/>
                        </p:nvSpPr>
                        <p:spPr>
                          <a:xfrm>
                            <a:off x="5706941" y="5607959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6150732" y="5607959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22" name="Rectangle 21"/>
                          <p:cNvSpPr/>
                          <p:nvPr/>
                        </p:nvSpPr>
                        <p:spPr>
                          <a:xfrm>
                            <a:off x="6594523" y="5609108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23" name="Rectangle 22"/>
                          <p:cNvSpPr/>
                          <p:nvPr/>
                        </p:nvSpPr>
                        <p:spPr>
                          <a:xfrm>
                            <a:off x="7038314" y="5609108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24" name="Rectangle 23"/>
                          <p:cNvSpPr/>
                          <p:nvPr/>
                        </p:nvSpPr>
                        <p:spPr>
                          <a:xfrm>
                            <a:off x="7925896" y="5607464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25" name="Rectangle 24"/>
                          <p:cNvSpPr/>
                          <p:nvPr/>
                        </p:nvSpPr>
                        <p:spPr>
                          <a:xfrm>
                            <a:off x="7482105" y="5610527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</p:grpSp>
                  <p:cxnSp>
                    <p:nvCxnSpPr>
                      <p:cNvPr id="93" name="Straight Connector 92"/>
                      <p:cNvCxnSpPr/>
                      <p:nvPr/>
                    </p:nvCxnSpPr>
                    <p:spPr>
                      <a:xfrm>
                        <a:off x="5789025" y="1822425"/>
                        <a:ext cx="0" cy="576981"/>
                      </a:xfrm>
                      <a:prstGeom prst="line">
                        <a:avLst/>
                      </a:prstGeom>
                      <a:ln w="38100" cmpd="sng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4" name="Straight Connector 93"/>
                      <p:cNvCxnSpPr/>
                      <p:nvPr/>
                    </p:nvCxnSpPr>
                    <p:spPr>
                      <a:xfrm>
                        <a:off x="6232816" y="2405986"/>
                        <a:ext cx="0" cy="576981"/>
                      </a:xfrm>
                      <a:prstGeom prst="line">
                        <a:avLst/>
                      </a:prstGeom>
                      <a:ln w="38100" cmpd="sng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" name="Straight Connector 94"/>
                      <p:cNvCxnSpPr/>
                      <p:nvPr/>
                    </p:nvCxnSpPr>
                    <p:spPr>
                      <a:xfrm>
                        <a:off x="6682828" y="2976724"/>
                        <a:ext cx="0" cy="576981"/>
                      </a:xfrm>
                      <a:prstGeom prst="line">
                        <a:avLst/>
                      </a:prstGeom>
                      <a:ln w="38100" cmpd="sng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6" name="Straight Connector 95"/>
                      <p:cNvCxnSpPr/>
                      <p:nvPr/>
                    </p:nvCxnSpPr>
                    <p:spPr>
                      <a:xfrm>
                        <a:off x="7120398" y="3553448"/>
                        <a:ext cx="0" cy="576981"/>
                      </a:xfrm>
                      <a:prstGeom prst="line">
                        <a:avLst/>
                      </a:prstGeom>
                      <a:ln w="38100" cmpd="sng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7" name="Straight Connector 96"/>
                      <p:cNvCxnSpPr/>
                      <p:nvPr/>
                    </p:nvCxnSpPr>
                    <p:spPr>
                      <a:xfrm>
                        <a:off x="7564189" y="4124868"/>
                        <a:ext cx="0" cy="576981"/>
                      </a:xfrm>
                      <a:prstGeom prst="line">
                        <a:avLst/>
                      </a:prstGeom>
                      <a:ln w="38100" cmpd="sng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00" name="Rectangle 99"/>
                    <p:cNvSpPr/>
                    <p:nvPr/>
                  </p:nvSpPr>
                  <p:spPr>
                    <a:xfrm>
                      <a:off x="459210" y="4703424"/>
                      <a:ext cx="443791" cy="576981"/>
                    </a:xfrm>
                    <a:prstGeom prst="rect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1" name="Rectangle 100"/>
                    <p:cNvSpPr/>
                    <p:nvPr/>
                  </p:nvSpPr>
                  <p:spPr>
                    <a:xfrm>
                      <a:off x="905086" y="4711063"/>
                      <a:ext cx="443791" cy="576981"/>
                    </a:xfrm>
                    <a:prstGeom prst="rect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2" name="Rectangle 101"/>
                    <p:cNvSpPr/>
                    <p:nvPr/>
                  </p:nvSpPr>
                  <p:spPr>
                    <a:xfrm>
                      <a:off x="1348877" y="4708021"/>
                      <a:ext cx="443791" cy="576981"/>
                    </a:xfrm>
                    <a:prstGeom prst="rect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3" name="Rectangle 102"/>
                    <p:cNvSpPr/>
                    <p:nvPr/>
                  </p:nvSpPr>
                  <p:spPr>
                    <a:xfrm>
                      <a:off x="1792668" y="4709683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Rectangle 103"/>
                    <p:cNvSpPr/>
                    <p:nvPr/>
                  </p:nvSpPr>
                  <p:spPr>
                    <a:xfrm>
                      <a:off x="2684203" y="4708985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5" name="Rectangle 104"/>
                    <p:cNvSpPr/>
                    <p:nvPr/>
                  </p:nvSpPr>
                  <p:spPr>
                    <a:xfrm>
                      <a:off x="3128289" y="4709683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6" name="Rectangle 105"/>
                    <p:cNvSpPr/>
                    <p:nvPr/>
                  </p:nvSpPr>
                  <p:spPr>
                    <a:xfrm>
                      <a:off x="3572080" y="4711780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" name="Rectangle 106"/>
                    <p:cNvSpPr/>
                    <p:nvPr/>
                  </p:nvSpPr>
                  <p:spPr>
                    <a:xfrm>
                      <a:off x="4903453" y="4708985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" name="Rectangle 107"/>
                    <p:cNvSpPr/>
                    <p:nvPr/>
                  </p:nvSpPr>
                  <p:spPr>
                    <a:xfrm>
                      <a:off x="5347244" y="4709728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9" name="Rectangle 108"/>
                    <p:cNvSpPr/>
                    <p:nvPr/>
                  </p:nvSpPr>
                  <p:spPr>
                    <a:xfrm>
                      <a:off x="4459662" y="4711780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0" name="Rectangle 109"/>
                    <p:cNvSpPr/>
                    <p:nvPr/>
                  </p:nvSpPr>
                  <p:spPr>
                    <a:xfrm>
                      <a:off x="4015871" y="4709242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1" name="Rectangle 110"/>
                    <p:cNvSpPr/>
                    <p:nvPr/>
                  </p:nvSpPr>
                  <p:spPr>
                    <a:xfrm>
                      <a:off x="2237436" y="4709683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2" name="Rectangle 111"/>
                    <p:cNvSpPr/>
                    <p:nvPr/>
                  </p:nvSpPr>
                  <p:spPr>
                    <a:xfrm>
                      <a:off x="5791035" y="4708985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3" name="Rectangle 112"/>
                    <p:cNvSpPr/>
                    <p:nvPr/>
                  </p:nvSpPr>
                  <p:spPr>
                    <a:xfrm>
                      <a:off x="6234826" y="4708985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4" name="Rectangle 113"/>
                    <p:cNvSpPr/>
                    <p:nvPr/>
                  </p:nvSpPr>
                  <p:spPr>
                    <a:xfrm>
                      <a:off x="6678617" y="4710134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" name="Rectangle 114"/>
                    <p:cNvSpPr/>
                    <p:nvPr/>
                  </p:nvSpPr>
                  <p:spPr>
                    <a:xfrm>
                      <a:off x="7122408" y="4710134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Rectangle 115"/>
                    <p:cNvSpPr/>
                    <p:nvPr/>
                  </p:nvSpPr>
                  <p:spPr>
                    <a:xfrm>
                      <a:off x="8009990" y="4708490"/>
                      <a:ext cx="443791" cy="576981"/>
                    </a:xfrm>
                    <a:prstGeom prst="rect">
                      <a:avLst/>
                    </a:prstGeom>
                    <a:solidFill>
                      <a:srgbClr val="CFDCF0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7" name="Rectangle 116"/>
                    <p:cNvSpPr/>
                    <p:nvPr/>
                  </p:nvSpPr>
                  <p:spPr>
                    <a:xfrm>
                      <a:off x="7566199" y="4711553"/>
                      <a:ext cx="443791" cy="576981"/>
                    </a:xfrm>
                    <a:prstGeom prst="rect">
                      <a:avLst/>
                    </a:prstGeom>
                    <a:solidFill>
                      <a:srgbClr val="E3F2C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1346792" y="5547269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Rectangle 121"/>
                  <p:cNvSpPr/>
                  <p:nvPr/>
                </p:nvSpPr>
                <p:spPr>
                  <a:xfrm>
                    <a:off x="1792668" y="5554908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Rectangle 122"/>
                  <p:cNvSpPr/>
                  <p:nvPr/>
                </p:nvSpPr>
                <p:spPr>
                  <a:xfrm>
                    <a:off x="2236459" y="5551866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Rectangle 123"/>
                  <p:cNvSpPr/>
                  <p:nvPr/>
                </p:nvSpPr>
                <p:spPr>
                  <a:xfrm>
                    <a:off x="2680250" y="5553528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Rectangle 124"/>
                  <p:cNvSpPr/>
                  <p:nvPr/>
                </p:nvSpPr>
                <p:spPr>
                  <a:xfrm>
                    <a:off x="3571785" y="5552830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Rectangle 125"/>
                  <p:cNvSpPr/>
                  <p:nvPr/>
                </p:nvSpPr>
                <p:spPr>
                  <a:xfrm>
                    <a:off x="4015871" y="5553528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4459662" y="5555625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Rectangle 127"/>
                  <p:cNvSpPr/>
                  <p:nvPr/>
                </p:nvSpPr>
                <p:spPr>
                  <a:xfrm>
                    <a:off x="5791035" y="5552830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>
                    <a:off x="6234826" y="5553573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5347244" y="5555625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>
                  <a:xfrm>
                    <a:off x="4903453" y="5553087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Rectangle 131"/>
                  <p:cNvSpPr/>
                  <p:nvPr/>
                </p:nvSpPr>
                <p:spPr>
                  <a:xfrm>
                    <a:off x="3125018" y="5553528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>
                  <a:xfrm>
                    <a:off x="6678617" y="5552830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>
                  <a:xfrm>
                    <a:off x="7122408" y="5552830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50" name="Rectangle 149"/>
                <p:cNvSpPr/>
                <p:nvPr/>
              </p:nvSpPr>
              <p:spPr>
                <a:xfrm>
                  <a:off x="1343971" y="6024222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1789847" y="6031861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2233638" y="6028819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2677429" y="6030481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3568964" y="6029783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4013050" y="6030481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>
                  <a:off x="4456841" y="6032578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>
                  <a:off x="5788214" y="6029783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6232005" y="6030526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5344423" y="6032578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4900632" y="6030040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Rectangle 160"/>
                <p:cNvSpPr/>
                <p:nvPr/>
              </p:nvSpPr>
              <p:spPr>
                <a:xfrm>
                  <a:off x="3122197" y="6030481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>
                  <a:off x="6675796" y="6029783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7119587" y="6029783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7" name="Straight Connector 166"/>
              <p:cNvCxnSpPr/>
              <p:nvPr/>
            </p:nvCxnSpPr>
            <p:spPr>
              <a:xfrm>
                <a:off x="5788214" y="2300629"/>
                <a:ext cx="446612" cy="0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6236216" y="2877947"/>
                <a:ext cx="446612" cy="0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6682828" y="3454538"/>
                <a:ext cx="446612" cy="0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7116766" y="4033730"/>
                <a:ext cx="446612" cy="0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4" name="Straight Connector 173"/>
            <p:cNvCxnSpPr/>
            <p:nvPr/>
          </p:nvCxnSpPr>
          <p:spPr>
            <a:xfrm>
              <a:off x="1787762" y="4038168"/>
              <a:ext cx="2896" cy="1143460"/>
            </a:xfrm>
            <a:prstGeom prst="line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1341075" y="5452492"/>
              <a:ext cx="2896" cy="1143460"/>
            </a:xfrm>
            <a:prstGeom prst="line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7275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Classification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Color coded image from previous page shows an important classification system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Metals, metalloids, and non-metals</a:t>
            </a:r>
          </a:p>
          <a:p>
            <a:pPr lvl="1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Metals make up about ¾ of periodic table, located to left of the metalloid staircase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Nonmetals make up about ¼ of periodic table, located to right of metalloid staircase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28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Classification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Metals conduct heat and electricity, they are shiny, ductile, and malleable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Nonmetals are poor conductors of heat and electricity (often considered insulators), usually gases or dull solids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Metalloids have properties in between those of metals and nonmetals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9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Identify the following elements as metal, nonmetal, or metalloid: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Iron (Fe)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Barium (Ba)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Sulfur (S)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Krypton (Kr)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Antimony (</a:t>
            </a:r>
            <a:r>
              <a:rPr lang="en-US" dirty="0" err="1" smtClean="0">
                <a:solidFill>
                  <a:srgbClr val="404040"/>
                </a:solidFill>
              </a:rPr>
              <a:t>Sb</a:t>
            </a:r>
            <a:r>
              <a:rPr lang="en-US" dirty="0" smtClean="0">
                <a:solidFill>
                  <a:srgbClr val="40404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9559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8"/>
            <a:ext cx="8229600" cy="1101652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Iron </a:t>
            </a:r>
            <a:r>
              <a:rPr lang="en-US" dirty="0">
                <a:solidFill>
                  <a:srgbClr val="404040"/>
                </a:solidFill>
              </a:rPr>
              <a:t>(Fe</a:t>
            </a:r>
            <a:r>
              <a:rPr lang="en-US" dirty="0" smtClean="0">
                <a:solidFill>
                  <a:srgbClr val="404040"/>
                </a:solidFill>
              </a:rPr>
              <a:t>) – </a:t>
            </a:r>
            <a:r>
              <a:rPr lang="en-US" b="1" dirty="0" smtClean="0">
                <a:solidFill>
                  <a:srgbClr val="404040"/>
                </a:solidFill>
              </a:rPr>
              <a:t>metal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Barium (Ba</a:t>
            </a:r>
            <a:r>
              <a:rPr lang="en-US" dirty="0" smtClean="0">
                <a:solidFill>
                  <a:srgbClr val="404040"/>
                </a:solidFill>
              </a:rPr>
              <a:t>) – </a:t>
            </a:r>
            <a:r>
              <a:rPr lang="en-US" b="1" dirty="0" smtClean="0">
                <a:solidFill>
                  <a:srgbClr val="404040"/>
                </a:solidFill>
              </a:rPr>
              <a:t>metal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Sulfur (S</a:t>
            </a:r>
            <a:r>
              <a:rPr lang="en-US" dirty="0" smtClean="0">
                <a:solidFill>
                  <a:srgbClr val="404040"/>
                </a:solidFill>
              </a:rPr>
              <a:t>) – </a:t>
            </a:r>
            <a:r>
              <a:rPr lang="en-US" b="1" dirty="0" smtClean="0">
                <a:solidFill>
                  <a:srgbClr val="404040"/>
                </a:solidFill>
              </a:rPr>
              <a:t>nonmetal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Krypton (Kr</a:t>
            </a:r>
            <a:r>
              <a:rPr lang="en-US" dirty="0" smtClean="0">
                <a:solidFill>
                  <a:srgbClr val="404040"/>
                </a:solidFill>
              </a:rPr>
              <a:t>) – </a:t>
            </a:r>
            <a:r>
              <a:rPr lang="en-US" b="1" dirty="0" smtClean="0">
                <a:solidFill>
                  <a:srgbClr val="404040"/>
                </a:solidFill>
              </a:rPr>
              <a:t>nonmetal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Antimony (</a:t>
            </a:r>
            <a:r>
              <a:rPr lang="en-US" dirty="0" err="1">
                <a:solidFill>
                  <a:srgbClr val="404040"/>
                </a:solidFill>
              </a:rPr>
              <a:t>Sb</a:t>
            </a:r>
            <a:r>
              <a:rPr lang="en-US" dirty="0" smtClean="0">
                <a:solidFill>
                  <a:srgbClr val="404040"/>
                </a:solidFill>
              </a:rPr>
              <a:t>) - </a:t>
            </a:r>
            <a:r>
              <a:rPr lang="en-US" b="1" dirty="0" smtClean="0">
                <a:solidFill>
                  <a:srgbClr val="404040"/>
                </a:solidFill>
              </a:rPr>
              <a:t>metalloid</a:t>
            </a:r>
            <a:endParaRPr lang="en-US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95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More Classifications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Metal/nonmetal classification is not very specific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Easier to refer to location of element by referencing column and row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Columns are also known as </a:t>
            </a:r>
            <a:r>
              <a:rPr lang="en-US" b="1" dirty="0" smtClean="0">
                <a:solidFill>
                  <a:srgbClr val="404040"/>
                </a:solidFill>
              </a:rPr>
              <a:t>groups </a:t>
            </a:r>
            <a:r>
              <a:rPr lang="en-US" dirty="0" smtClean="0">
                <a:solidFill>
                  <a:srgbClr val="404040"/>
                </a:solidFill>
              </a:rPr>
              <a:t>or </a:t>
            </a:r>
            <a:r>
              <a:rPr lang="en-US" b="1" dirty="0" smtClean="0">
                <a:solidFill>
                  <a:srgbClr val="404040"/>
                </a:solidFill>
              </a:rPr>
              <a:t>families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Numbered 1-18 left to right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Rows are also known as </a:t>
            </a:r>
            <a:r>
              <a:rPr lang="en-US" b="1" dirty="0" smtClean="0">
                <a:solidFill>
                  <a:srgbClr val="404040"/>
                </a:solidFill>
              </a:rPr>
              <a:t>periods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Numbered 1-7 top to bottom, excluding two rows offset on bottom</a:t>
            </a:r>
            <a:endParaRPr lang="en-US" sz="1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678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All elements in a group have similar electronic and chemical properties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With exceptions in groups 13-16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Some groups have common names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Group 1: alkali metals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Group 2: alkaline earth metals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Groups 3-12: transition metals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Group 17: halogens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Group 18: noble gases</a:t>
            </a:r>
            <a:endParaRPr lang="en-US" sz="1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787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1410</TotalTime>
  <Words>622</Words>
  <Application>Microsoft Macintosh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The Periodic Table</vt:lpstr>
      <vt:lpstr>History</vt:lpstr>
      <vt:lpstr>Modern Periodic Table</vt:lpstr>
      <vt:lpstr>Classification of Elements</vt:lpstr>
      <vt:lpstr>Classification of Elements</vt:lpstr>
      <vt:lpstr>Example #1</vt:lpstr>
      <vt:lpstr>Example #1 Solved</vt:lpstr>
      <vt:lpstr>More Classifications</vt:lpstr>
      <vt:lpstr>Groups</vt:lpstr>
      <vt:lpstr>Periods</vt:lpstr>
      <vt:lpstr>Groups and Periods</vt:lpstr>
      <vt:lpstr>Example #2</vt:lpstr>
      <vt:lpstr>Example #2 Solved</vt:lpstr>
      <vt:lpstr>Even More Classifications</vt:lpstr>
      <vt:lpstr>Main vs. Transition</vt:lpstr>
      <vt:lpstr>Example #3</vt:lpstr>
      <vt:lpstr>Example #4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26</cp:revision>
  <dcterms:created xsi:type="dcterms:W3CDTF">2014-03-08T16:53:10Z</dcterms:created>
  <dcterms:modified xsi:type="dcterms:W3CDTF">2015-08-19T19:24:00Z</dcterms:modified>
</cp:coreProperties>
</file>