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24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9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-16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2F8223-3265-2743-B8AC-6E0016F6D687}" type="datetimeFigureOut">
              <a:rPr lang="en-US" smtClean="0"/>
              <a:t>8/12/15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060214-ABE1-344A-9C68-241E42354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291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902A7A-4C04-514D-9D92-D7774CA1CB31}" type="datetimeFigureOut">
              <a:rPr lang="en-US" smtClean="0"/>
              <a:t>8/12/15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954F29-F620-A049-9BCA-9BA0B54E4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2406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20451-F4AF-5145-A134-A168A25D6632}" type="datetime4">
              <a:rPr lang="en-US" smtClean="0"/>
              <a:t>August 12, 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B2A53-A9A0-214B-A84E-AD8EBB02243F}" type="datetime4">
              <a:rPr lang="en-US" smtClean="0"/>
              <a:t>August 12,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E91C4-7097-DE4B-8411-577C933E74B7}" type="datetime4">
              <a:rPr lang="en-US" smtClean="0"/>
              <a:t>August 12,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5B772-FB6D-F248-BCC2-DF97588F7E7E}" type="datetime4">
              <a:rPr lang="en-US" smtClean="0"/>
              <a:t>August 12,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99F0-FA55-1341-8100-802EAAC09756}" type="datetime4">
              <a:rPr lang="en-US" smtClean="0"/>
              <a:t>August 12,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7914F-3A8A-D840-818C-D02F9AC4EB59}" type="datetime4">
              <a:rPr lang="en-US" smtClean="0"/>
              <a:t>August 12,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D6919-0188-B846-B709-CA0AA4BFD8F2}" type="datetime4">
              <a:rPr lang="en-US" smtClean="0"/>
              <a:t>August 12,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A6F00-7CC4-9C4C-B301-B6D6B4786353}" type="datetime4">
              <a:rPr lang="en-US" smtClean="0"/>
              <a:t>August 12,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27479-3978-B443-A95B-2FF11C183387}" type="datetime4">
              <a:rPr lang="en-US" smtClean="0"/>
              <a:t>August 12,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42037-8612-3646-9A63-505BE6EE4D36}" type="datetime4">
              <a:rPr lang="en-US" smtClean="0"/>
              <a:t>August 12,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C525F-F0C8-2646-B4C4-3CC41FA1A8BD}" type="datetime4">
              <a:rPr lang="en-US" smtClean="0"/>
              <a:t>August 12,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2B177ED-5ADE-2744-BCB0-BF6650E7775F}" type="datetime4">
              <a:rPr lang="en-US" smtClean="0"/>
              <a:t>August 12,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Elements and Compounds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Section 2.1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448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654"/>
            <a:ext cx="8229600" cy="1103745"/>
          </a:xfrm>
        </p:spPr>
        <p:txBody>
          <a:bodyPr/>
          <a:lstStyle/>
          <a:p>
            <a:r>
              <a:rPr lang="en-US" dirty="0" smtClean="0"/>
              <a:t>Diatomic Tricks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8570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rgbClr val="404040"/>
                </a:solidFill>
              </a:rPr>
              <a:t>Start at 1 (hydrogen on periodic table), go to number 7 (nitrogen) and make a seven (go over to fluorine, and down to iodine)</a:t>
            </a:r>
            <a:endParaRPr lang="en-US" dirty="0">
              <a:solidFill>
                <a:srgbClr val="40404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70933" y="2727343"/>
            <a:ext cx="626534" cy="626534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>
            <a:stCxn id="5" idx="6"/>
            <a:endCxn id="8" idx="2"/>
          </p:cNvCxnSpPr>
          <p:nvPr/>
        </p:nvCxnSpPr>
        <p:spPr>
          <a:xfrm>
            <a:off x="897467" y="3040610"/>
            <a:ext cx="5605599" cy="566219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6503066" y="3293562"/>
            <a:ext cx="626534" cy="626534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7129600" y="3606829"/>
            <a:ext cx="632617" cy="0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863656" y="3587955"/>
            <a:ext cx="0" cy="1901778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105" name="Group 104"/>
          <p:cNvGrpSpPr/>
          <p:nvPr/>
        </p:nvGrpSpPr>
        <p:grpSpPr>
          <a:xfrm>
            <a:off x="375116" y="2728379"/>
            <a:ext cx="7994571" cy="3459356"/>
            <a:chOff x="375116" y="2728379"/>
            <a:chExt cx="7994571" cy="3459356"/>
          </a:xfrm>
        </p:grpSpPr>
        <p:grpSp>
          <p:nvGrpSpPr>
            <p:cNvPr id="84" name="Group 83"/>
            <p:cNvGrpSpPr/>
            <p:nvPr/>
          </p:nvGrpSpPr>
          <p:grpSpPr>
            <a:xfrm>
              <a:off x="375116" y="2728379"/>
              <a:ext cx="7994571" cy="2888193"/>
              <a:chOff x="375116" y="3191309"/>
              <a:chExt cx="7994571" cy="2888193"/>
            </a:xfrm>
          </p:grpSpPr>
          <p:grpSp>
            <p:nvGrpSpPr>
              <p:cNvPr id="83" name="Group 82"/>
              <p:cNvGrpSpPr/>
              <p:nvPr/>
            </p:nvGrpSpPr>
            <p:grpSpPr>
              <a:xfrm>
                <a:off x="375116" y="3191309"/>
                <a:ext cx="7994571" cy="2888193"/>
                <a:chOff x="375116" y="3191309"/>
                <a:chExt cx="7994571" cy="2888193"/>
              </a:xfrm>
            </p:grpSpPr>
            <p:grpSp>
              <p:nvGrpSpPr>
                <p:cNvPr id="55" name="Group 54"/>
                <p:cNvGrpSpPr/>
                <p:nvPr/>
              </p:nvGrpSpPr>
              <p:grpSpPr>
                <a:xfrm>
                  <a:off x="375116" y="3191309"/>
                  <a:ext cx="7994571" cy="2888193"/>
                  <a:chOff x="375116" y="3191309"/>
                  <a:chExt cx="7994571" cy="2888193"/>
                </a:xfrm>
              </p:grpSpPr>
              <p:sp>
                <p:nvSpPr>
                  <p:cNvPr id="9" name="Rectangle 8"/>
                  <p:cNvSpPr/>
                  <p:nvPr/>
                </p:nvSpPr>
                <p:spPr>
                  <a:xfrm>
                    <a:off x="375930" y="3191309"/>
                    <a:ext cx="443791" cy="576981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" name="Rectangle 11"/>
                  <p:cNvSpPr/>
                  <p:nvPr/>
                </p:nvSpPr>
                <p:spPr>
                  <a:xfrm>
                    <a:off x="375116" y="3767368"/>
                    <a:ext cx="443791" cy="576981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" name="Rectangle 13"/>
                  <p:cNvSpPr/>
                  <p:nvPr/>
                </p:nvSpPr>
                <p:spPr>
                  <a:xfrm>
                    <a:off x="376225" y="4344349"/>
                    <a:ext cx="443791" cy="576981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" name="Rectangle 14"/>
                  <p:cNvSpPr/>
                  <p:nvPr/>
                </p:nvSpPr>
                <p:spPr>
                  <a:xfrm>
                    <a:off x="376225" y="4921330"/>
                    <a:ext cx="443791" cy="576981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" name="Rectangle 15"/>
                  <p:cNvSpPr/>
                  <p:nvPr/>
                </p:nvSpPr>
                <p:spPr>
                  <a:xfrm>
                    <a:off x="375116" y="5494165"/>
                    <a:ext cx="443791" cy="576981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" name="Rectangle 16"/>
                  <p:cNvSpPr/>
                  <p:nvPr/>
                </p:nvSpPr>
                <p:spPr>
                  <a:xfrm>
                    <a:off x="820016" y="3768290"/>
                    <a:ext cx="443791" cy="576981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" name="Rectangle 17"/>
                  <p:cNvSpPr/>
                  <p:nvPr/>
                </p:nvSpPr>
                <p:spPr>
                  <a:xfrm>
                    <a:off x="820016" y="4343908"/>
                    <a:ext cx="443791" cy="576981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" name="Rectangle 18"/>
                  <p:cNvSpPr/>
                  <p:nvPr/>
                </p:nvSpPr>
                <p:spPr>
                  <a:xfrm>
                    <a:off x="820016" y="4921330"/>
                    <a:ext cx="443791" cy="576981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" name="Rectangle 19"/>
                  <p:cNvSpPr/>
                  <p:nvPr/>
                </p:nvSpPr>
                <p:spPr>
                  <a:xfrm>
                    <a:off x="820992" y="5501804"/>
                    <a:ext cx="443791" cy="576981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" name="Rectangle 20"/>
                  <p:cNvSpPr/>
                  <p:nvPr/>
                </p:nvSpPr>
                <p:spPr>
                  <a:xfrm>
                    <a:off x="1264783" y="4920632"/>
                    <a:ext cx="443791" cy="576981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8" name="Group 37"/>
                  <p:cNvGrpSpPr/>
                  <p:nvPr/>
                </p:nvGrpSpPr>
                <p:grpSpPr>
                  <a:xfrm>
                    <a:off x="1708574" y="4920137"/>
                    <a:ext cx="6661113" cy="580271"/>
                    <a:chOff x="1708574" y="4920137"/>
                    <a:chExt cx="6661113" cy="580271"/>
                  </a:xfrm>
                </p:grpSpPr>
                <p:sp>
                  <p:nvSpPr>
                    <p:cNvPr id="22" name="Rectangle 21"/>
                    <p:cNvSpPr/>
                    <p:nvPr/>
                  </p:nvSpPr>
                  <p:spPr>
                    <a:xfrm>
                      <a:off x="1708574" y="4921330"/>
                      <a:ext cx="443791" cy="576981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3" name="Rectangle 22"/>
                    <p:cNvSpPr/>
                    <p:nvPr/>
                  </p:nvSpPr>
                  <p:spPr>
                    <a:xfrm>
                      <a:off x="2600109" y="4920632"/>
                      <a:ext cx="443791" cy="576981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" name="Rectangle 23"/>
                    <p:cNvSpPr/>
                    <p:nvPr/>
                  </p:nvSpPr>
                  <p:spPr>
                    <a:xfrm>
                      <a:off x="3044195" y="4921330"/>
                      <a:ext cx="443791" cy="576981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" name="Rectangle 24"/>
                    <p:cNvSpPr/>
                    <p:nvPr/>
                  </p:nvSpPr>
                  <p:spPr>
                    <a:xfrm>
                      <a:off x="3487986" y="4923427"/>
                      <a:ext cx="443791" cy="576981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6" name="Rectangle 25"/>
                    <p:cNvSpPr/>
                    <p:nvPr/>
                  </p:nvSpPr>
                  <p:spPr>
                    <a:xfrm>
                      <a:off x="4819359" y="4920632"/>
                      <a:ext cx="443791" cy="576981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" name="Rectangle 26"/>
                    <p:cNvSpPr/>
                    <p:nvPr/>
                  </p:nvSpPr>
                  <p:spPr>
                    <a:xfrm>
                      <a:off x="5263150" y="4921375"/>
                      <a:ext cx="443791" cy="576981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8" name="Rectangle 27"/>
                    <p:cNvSpPr/>
                    <p:nvPr/>
                  </p:nvSpPr>
                  <p:spPr>
                    <a:xfrm>
                      <a:off x="4375568" y="4923427"/>
                      <a:ext cx="443791" cy="576981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9" name="Rectangle 28"/>
                    <p:cNvSpPr/>
                    <p:nvPr/>
                  </p:nvSpPr>
                  <p:spPr>
                    <a:xfrm>
                      <a:off x="3931777" y="4920889"/>
                      <a:ext cx="443791" cy="576981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" name="Rectangle 29"/>
                    <p:cNvSpPr/>
                    <p:nvPr/>
                  </p:nvSpPr>
                  <p:spPr>
                    <a:xfrm>
                      <a:off x="2153342" y="4921330"/>
                      <a:ext cx="443791" cy="576981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" name="Rectangle 30"/>
                    <p:cNvSpPr/>
                    <p:nvPr/>
                  </p:nvSpPr>
                  <p:spPr>
                    <a:xfrm>
                      <a:off x="5706941" y="4920632"/>
                      <a:ext cx="443791" cy="576981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" name="Rectangle 31"/>
                    <p:cNvSpPr/>
                    <p:nvPr/>
                  </p:nvSpPr>
                  <p:spPr>
                    <a:xfrm>
                      <a:off x="6150732" y="4920632"/>
                      <a:ext cx="443791" cy="576981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" name="Rectangle 32"/>
                    <p:cNvSpPr/>
                    <p:nvPr/>
                  </p:nvSpPr>
                  <p:spPr>
                    <a:xfrm>
                      <a:off x="6594523" y="4921781"/>
                      <a:ext cx="443791" cy="576981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4" name="Rectangle 33"/>
                    <p:cNvSpPr/>
                    <p:nvPr/>
                  </p:nvSpPr>
                  <p:spPr>
                    <a:xfrm>
                      <a:off x="7038314" y="4921781"/>
                      <a:ext cx="443791" cy="576981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5" name="Rectangle 34"/>
                    <p:cNvSpPr/>
                    <p:nvPr/>
                  </p:nvSpPr>
                  <p:spPr>
                    <a:xfrm>
                      <a:off x="7482105" y="4920137"/>
                      <a:ext cx="443791" cy="576981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6" name="Rectangle 35"/>
                    <p:cNvSpPr/>
                    <p:nvPr/>
                  </p:nvSpPr>
                  <p:spPr>
                    <a:xfrm>
                      <a:off x="7925896" y="4920137"/>
                      <a:ext cx="443791" cy="576981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7" name="Rectangle 36"/>
                  <p:cNvSpPr/>
                  <p:nvPr/>
                </p:nvSpPr>
                <p:spPr>
                  <a:xfrm>
                    <a:off x="1264783" y="5498762"/>
                    <a:ext cx="443791" cy="576981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9" name="Group 38"/>
                  <p:cNvGrpSpPr/>
                  <p:nvPr/>
                </p:nvGrpSpPr>
                <p:grpSpPr>
                  <a:xfrm>
                    <a:off x="1708574" y="5499231"/>
                    <a:ext cx="6661113" cy="580271"/>
                    <a:chOff x="1708574" y="4920137"/>
                    <a:chExt cx="6661113" cy="580271"/>
                  </a:xfrm>
                </p:grpSpPr>
                <p:sp>
                  <p:nvSpPr>
                    <p:cNvPr id="40" name="Rectangle 39"/>
                    <p:cNvSpPr/>
                    <p:nvPr/>
                  </p:nvSpPr>
                  <p:spPr>
                    <a:xfrm>
                      <a:off x="1708574" y="4921330"/>
                      <a:ext cx="443791" cy="576981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1" name="Rectangle 40"/>
                    <p:cNvSpPr/>
                    <p:nvPr/>
                  </p:nvSpPr>
                  <p:spPr>
                    <a:xfrm>
                      <a:off x="2600109" y="4920632"/>
                      <a:ext cx="443791" cy="576981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2" name="Rectangle 41"/>
                    <p:cNvSpPr/>
                    <p:nvPr/>
                  </p:nvSpPr>
                  <p:spPr>
                    <a:xfrm>
                      <a:off x="3044195" y="4921330"/>
                      <a:ext cx="443791" cy="576981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3" name="Rectangle 42"/>
                    <p:cNvSpPr/>
                    <p:nvPr/>
                  </p:nvSpPr>
                  <p:spPr>
                    <a:xfrm>
                      <a:off x="3487986" y="4923427"/>
                      <a:ext cx="443791" cy="576981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4" name="Rectangle 43"/>
                    <p:cNvSpPr/>
                    <p:nvPr/>
                  </p:nvSpPr>
                  <p:spPr>
                    <a:xfrm>
                      <a:off x="4819359" y="4920632"/>
                      <a:ext cx="443791" cy="576981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5" name="Rectangle 44"/>
                    <p:cNvSpPr/>
                    <p:nvPr/>
                  </p:nvSpPr>
                  <p:spPr>
                    <a:xfrm>
                      <a:off x="5263150" y="4921375"/>
                      <a:ext cx="443791" cy="576981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6" name="Rectangle 45"/>
                    <p:cNvSpPr/>
                    <p:nvPr/>
                  </p:nvSpPr>
                  <p:spPr>
                    <a:xfrm>
                      <a:off x="4375568" y="4923427"/>
                      <a:ext cx="443791" cy="576981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7" name="Rectangle 46"/>
                    <p:cNvSpPr/>
                    <p:nvPr/>
                  </p:nvSpPr>
                  <p:spPr>
                    <a:xfrm>
                      <a:off x="3931777" y="4920889"/>
                      <a:ext cx="443791" cy="576981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8" name="Rectangle 47"/>
                    <p:cNvSpPr/>
                    <p:nvPr/>
                  </p:nvSpPr>
                  <p:spPr>
                    <a:xfrm>
                      <a:off x="2153342" y="4921330"/>
                      <a:ext cx="443791" cy="576981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9" name="Rectangle 48"/>
                    <p:cNvSpPr/>
                    <p:nvPr/>
                  </p:nvSpPr>
                  <p:spPr>
                    <a:xfrm>
                      <a:off x="5706941" y="4920632"/>
                      <a:ext cx="443791" cy="576981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0" name="Rectangle 49"/>
                    <p:cNvSpPr/>
                    <p:nvPr/>
                  </p:nvSpPr>
                  <p:spPr>
                    <a:xfrm>
                      <a:off x="6150732" y="4920632"/>
                      <a:ext cx="443791" cy="576981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1" name="Rectangle 50"/>
                    <p:cNvSpPr/>
                    <p:nvPr/>
                  </p:nvSpPr>
                  <p:spPr>
                    <a:xfrm>
                      <a:off x="6594523" y="4921781"/>
                      <a:ext cx="443791" cy="576981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2" name="Rectangle 51"/>
                    <p:cNvSpPr/>
                    <p:nvPr/>
                  </p:nvSpPr>
                  <p:spPr>
                    <a:xfrm>
                      <a:off x="7038314" y="4921781"/>
                      <a:ext cx="443791" cy="576981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3" name="Rectangle 52"/>
                    <p:cNvSpPr/>
                    <p:nvPr/>
                  </p:nvSpPr>
                  <p:spPr>
                    <a:xfrm>
                      <a:off x="7482105" y="4920137"/>
                      <a:ext cx="443791" cy="576981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4" name="Rectangle 53"/>
                    <p:cNvSpPr/>
                    <p:nvPr/>
                  </p:nvSpPr>
                  <p:spPr>
                    <a:xfrm>
                      <a:off x="7925896" y="4920137"/>
                      <a:ext cx="443791" cy="576981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63" name="Group 62"/>
                <p:cNvGrpSpPr/>
                <p:nvPr/>
              </p:nvGrpSpPr>
              <p:grpSpPr>
                <a:xfrm>
                  <a:off x="5706941" y="4343156"/>
                  <a:ext cx="2662746" cy="580271"/>
                  <a:chOff x="5706941" y="4343156"/>
                  <a:chExt cx="2662746" cy="580271"/>
                </a:xfrm>
              </p:grpSpPr>
              <p:sp>
                <p:nvSpPr>
                  <p:cNvPr id="57" name="Rectangle 56"/>
                  <p:cNvSpPr/>
                  <p:nvPr/>
                </p:nvSpPr>
                <p:spPr>
                  <a:xfrm>
                    <a:off x="7925896" y="4346446"/>
                    <a:ext cx="443791" cy="576981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8" name="Rectangle 57"/>
                  <p:cNvSpPr/>
                  <p:nvPr/>
                </p:nvSpPr>
                <p:spPr>
                  <a:xfrm>
                    <a:off x="7482105" y="4343156"/>
                    <a:ext cx="443791" cy="576981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9" name="Rectangle 58"/>
                  <p:cNvSpPr/>
                  <p:nvPr/>
                </p:nvSpPr>
                <p:spPr>
                  <a:xfrm>
                    <a:off x="7038314" y="4343156"/>
                    <a:ext cx="443791" cy="576981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0" name="Rectangle 59"/>
                  <p:cNvSpPr/>
                  <p:nvPr/>
                </p:nvSpPr>
                <p:spPr>
                  <a:xfrm>
                    <a:off x="6594523" y="4343156"/>
                    <a:ext cx="443791" cy="576981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1" name="Rectangle 60"/>
                  <p:cNvSpPr/>
                  <p:nvPr/>
                </p:nvSpPr>
                <p:spPr>
                  <a:xfrm>
                    <a:off x="6150732" y="4346446"/>
                    <a:ext cx="443791" cy="576981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2" name="Rectangle 61"/>
                  <p:cNvSpPr/>
                  <p:nvPr/>
                </p:nvSpPr>
                <p:spPr>
                  <a:xfrm>
                    <a:off x="5706941" y="4346446"/>
                    <a:ext cx="443791" cy="576981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4" name="Group 63"/>
                <p:cNvGrpSpPr/>
                <p:nvPr/>
              </p:nvGrpSpPr>
              <p:grpSpPr>
                <a:xfrm>
                  <a:off x="5706941" y="3762885"/>
                  <a:ext cx="2662746" cy="580271"/>
                  <a:chOff x="5706941" y="4343156"/>
                  <a:chExt cx="2662746" cy="580271"/>
                </a:xfrm>
              </p:grpSpPr>
              <p:sp>
                <p:nvSpPr>
                  <p:cNvPr id="65" name="Rectangle 64"/>
                  <p:cNvSpPr/>
                  <p:nvPr/>
                </p:nvSpPr>
                <p:spPr>
                  <a:xfrm>
                    <a:off x="7925896" y="4346446"/>
                    <a:ext cx="443791" cy="576981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6" name="Rectangle 65"/>
                  <p:cNvSpPr/>
                  <p:nvPr/>
                </p:nvSpPr>
                <p:spPr>
                  <a:xfrm>
                    <a:off x="7482105" y="4343156"/>
                    <a:ext cx="443791" cy="576981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7" name="Rectangle 66"/>
                  <p:cNvSpPr/>
                  <p:nvPr/>
                </p:nvSpPr>
                <p:spPr>
                  <a:xfrm>
                    <a:off x="7038314" y="4343156"/>
                    <a:ext cx="443791" cy="576981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8" name="Rectangle 67"/>
                  <p:cNvSpPr/>
                  <p:nvPr/>
                </p:nvSpPr>
                <p:spPr>
                  <a:xfrm>
                    <a:off x="6594523" y="4343156"/>
                    <a:ext cx="443791" cy="576981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9" name="Rectangle 68"/>
                  <p:cNvSpPr/>
                  <p:nvPr/>
                </p:nvSpPr>
                <p:spPr>
                  <a:xfrm>
                    <a:off x="6150732" y="4346446"/>
                    <a:ext cx="443791" cy="576981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0" name="Rectangle 69"/>
                  <p:cNvSpPr/>
                  <p:nvPr/>
                </p:nvSpPr>
                <p:spPr>
                  <a:xfrm>
                    <a:off x="5706941" y="4346446"/>
                    <a:ext cx="443791" cy="576981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71" name="Rectangle 70"/>
                <p:cNvSpPr/>
                <p:nvPr/>
              </p:nvSpPr>
              <p:spPr>
                <a:xfrm>
                  <a:off x="7925896" y="3192709"/>
                  <a:ext cx="443791" cy="57698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6" name="TextBox 75"/>
              <p:cNvSpPr txBox="1"/>
              <p:nvPr/>
            </p:nvSpPr>
            <p:spPr>
              <a:xfrm>
                <a:off x="440490" y="3207619"/>
                <a:ext cx="286435" cy="5642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000" dirty="0" smtClean="0">
                    <a:latin typeface="Century Gothic"/>
                    <a:cs typeface="Century Gothic"/>
                  </a:rPr>
                  <a:t>1</a:t>
                </a:r>
              </a:p>
              <a:p>
                <a:pPr algn="ctr">
                  <a:lnSpc>
                    <a:spcPct val="120000"/>
                  </a:lnSpc>
                </a:pPr>
                <a:r>
                  <a:rPr lang="en-US" sz="1600" b="1" dirty="0">
                    <a:latin typeface="Century Gothic"/>
                    <a:cs typeface="Century Gothic"/>
                  </a:rPr>
                  <a:t>H</a:t>
                </a:r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6675660" y="3778899"/>
                <a:ext cx="286435" cy="5642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000" dirty="0">
                    <a:latin typeface="Century Gothic"/>
                    <a:cs typeface="Century Gothic"/>
                  </a:rPr>
                  <a:t>7</a:t>
                </a:r>
                <a:endParaRPr lang="en-US" sz="1000" dirty="0" smtClean="0">
                  <a:latin typeface="Century Gothic"/>
                  <a:cs typeface="Century Gothic"/>
                </a:endParaRPr>
              </a:p>
              <a:p>
                <a:pPr algn="ctr">
                  <a:lnSpc>
                    <a:spcPct val="120000"/>
                  </a:lnSpc>
                </a:pPr>
                <a:r>
                  <a:rPr lang="en-US" sz="1600" b="1" dirty="0" smtClean="0">
                    <a:latin typeface="Century Gothic"/>
                    <a:cs typeface="Century Gothic"/>
                  </a:rPr>
                  <a:t>N</a:t>
                </a:r>
                <a:endParaRPr lang="en-US" sz="1600" b="1" dirty="0">
                  <a:latin typeface="Century Gothic"/>
                  <a:cs typeface="Century Gothic"/>
                </a:endParaRPr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7114495" y="3772376"/>
                <a:ext cx="286435" cy="5642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000" dirty="0" smtClean="0">
                    <a:latin typeface="Century Gothic"/>
                    <a:cs typeface="Century Gothic"/>
                  </a:rPr>
                  <a:t>8</a:t>
                </a:r>
              </a:p>
              <a:p>
                <a:pPr algn="ctr">
                  <a:lnSpc>
                    <a:spcPct val="120000"/>
                  </a:lnSpc>
                </a:pPr>
                <a:r>
                  <a:rPr lang="en-US" sz="1600" b="1" dirty="0">
                    <a:latin typeface="Century Gothic"/>
                    <a:cs typeface="Century Gothic"/>
                  </a:rPr>
                  <a:t>O</a:t>
                </a:r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7568866" y="3772376"/>
                <a:ext cx="286435" cy="5642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000" dirty="0" smtClean="0">
                    <a:latin typeface="Century Gothic"/>
                    <a:cs typeface="Century Gothic"/>
                  </a:rPr>
                  <a:t>9</a:t>
                </a:r>
              </a:p>
              <a:p>
                <a:pPr algn="ctr">
                  <a:lnSpc>
                    <a:spcPct val="120000"/>
                  </a:lnSpc>
                </a:pPr>
                <a:r>
                  <a:rPr lang="en-US" sz="1600" b="1" dirty="0">
                    <a:latin typeface="Century Gothic"/>
                    <a:cs typeface="Century Gothic"/>
                  </a:rPr>
                  <a:t>F</a:t>
                </a:r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7451060" y="4342458"/>
                <a:ext cx="524966" cy="5642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000" dirty="0" smtClean="0">
                    <a:latin typeface="Century Gothic"/>
                    <a:cs typeface="Century Gothic"/>
                  </a:rPr>
                  <a:t>17</a:t>
                </a:r>
              </a:p>
              <a:p>
                <a:pPr algn="ctr">
                  <a:lnSpc>
                    <a:spcPct val="120000"/>
                  </a:lnSpc>
                </a:pPr>
                <a:r>
                  <a:rPr lang="en-US" sz="1600" b="1" dirty="0" err="1" smtClean="0">
                    <a:latin typeface="Century Gothic"/>
                    <a:cs typeface="Century Gothic"/>
                  </a:rPr>
                  <a:t>Cl</a:t>
                </a:r>
                <a:endParaRPr lang="en-US" sz="1600" b="1" dirty="0">
                  <a:latin typeface="Century Gothic"/>
                  <a:cs typeface="Century Gothic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7482105" y="4938264"/>
                <a:ext cx="454371" cy="5642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000" dirty="0" smtClean="0">
                    <a:latin typeface="Century Gothic"/>
                    <a:cs typeface="Century Gothic"/>
                  </a:rPr>
                  <a:t>35</a:t>
                </a:r>
              </a:p>
              <a:p>
                <a:pPr algn="ctr">
                  <a:lnSpc>
                    <a:spcPct val="120000"/>
                  </a:lnSpc>
                </a:pPr>
                <a:r>
                  <a:rPr lang="en-US" sz="1600" b="1" dirty="0" smtClean="0">
                    <a:latin typeface="Century Gothic"/>
                    <a:cs typeface="Century Gothic"/>
                  </a:rPr>
                  <a:t>Br</a:t>
                </a:r>
                <a:endParaRPr lang="en-US" sz="1600" b="1" dirty="0">
                  <a:latin typeface="Century Gothic"/>
                  <a:cs typeface="Century Gothic"/>
                </a:endParaRPr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7482105" y="5506889"/>
                <a:ext cx="454371" cy="5642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000" dirty="0" smtClean="0">
                    <a:latin typeface="Century Gothic"/>
                    <a:cs typeface="Century Gothic"/>
                  </a:rPr>
                  <a:t>53</a:t>
                </a:r>
              </a:p>
              <a:p>
                <a:pPr algn="ctr">
                  <a:lnSpc>
                    <a:spcPct val="120000"/>
                  </a:lnSpc>
                </a:pPr>
                <a:r>
                  <a:rPr lang="en-US" sz="1600" b="1" dirty="0">
                    <a:latin typeface="Century Gothic"/>
                    <a:cs typeface="Century Gothic"/>
                  </a:rPr>
                  <a:t>I</a:t>
                </a:r>
              </a:p>
            </p:txBody>
          </p:sp>
        </p:grpSp>
        <p:grpSp>
          <p:nvGrpSpPr>
            <p:cNvPr id="104" name="Group 103"/>
            <p:cNvGrpSpPr/>
            <p:nvPr/>
          </p:nvGrpSpPr>
          <p:grpSpPr>
            <a:xfrm>
              <a:off x="375116" y="5602398"/>
              <a:ext cx="7994571" cy="585337"/>
              <a:chOff x="375116" y="5602398"/>
              <a:chExt cx="7994571" cy="585337"/>
            </a:xfrm>
          </p:grpSpPr>
          <p:sp>
            <p:nvSpPr>
              <p:cNvPr id="85" name="Rectangle 84"/>
              <p:cNvSpPr/>
              <p:nvPr/>
            </p:nvSpPr>
            <p:spPr>
              <a:xfrm>
                <a:off x="375116" y="5602398"/>
                <a:ext cx="443791" cy="57698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820992" y="5610037"/>
                <a:ext cx="443791" cy="57698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1264783" y="5606995"/>
                <a:ext cx="443791" cy="57698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1708574" y="5608657"/>
                <a:ext cx="443791" cy="57698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2600109" y="5607959"/>
                <a:ext cx="443791" cy="57698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3044195" y="5608657"/>
                <a:ext cx="443791" cy="57698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3487986" y="5610754"/>
                <a:ext cx="443791" cy="57698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4819359" y="5607959"/>
                <a:ext cx="443791" cy="57698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5263150" y="5608702"/>
                <a:ext cx="443791" cy="57698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4375568" y="5610754"/>
                <a:ext cx="443791" cy="57698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3931777" y="5608216"/>
                <a:ext cx="443791" cy="57698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2153342" y="5608657"/>
                <a:ext cx="443791" cy="57698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5706941" y="5607959"/>
                <a:ext cx="443791" cy="57698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6150732" y="5607959"/>
                <a:ext cx="443791" cy="57698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6594523" y="5609108"/>
                <a:ext cx="443791" cy="57698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7038314" y="5609108"/>
                <a:ext cx="443791" cy="57698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7925896" y="5607464"/>
                <a:ext cx="443791" cy="57698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7482105" y="5610527"/>
                <a:ext cx="443791" cy="57698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190198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109"/>
            <a:ext cx="8229600" cy="1103745"/>
          </a:xfrm>
        </p:spPr>
        <p:txBody>
          <a:bodyPr/>
          <a:lstStyle/>
          <a:p>
            <a:r>
              <a:rPr lang="en-US" dirty="0" smtClean="0"/>
              <a:t>Diatomic Tricks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6182"/>
            <a:ext cx="8229600" cy="4809981"/>
          </a:xfrm>
        </p:spPr>
        <p:txBody>
          <a:bodyPr/>
          <a:lstStyle/>
          <a:p>
            <a:r>
              <a:rPr lang="en-US" dirty="0" smtClean="0">
                <a:solidFill>
                  <a:srgbClr val="404040"/>
                </a:solidFill>
              </a:rPr>
              <a:t>You could also remember the phrase “</a:t>
            </a:r>
            <a:r>
              <a:rPr lang="en-US" dirty="0" err="1" smtClean="0">
                <a:solidFill>
                  <a:srgbClr val="404040"/>
                </a:solidFill>
              </a:rPr>
              <a:t>brinclhof</a:t>
            </a:r>
            <a:r>
              <a:rPr lang="en-US" dirty="0" smtClean="0">
                <a:solidFill>
                  <a:srgbClr val="404040"/>
                </a:solidFill>
              </a:rPr>
              <a:t>”</a:t>
            </a:r>
          </a:p>
          <a:p>
            <a:pPr lvl="1"/>
            <a:r>
              <a:rPr lang="en-US" sz="1800" dirty="0" smtClean="0">
                <a:solidFill>
                  <a:srgbClr val="404040"/>
                </a:solidFill>
              </a:rPr>
              <a:t>Pronounced like </a:t>
            </a:r>
            <a:r>
              <a:rPr lang="en-US" sz="1800" dirty="0" err="1" smtClean="0">
                <a:solidFill>
                  <a:srgbClr val="404040"/>
                </a:solidFill>
              </a:rPr>
              <a:t>brinkle-</a:t>
            </a:r>
            <a:r>
              <a:rPr lang="en-US" sz="1800" dirty="0" err="1" smtClean="0">
                <a:solidFill>
                  <a:srgbClr val="404040"/>
                </a:solidFill>
              </a:rPr>
              <a:t>hoff</a:t>
            </a:r>
            <a:endParaRPr lang="en-US" sz="1800" dirty="0">
              <a:solidFill>
                <a:srgbClr val="404040"/>
              </a:solidFill>
            </a:endParaRPr>
          </a:p>
          <a:p>
            <a:pPr lvl="1"/>
            <a:r>
              <a:rPr lang="en-US" sz="1800" dirty="0" smtClean="0">
                <a:solidFill>
                  <a:srgbClr val="404040"/>
                </a:solidFill>
              </a:rPr>
              <a:t>Br </a:t>
            </a:r>
            <a:r>
              <a:rPr lang="en-US" sz="1800" dirty="0" smtClean="0">
                <a:solidFill>
                  <a:srgbClr val="404040"/>
                </a:solidFill>
              </a:rPr>
              <a:t>I N </a:t>
            </a:r>
            <a:r>
              <a:rPr lang="en-US" sz="1800" dirty="0" err="1" smtClean="0">
                <a:solidFill>
                  <a:srgbClr val="404040"/>
                </a:solidFill>
              </a:rPr>
              <a:t>Cl</a:t>
            </a:r>
            <a:r>
              <a:rPr lang="en-US" sz="1800" dirty="0" smtClean="0">
                <a:solidFill>
                  <a:srgbClr val="404040"/>
                </a:solidFill>
              </a:rPr>
              <a:t> H O </a:t>
            </a:r>
            <a:r>
              <a:rPr lang="en-US" sz="1800" dirty="0" smtClean="0">
                <a:solidFill>
                  <a:srgbClr val="404040"/>
                </a:solidFill>
              </a:rPr>
              <a:t>F</a:t>
            </a:r>
            <a:endParaRPr lang="en-US" sz="1800" baseline="-25000" dirty="0">
              <a:solidFill>
                <a:srgbClr val="404040"/>
              </a:solidFill>
            </a:endParaRPr>
          </a:p>
          <a:p>
            <a:pPr lvl="1"/>
            <a:r>
              <a:rPr lang="en-US" sz="1800" dirty="0" smtClean="0">
                <a:solidFill>
                  <a:srgbClr val="404040"/>
                </a:solidFill>
              </a:rPr>
              <a:t>Not </a:t>
            </a:r>
            <a:r>
              <a:rPr lang="en-US" sz="1800" dirty="0" smtClean="0">
                <a:solidFill>
                  <a:srgbClr val="404040"/>
                </a:solidFill>
              </a:rPr>
              <a:t>in periodic table order, but all seven elements are </a:t>
            </a:r>
            <a:r>
              <a:rPr lang="en-US" sz="1800" dirty="0" smtClean="0">
                <a:solidFill>
                  <a:srgbClr val="404040"/>
                </a:solidFill>
              </a:rPr>
              <a:t>there</a:t>
            </a:r>
          </a:p>
          <a:p>
            <a:pPr lvl="1"/>
            <a:endParaRPr lang="en-US" dirty="0">
              <a:solidFill>
                <a:srgbClr val="404040"/>
              </a:solidFill>
            </a:endParaRPr>
          </a:p>
          <a:p>
            <a:r>
              <a:rPr lang="en-US" dirty="0" smtClean="0">
                <a:solidFill>
                  <a:srgbClr val="404040"/>
                </a:solidFill>
              </a:rPr>
              <a:t>Also the phrases: 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H</a:t>
            </a:r>
            <a:r>
              <a:rPr lang="en-US" dirty="0" smtClean="0">
                <a:solidFill>
                  <a:srgbClr val="404040"/>
                </a:solidFill>
              </a:rPr>
              <a:t>orses </a:t>
            </a:r>
            <a:r>
              <a:rPr lang="en-US" dirty="0">
                <a:solidFill>
                  <a:srgbClr val="9C5252"/>
                </a:solidFill>
              </a:rPr>
              <a:t>N</a:t>
            </a:r>
            <a:r>
              <a:rPr lang="en-US" dirty="0" smtClean="0">
                <a:solidFill>
                  <a:srgbClr val="404040"/>
                </a:solidFill>
              </a:rPr>
              <a:t>eed </a:t>
            </a:r>
            <a:r>
              <a:rPr lang="en-US" dirty="0">
                <a:solidFill>
                  <a:srgbClr val="9C5252"/>
                </a:solidFill>
              </a:rPr>
              <a:t>O</a:t>
            </a:r>
            <a:r>
              <a:rPr lang="en-US" dirty="0" smtClean="0">
                <a:solidFill>
                  <a:srgbClr val="404040"/>
                </a:solidFill>
              </a:rPr>
              <a:t>ats </a:t>
            </a:r>
            <a:r>
              <a:rPr lang="en-US" dirty="0">
                <a:solidFill>
                  <a:srgbClr val="9C5252"/>
                </a:solidFill>
              </a:rPr>
              <a:t>F</a:t>
            </a:r>
            <a:r>
              <a:rPr lang="en-US" dirty="0" smtClean="0">
                <a:solidFill>
                  <a:srgbClr val="404040"/>
                </a:solidFill>
              </a:rPr>
              <a:t>or </a:t>
            </a:r>
            <a:r>
              <a:rPr lang="en-US" dirty="0" smtClean="0">
                <a:solidFill>
                  <a:srgbClr val="9C5252"/>
                </a:solidFill>
              </a:rPr>
              <a:t>Cl</a:t>
            </a:r>
            <a:r>
              <a:rPr lang="en-US" dirty="0" smtClean="0">
                <a:solidFill>
                  <a:srgbClr val="404040"/>
                </a:solidFill>
              </a:rPr>
              <a:t>ear </a:t>
            </a:r>
            <a:r>
              <a:rPr lang="en-US" dirty="0">
                <a:solidFill>
                  <a:srgbClr val="9C5252"/>
                </a:solidFill>
              </a:rPr>
              <a:t>B</a:t>
            </a:r>
            <a:r>
              <a:rPr lang="en-US" dirty="0" smtClean="0">
                <a:solidFill>
                  <a:srgbClr val="9C5252"/>
                </a:solidFill>
              </a:rPr>
              <a:t>r</a:t>
            </a:r>
            <a:r>
              <a:rPr lang="en-US" dirty="0" smtClean="0">
                <a:solidFill>
                  <a:srgbClr val="404040"/>
                </a:solidFill>
              </a:rPr>
              <a:t>own “</a:t>
            </a:r>
            <a:r>
              <a:rPr lang="en-US" dirty="0" smtClean="0">
                <a:solidFill>
                  <a:srgbClr val="9C5252"/>
                </a:solidFill>
              </a:rPr>
              <a:t>I</a:t>
            </a:r>
            <a:r>
              <a:rPr lang="en-US" dirty="0" smtClean="0">
                <a:solidFill>
                  <a:srgbClr val="404040"/>
                </a:solidFill>
              </a:rPr>
              <a:t>”s</a:t>
            </a:r>
          </a:p>
          <a:p>
            <a:pPr lvl="1"/>
            <a:r>
              <a:rPr lang="en-US" sz="1800" dirty="0" smtClean="0">
                <a:solidFill>
                  <a:srgbClr val="404040"/>
                </a:solidFill>
              </a:rPr>
              <a:t>In periodic table order</a:t>
            </a:r>
            <a:endParaRPr lang="en-US" sz="1800" dirty="0" smtClean="0">
              <a:solidFill>
                <a:srgbClr val="404040"/>
              </a:solidFill>
            </a:endParaRPr>
          </a:p>
          <a:p>
            <a:r>
              <a:rPr lang="en-US" dirty="0" smtClean="0">
                <a:solidFill>
                  <a:srgbClr val="9C5252"/>
                </a:solidFill>
              </a:rPr>
              <a:t>H</a:t>
            </a:r>
            <a:r>
              <a:rPr lang="en-US" dirty="0" smtClean="0">
                <a:solidFill>
                  <a:srgbClr val="404040"/>
                </a:solidFill>
              </a:rPr>
              <a:t>ave </a:t>
            </a:r>
            <a:r>
              <a:rPr lang="en-US" dirty="0" smtClean="0">
                <a:solidFill>
                  <a:srgbClr val="9C5252"/>
                </a:solidFill>
              </a:rPr>
              <a:t>N</a:t>
            </a:r>
            <a:r>
              <a:rPr lang="en-US" dirty="0" smtClean="0">
                <a:solidFill>
                  <a:srgbClr val="404040"/>
                </a:solidFill>
              </a:rPr>
              <a:t>o </a:t>
            </a:r>
            <a:r>
              <a:rPr lang="en-US" dirty="0" smtClean="0">
                <a:solidFill>
                  <a:srgbClr val="9C5252"/>
                </a:solidFill>
              </a:rPr>
              <a:t>F</a:t>
            </a:r>
            <a:r>
              <a:rPr lang="en-US" dirty="0" smtClean="0">
                <a:solidFill>
                  <a:srgbClr val="404040"/>
                </a:solidFill>
              </a:rPr>
              <a:t>ear </a:t>
            </a:r>
            <a:r>
              <a:rPr lang="en-US" dirty="0" smtClean="0">
                <a:solidFill>
                  <a:srgbClr val="9C5252"/>
                </a:solidFill>
              </a:rPr>
              <a:t>O</a:t>
            </a:r>
            <a:r>
              <a:rPr lang="en-US" dirty="0" smtClean="0">
                <a:solidFill>
                  <a:srgbClr val="404040"/>
                </a:solidFill>
              </a:rPr>
              <a:t>f </a:t>
            </a:r>
            <a:r>
              <a:rPr lang="en-US" dirty="0" smtClean="0">
                <a:solidFill>
                  <a:srgbClr val="9C5252"/>
                </a:solidFill>
              </a:rPr>
              <a:t>I</a:t>
            </a:r>
            <a:r>
              <a:rPr lang="en-US" dirty="0" smtClean="0">
                <a:solidFill>
                  <a:srgbClr val="404040"/>
                </a:solidFill>
              </a:rPr>
              <a:t>ce </a:t>
            </a:r>
            <a:r>
              <a:rPr lang="en-US" dirty="0" smtClean="0">
                <a:solidFill>
                  <a:srgbClr val="9C5252"/>
                </a:solidFill>
              </a:rPr>
              <a:t>C</a:t>
            </a:r>
            <a:r>
              <a:rPr lang="en-US" dirty="0" smtClean="0">
                <a:solidFill>
                  <a:srgbClr val="404040"/>
                </a:solidFill>
              </a:rPr>
              <a:t>o</a:t>
            </a:r>
            <a:r>
              <a:rPr lang="en-US" dirty="0" smtClean="0">
                <a:solidFill>
                  <a:srgbClr val="9C5252"/>
                </a:solidFill>
              </a:rPr>
              <a:t>l</a:t>
            </a:r>
            <a:r>
              <a:rPr lang="en-US" dirty="0" smtClean="0">
                <a:solidFill>
                  <a:srgbClr val="404040"/>
                </a:solidFill>
              </a:rPr>
              <a:t>d </a:t>
            </a:r>
            <a:r>
              <a:rPr lang="en-US" dirty="0" smtClean="0">
                <a:solidFill>
                  <a:srgbClr val="9C5252"/>
                </a:solidFill>
              </a:rPr>
              <a:t>B</a:t>
            </a:r>
            <a:r>
              <a:rPr lang="en-US" dirty="0" smtClean="0">
                <a:solidFill>
                  <a:srgbClr val="404040"/>
                </a:solidFill>
              </a:rPr>
              <a:t>ee</a:t>
            </a:r>
            <a:r>
              <a:rPr lang="en-US" dirty="0" smtClean="0">
                <a:solidFill>
                  <a:srgbClr val="9C5252"/>
                </a:solidFill>
              </a:rPr>
              <a:t>r</a:t>
            </a:r>
          </a:p>
          <a:p>
            <a:pPr lvl="1"/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Not in periodic table order, also C and l from chlorine are separated, as are B and r from bromine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745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109"/>
            <a:ext cx="8229600" cy="1103745"/>
          </a:xfrm>
        </p:spPr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Simplest pure substance</a:t>
            </a:r>
          </a:p>
          <a:p>
            <a:pPr marL="0" indent="0">
              <a:buNone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Each element has a space on the periodic table</a:t>
            </a:r>
          </a:p>
          <a:p>
            <a:pPr lvl="1"/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Up to 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114 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now</a:t>
            </a:r>
          </a:p>
          <a:p>
            <a:pPr marL="457200" lvl="1" indent="0">
              <a:buNone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Each element has unique properties and a unique symbol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05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109"/>
            <a:ext cx="8229600" cy="1103745"/>
          </a:xfrm>
        </p:spPr>
        <p:txBody>
          <a:bodyPr/>
          <a:lstStyle/>
          <a:p>
            <a:r>
              <a:rPr lang="en-US" dirty="0" smtClean="0"/>
              <a:t>Symbols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5456"/>
            <a:ext cx="8229600" cy="4740708"/>
          </a:xfrm>
        </p:spPr>
        <p:txBody>
          <a:bodyPr/>
          <a:lstStyle/>
          <a:p>
            <a:r>
              <a:rPr lang="en-US" dirty="0" smtClean="0">
                <a:solidFill>
                  <a:srgbClr val="404040"/>
                </a:solidFill>
              </a:rPr>
              <a:t>One and two letter abbreviations for elements</a:t>
            </a:r>
          </a:p>
          <a:p>
            <a:r>
              <a:rPr lang="en-US" dirty="0" smtClean="0">
                <a:solidFill>
                  <a:srgbClr val="404040"/>
                </a:solidFill>
              </a:rPr>
              <a:t>Only first letter is capitalized</a:t>
            </a:r>
          </a:p>
          <a:p>
            <a:r>
              <a:rPr lang="en-US" dirty="0" smtClean="0">
                <a:solidFill>
                  <a:srgbClr val="404040"/>
                </a:solidFill>
              </a:rPr>
              <a:t>Most symbols come from common or current names of elements</a:t>
            </a:r>
          </a:p>
          <a:p>
            <a:pPr lvl="1"/>
            <a:r>
              <a:rPr lang="en-US" sz="1800" dirty="0" smtClean="0">
                <a:solidFill>
                  <a:srgbClr val="404040"/>
                </a:solidFill>
              </a:rPr>
              <a:t>Ex. </a:t>
            </a:r>
            <a:r>
              <a:rPr lang="en-US" sz="1800" dirty="0" err="1" smtClean="0">
                <a:solidFill>
                  <a:srgbClr val="404040"/>
                </a:solidFill>
              </a:rPr>
              <a:t>Ca</a:t>
            </a:r>
            <a:r>
              <a:rPr lang="en-US" sz="1800" dirty="0" smtClean="0">
                <a:solidFill>
                  <a:srgbClr val="404040"/>
                </a:solidFill>
              </a:rPr>
              <a:t> is calcium, </a:t>
            </a:r>
            <a:r>
              <a:rPr lang="en-US" sz="1800" dirty="0" err="1" smtClean="0">
                <a:solidFill>
                  <a:srgbClr val="404040"/>
                </a:solidFill>
              </a:rPr>
              <a:t>Pt</a:t>
            </a:r>
            <a:r>
              <a:rPr lang="en-US" sz="1800" dirty="0" smtClean="0">
                <a:solidFill>
                  <a:srgbClr val="404040"/>
                </a:solidFill>
              </a:rPr>
              <a:t> is platinum, O is oxygen</a:t>
            </a:r>
          </a:p>
          <a:p>
            <a:r>
              <a:rPr lang="en-US" dirty="0" smtClean="0">
                <a:solidFill>
                  <a:srgbClr val="404040"/>
                </a:solidFill>
              </a:rPr>
              <a:t>Some symbols come from ancient Greek or Latin names</a:t>
            </a:r>
          </a:p>
          <a:p>
            <a:pPr lvl="1"/>
            <a:r>
              <a:rPr lang="en-US" sz="1800" dirty="0" smtClean="0">
                <a:solidFill>
                  <a:srgbClr val="404040"/>
                </a:solidFill>
              </a:rPr>
              <a:t>Ex. Fe is iron (</a:t>
            </a:r>
            <a:r>
              <a:rPr lang="en-US" sz="1800" dirty="0" err="1" smtClean="0">
                <a:solidFill>
                  <a:srgbClr val="404040"/>
                </a:solidFill>
              </a:rPr>
              <a:t>ferrum</a:t>
            </a:r>
            <a:r>
              <a:rPr lang="en-US" sz="1800" dirty="0" smtClean="0">
                <a:solidFill>
                  <a:srgbClr val="404040"/>
                </a:solidFill>
              </a:rPr>
              <a:t>), Ag is silver (argentum), Au is gold (aurum)</a:t>
            </a:r>
          </a:p>
          <a:p>
            <a:r>
              <a:rPr lang="en-US" dirty="0" smtClean="0">
                <a:solidFill>
                  <a:srgbClr val="404040"/>
                </a:solidFill>
              </a:rPr>
              <a:t>Two capital letters in a row indicate two distinct elements</a:t>
            </a:r>
          </a:p>
          <a:p>
            <a:pPr lvl="1"/>
            <a:r>
              <a:rPr lang="en-US" sz="1800" dirty="0" smtClean="0">
                <a:solidFill>
                  <a:srgbClr val="404040"/>
                </a:solidFill>
              </a:rPr>
              <a:t>Ex. CO vs. Co</a:t>
            </a:r>
            <a:endParaRPr lang="en-US" sz="1800" dirty="0">
              <a:solidFill>
                <a:srgbClr val="40404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694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654"/>
            <a:ext cx="8229600" cy="1103745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Identify how many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different elements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are in the following formulas, then name each element.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AlPO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endParaRPr lang="en-US" baseline="-25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10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endParaRPr lang="en-US" baseline="-25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[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(NH</a:t>
            </a:r>
            <a:r>
              <a:rPr lang="en-US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r>
              <a:rPr lang="en-US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Cl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r>
              <a:rPr lang="en-US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]</a:t>
            </a:r>
          </a:p>
          <a:p>
            <a:pPr marL="457200" indent="-457200">
              <a:buAutoNum type="alphaLcPeriod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Cr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7</a:t>
            </a:r>
            <a:endParaRPr lang="en-US" baseline="-25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224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109"/>
            <a:ext cx="8229600" cy="1103745"/>
          </a:xfrm>
        </p:spPr>
        <p:txBody>
          <a:bodyPr/>
          <a:lstStyle/>
          <a:p>
            <a:r>
              <a:rPr lang="en-US" dirty="0" smtClean="0"/>
              <a:t>Example #1 Solved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 elements, Al-aluminum, P-phosphorus, O-oxygen</a:t>
            </a:r>
          </a:p>
          <a:p>
            <a:pPr marL="457200" indent="-457200">
              <a:buAutoNum type="alphaLcPeriod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 elements, C-carbon, H-hydrogen, N-nitrogen, O-oxygen</a:t>
            </a:r>
          </a:p>
          <a:p>
            <a:pPr marL="457200" indent="-457200">
              <a:buAutoNum type="alphaLcPeriod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 elements,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Pt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-platinum, N-nitrogen, H-hydrogen,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Cl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-chlorine</a:t>
            </a:r>
          </a:p>
          <a:p>
            <a:pPr marL="457200" indent="-457200">
              <a:buAutoNum type="alphaLcPeriod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 elements, K-potassium, Cr-chromium, O-oxygen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14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109"/>
            <a:ext cx="8229600" cy="1103745"/>
          </a:xfrm>
        </p:spPr>
        <p:txBody>
          <a:bodyPr/>
          <a:lstStyle/>
          <a:p>
            <a:r>
              <a:rPr lang="en-US" dirty="0" smtClean="0"/>
              <a:t>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Combination of two or more elements always in the same proportion</a:t>
            </a: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Represent these proportions with a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chemical formula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Seen in example #1</a:t>
            </a:r>
          </a:p>
          <a:p>
            <a:pPr lvl="1"/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Chemical formulas use elemental symbols and subscripts to indicate not only which elements are present, but in what proportion</a:t>
            </a:r>
          </a:p>
          <a:p>
            <a:pPr lvl="1"/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Ex. H</a:t>
            </a:r>
            <a:r>
              <a:rPr lang="en-US" sz="1800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 contains 2 hydrogen atoms and 1 oxygen atom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725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654"/>
            <a:ext cx="8229600" cy="1103745"/>
          </a:xfrm>
        </p:spPr>
        <p:txBody>
          <a:bodyPr/>
          <a:lstStyle/>
          <a:p>
            <a:r>
              <a:rPr lang="en-US" dirty="0" smtClean="0"/>
              <a:t>Example </a:t>
            </a:r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Identify how many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atoms of each element are in the following compounds.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AlPO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endParaRPr lang="en-US" baseline="-25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10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endParaRPr lang="en-US" baseline="-25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[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(NH</a:t>
            </a:r>
            <a:r>
              <a:rPr lang="en-US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r>
              <a:rPr lang="en-US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Cl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r>
              <a:rPr lang="en-US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]</a:t>
            </a:r>
          </a:p>
          <a:p>
            <a:pPr marL="457200" indent="-457200">
              <a:buAutoNum type="alphaLcPeriod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Cr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7</a:t>
            </a:r>
            <a:endParaRPr lang="en-US" baseline="-25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81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109"/>
            <a:ext cx="8229600" cy="1103745"/>
          </a:xfrm>
        </p:spPr>
        <p:txBody>
          <a:bodyPr/>
          <a:lstStyle/>
          <a:p>
            <a:r>
              <a:rPr lang="en-US" dirty="0" smtClean="0"/>
              <a:t>Example </a:t>
            </a:r>
            <a:r>
              <a:rPr lang="en-US" dirty="0" smtClean="0"/>
              <a:t>#2 </a:t>
            </a:r>
            <a:r>
              <a:rPr lang="en-US" dirty="0" smtClean="0"/>
              <a:t>Solved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 Al, 1 P, 4 O</a:t>
            </a:r>
          </a:p>
          <a:p>
            <a:pPr marL="457200" indent="-457200">
              <a:buAutoNum type="alphaLcPeriod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 C, 10 H, 4 N, 2 O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Pt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2 N, 6 H, 2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Cl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 K, 2 Cr, 7 O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455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109"/>
            <a:ext cx="8229600" cy="1103745"/>
          </a:xfrm>
        </p:spPr>
        <p:txBody>
          <a:bodyPr/>
          <a:lstStyle/>
          <a:p>
            <a:r>
              <a:rPr lang="en-US" dirty="0" smtClean="0"/>
              <a:t>Special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4040"/>
                </a:solidFill>
              </a:rPr>
              <a:t>There are some elements that are found naturally paired</a:t>
            </a:r>
          </a:p>
          <a:p>
            <a:r>
              <a:rPr lang="en-US" dirty="0" smtClean="0">
                <a:solidFill>
                  <a:srgbClr val="404040"/>
                </a:solidFill>
              </a:rPr>
              <a:t>Always contain a “2” subscript in formula even though only one element is present</a:t>
            </a:r>
          </a:p>
          <a:p>
            <a:r>
              <a:rPr lang="en-US" dirty="0" smtClean="0">
                <a:solidFill>
                  <a:srgbClr val="404040"/>
                </a:solidFill>
              </a:rPr>
              <a:t>These are called “diatomic elements”</a:t>
            </a:r>
          </a:p>
          <a:p>
            <a:pPr lvl="1"/>
            <a:r>
              <a:rPr lang="en-US" sz="1800" dirty="0" smtClean="0">
                <a:solidFill>
                  <a:srgbClr val="404040"/>
                </a:solidFill>
              </a:rPr>
              <a:t>Di means 2, so diatomic means 2 atoms</a:t>
            </a:r>
          </a:p>
          <a:p>
            <a:pPr lvl="1"/>
            <a:endParaRPr lang="en-US" dirty="0">
              <a:solidFill>
                <a:srgbClr val="404040"/>
              </a:solidFill>
            </a:endParaRPr>
          </a:p>
          <a:p>
            <a:r>
              <a:rPr lang="en-US" dirty="0" smtClean="0">
                <a:solidFill>
                  <a:srgbClr val="404040"/>
                </a:solidFill>
              </a:rPr>
              <a:t>H</a:t>
            </a:r>
            <a:r>
              <a:rPr lang="en-US" baseline="-25000" dirty="0" smtClean="0">
                <a:solidFill>
                  <a:srgbClr val="404040"/>
                </a:solidFill>
              </a:rPr>
              <a:t>2</a:t>
            </a:r>
            <a:r>
              <a:rPr lang="en-US" dirty="0" smtClean="0">
                <a:solidFill>
                  <a:srgbClr val="404040"/>
                </a:solidFill>
              </a:rPr>
              <a:t>, N</a:t>
            </a:r>
            <a:r>
              <a:rPr lang="en-US" baseline="-25000" dirty="0" smtClean="0">
                <a:solidFill>
                  <a:srgbClr val="404040"/>
                </a:solidFill>
              </a:rPr>
              <a:t>2</a:t>
            </a:r>
            <a:r>
              <a:rPr lang="en-US" dirty="0" smtClean="0">
                <a:solidFill>
                  <a:srgbClr val="404040"/>
                </a:solidFill>
              </a:rPr>
              <a:t>, O</a:t>
            </a:r>
            <a:r>
              <a:rPr lang="en-US" baseline="-25000" dirty="0" smtClean="0">
                <a:solidFill>
                  <a:srgbClr val="404040"/>
                </a:solidFill>
              </a:rPr>
              <a:t>2</a:t>
            </a:r>
            <a:r>
              <a:rPr lang="en-US" dirty="0" smtClean="0">
                <a:solidFill>
                  <a:srgbClr val="404040"/>
                </a:solidFill>
              </a:rPr>
              <a:t>, F</a:t>
            </a:r>
            <a:r>
              <a:rPr lang="en-US" baseline="-25000" dirty="0" smtClean="0">
                <a:solidFill>
                  <a:srgbClr val="404040"/>
                </a:solidFill>
              </a:rPr>
              <a:t>2</a:t>
            </a:r>
            <a:r>
              <a:rPr lang="en-US" dirty="0" smtClean="0">
                <a:solidFill>
                  <a:srgbClr val="404040"/>
                </a:solidFill>
              </a:rPr>
              <a:t>, Cl</a:t>
            </a:r>
            <a:r>
              <a:rPr lang="en-US" baseline="-25000" dirty="0" smtClean="0">
                <a:solidFill>
                  <a:srgbClr val="404040"/>
                </a:solidFill>
              </a:rPr>
              <a:t>2</a:t>
            </a:r>
            <a:r>
              <a:rPr lang="en-US" dirty="0" smtClean="0">
                <a:solidFill>
                  <a:srgbClr val="404040"/>
                </a:solidFill>
              </a:rPr>
              <a:t>, Br</a:t>
            </a:r>
            <a:r>
              <a:rPr lang="en-US" baseline="-25000" dirty="0" smtClean="0">
                <a:solidFill>
                  <a:srgbClr val="404040"/>
                </a:solidFill>
              </a:rPr>
              <a:t>2</a:t>
            </a:r>
            <a:r>
              <a:rPr lang="en-US" dirty="0" smtClean="0">
                <a:solidFill>
                  <a:srgbClr val="404040"/>
                </a:solidFill>
              </a:rPr>
              <a:t>, I</a:t>
            </a:r>
            <a:r>
              <a:rPr lang="en-US" baseline="-25000" dirty="0" smtClean="0">
                <a:solidFill>
                  <a:srgbClr val="404040"/>
                </a:solidFill>
              </a:rPr>
              <a:t>2</a:t>
            </a:r>
          </a:p>
          <a:p>
            <a:endParaRPr lang="en-US" dirty="0">
              <a:solidFill>
                <a:srgbClr val="404040"/>
              </a:solidFill>
            </a:endParaRPr>
          </a:p>
          <a:p>
            <a:r>
              <a:rPr lang="en-US" dirty="0" smtClean="0">
                <a:solidFill>
                  <a:srgbClr val="404040"/>
                </a:solidFill>
              </a:rPr>
              <a:t>For tricks for remembering these, go on</a:t>
            </a:r>
            <a:endParaRPr lang="en-US" dirty="0">
              <a:solidFill>
                <a:srgbClr val="40404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8851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197</TotalTime>
  <Words>546</Words>
  <Application>Microsoft Macintosh PowerPoint</Application>
  <PresentationFormat>On-screen Show (4:3)</PresentationFormat>
  <Paragraphs>108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Executive</vt:lpstr>
      <vt:lpstr>Elements and Compounds</vt:lpstr>
      <vt:lpstr>Elements</vt:lpstr>
      <vt:lpstr>Symbols</vt:lpstr>
      <vt:lpstr>Example #1</vt:lpstr>
      <vt:lpstr>Example #1 Solved</vt:lpstr>
      <vt:lpstr>Compounds</vt:lpstr>
      <vt:lpstr>Example #2</vt:lpstr>
      <vt:lpstr>Example #2 Solved</vt:lpstr>
      <vt:lpstr>Special Cases</vt:lpstr>
      <vt:lpstr>Diatomic Tricks</vt:lpstr>
      <vt:lpstr>Diatomic Tricks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emily sprafka</dc:creator>
  <cp:lastModifiedBy>Emily</cp:lastModifiedBy>
  <cp:revision>17</cp:revision>
  <cp:lastPrinted>2015-08-12T22:25:39Z</cp:lastPrinted>
  <dcterms:created xsi:type="dcterms:W3CDTF">2014-03-08T16:53:10Z</dcterms:created>
  <dcterms:modified xsi:type="dcterms:W3CDTF">2015-08-13T00:28:24Z</dcterms:modified>
</cp:coreProperties>
</file>